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16"/>
  </p:notesMasterIdLst>
  <p:handoutMasterIdLst>
    <p:handoutMasterId r:id="rId17"/>
  </p:handoutMasterIdLst>
  <p:sldIdLst>
    <p:sldId id="256" r:id="rId5"/>
    <p:sldId id="309" r:id="rId6"/>
    <p:sldId id="296" r:id="rId7"/>
    <p:sldId id="293" r:id="rId8"/>
    <p:sldId id="316" r:id="rId9"/>
    <p:sldId id="317" r:id="rId10"/>
    <p:sldId id="318" r:id="rId11"/>
    <p:sldId id="264" r:id="rId12"/>
    <p:sldId id="314" r:id="rId13"/>
    <p:sldId id="278" r:id="rId14"/>
    <p:sldId id="315" r:id="rId15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575" autoAdjust="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1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32132FF3-00C3-45FE-8501-B8F9D16571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6D83E6F-356D-4DFE-9AA3-675AB04480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A1F47BE-8C8C-4E3F-B957-39E86FBD13EB}" type="datetime1">
              <a:rPr lang="fr-FR" smtClean="0"/>
              <a:t>22/07/2026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6F9CB11-025B-45E9-A55D-3FB3C383EA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D03088-6A83-46E0-9E61-CCAF7C2285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DC23264-6C96-4D2A-B867-76FEADB599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3535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C8874-53A6-42EE-A5A1-67C97C4FC108}" type="datetime1">
              <a:rPr lang="fr-FR" smtClean="0"/>
              <a:pPr/>
              <a:t>22/07/2026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C5C81A1-5F9C-4C15-B6E5-49FBACAD249D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973676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C5C81A1-5F9C-4C15-B6E5-49FBACAD249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388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3118E17-E86B-4918-AC6E-373CA9D866B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720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3118E17-E86B-4918-AC6E-373CA9D866B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070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03AC3AA-9C47-4E0B-BAC0-E8DEA4AD5A4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437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3118E17-E86B-4918-AC6E-373CA9D866B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768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C5C81A1-5F9C-4C15-B6E5-49FBACAD249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095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03AC3AA-9C47-4E0B-BAC0-E8DEA4AD5A4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60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C5C81A1-5F9C-4C15-B6E5-49FBACAD249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En bas à droite">
            <a:extLst>
              <a:ext uri="{FF2B5EF4-FFF2-40B4-BE49-F238E27FC236}">
                <a16:creationId xmlns:a16="http://schemas.microsoft.com/office/drawing/2014/main" id="{0CBC73C8-CC60-49A5-BC76-BA8E43BB8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4" name="Graphisme 157">
              <a:extLst>
                <a:ext uri="{FF2B5EF4-FFF2-40B4-BE49-F238E27FC236}">
                  <a16:creationId xmlns:a16="http://schemas.microsoft.com/office/drawing/2014/main" id="{A2B94463-7088-4D2A-B55D-9C55F9570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26" name="Forme libre : Forme 25">
                <a:extLst>
                  <a:ext uri="{FF2B5EF4-FFF2-40B4-BE49-F238E27FC236}">
                    <a16:creationId xmlns:a16="http://schemas.microsoft.com/office/drawing/2014/main" id="{5785D7F3-06BB-480E-A58D-A8E0EB87C4D4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27" name="Forme libre : Forme 26">
                <a:extLst>
                  <a:ext uri="{FF2B5EF4-FFF2-40B4-BE49-F238E27FC236}">
                    <a16:creationId xmlns:a16="http://schemas.microsoft.com/office/drawing/2014/main" id="{208AE46A-A447-444D-9163-96E61EC48767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28" name="Forme libre : Forme 27">
                <a:extLst>
                  <a:ext uri="{FF2B5EF4-FFF2-40B4-BE49-F238E27FC236}">
                    <a16:creationId xmlns:a16="http://schemas.microsoft.com/office/drawing/2014/main" id="{41997203-3E59-4097-B832-06B249C67618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29" name="Forme libre : Forme 28">
                <a:extLst>
                  <a:ext uri="{FF2B5EF4-FFF2-40B4-BE49-F238E27FC236}">
                    <a16:creationId xmlns:a16="http://schemas.microsoft.com/office/drawing/2014/main" id="{B5D4D033-43E9-4776-9E25-97767380D8CC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30" name="Forme libre : Forme 29">
                <a:extLst>
                  <a:ext uri="{FF2B5EF4-FFF2-40B4-BE49-F238E27FC236}">
                    <a16:creationId xmlns:a16="http://schemas.microsoft.com/office/drawing/2014/main" id="{FE52F424-D385-43AD-AE40-3D9501923110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31" name="Forme libre : Forme 30">
                <a:extLst>
                  <a:ext uri="{FF2B5EF4-FFF2-40B4-BE49-F238E27FC236}">
                    <a16:creationId xmlns:a16="http://schemas.microsoft.com/office/drawing/2014/main" id="{5E32ABCD-6C91-4A5F-BB61-8B3C026C9080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32" name="Forme libre : Forme 31">
                <a:extLst>
                  <a:ext uri="{FF2B5EF4-FFF2-40B4-BE49-F238E27FC236}">
                    <a16:creationId xmlns:a16="http://schemas.microsoft.com/office/drawing/2014/main" id="{B6ABE3A6-D624-4D18-A43B-D87C67481123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</p:grp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DF2787DC-EEA3-46C0-9CD4-1AB906DB4B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/>
            </a:p>
          </p:txBody>
        </p:sp>
      </p:grpSp>
      <p:sp>
        <p:nvSpPr>
          <p:cNvPr id="39" name="Espace réservé d’image 38">
            <a:extLst>
              <a:ext uri="{FF2B5EF4-FFF2-40B4-BE49-F238E27FC236}">
                <a16:creationId xmlns:a16="http://schemas.microsoft.com/office/drawing/2014/main" id="{167AAA19-C621-4D54-B748-5A06F4417C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841" y="3003970"/>
            <a:ext cx="11084189" cy="3854030"/>
          </a:xfrm>
          <a:custGeom>
            <a:avLst/>
            <a:gdLst>
              <a:gd name="connsiteX0" fmla="*/ 5542094 w 11084189"/>
              <a:gd name="connsiteY0" fmla="*/ 0 h 3854030"/>
              <a:gd name="connsiteX1" fmla="*/ 11061525 w 11084189"/>
              <a:gd name="connsiteY1" fmla="*/ 3748287 h 3854030"/>
              <a:gd name="connsiteX2" fmla="*/ 11084189 w 11084189"/>
              <a:gd name="connsiteY2" fmla="*/ 3854030 h 3854030"/>
              <a:gd name="connsiteX3" fmla="*/ 0 w 11084189"/>
              <a:gd name="connsiteY3" fmla="*/ 3854030 h 3854030"/>
              <a:gd name="connsiteX4" fmla="*/ 22663 w 11084189"/>
              <a:gd name="connsiteY4" fmla="*/ 3748287 h 3854030"/>
              <a:gd name="connsiteX5" fmla="*/ 5542094 w 11084189"/>
              <a:gd name="connsiteY5" fmla="*/ 0 h 385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84189" h="3854030">
                <a:moveTo>
                  <a:pt x="5542094" y="0"/>
                </a:moveTo>
                <a:cubicBezTo>
                  <a:pt x="8264668" y="0"/>
                  <a:pt x="10536186" y="1609144"/>
                  <a:pt x="11061525" y="3748287"/>
                </a:cubicBezTo>
                <a:lnTo>
                  <a:pt x="11084189" y="3854030"/>
                </a:lnTo>
                <a:lnTo>
                  <a:pt x="0" y="3854030"/>
                </a:lnTo>
                <a:lnTo>
                  <a:pt x="22663" y="3748287"/>
                </a:lnTo>
                <a:cubicBezTo>
                  <a:pt x="548002" y="1609144"/>
                  <a:pt x="2819520" y="0"/>
                  <a:pt x="554209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r-FR" noProof="0"/>
              <a:t>Insérer une photo ici</a:t>
            </a:r>
          </a:p>
        </p:txBody>
      </p:sp>
      <p:grpSp>
        <p:nvGrpSpPr>
          <p:cNvPr id="9" name="Partie supérieure droite">
            <a:extLst>
              <a:ext uri="{FF2B5EF4-FFF2-40B4-BE49-F238E27FC236}">
                <a16:creationId xmlns:a16="http://schemas.microsoft.com/office/drawing/2014/main" id="{3E5EBBCF-761D-49AA-8960-D06A3484B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0" name="Forme libre : Forme 9">
              <a:extLst>
                <a:ext uri="{FF2B5EF4-FFF2-40B4-BE49-F238E27FC236}">
                  <a16:creationId xmlns:a16="http://schemas.microsoft.com/office/drawing/2014/main" id="{60F7E5D2-CFBA-4149-A9B1-32047212E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1" name="Forme libre : Forme 10">
              <a:extLst>
                <a:ext uri="{FF2B5EF4-FFF2-40B4-BE49-F238E27FC236}">
                  <a16:creationId xmlns:a16="http://schemas.microsoft.com/office/drawing/2014/main" id="{48B55E1C-675E-425D-8EDF-AEA4D6B3475B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2" name="Forme libre : Forme 11">
              <a:extLst>
                <a:ext uri="{FF2B5EF4-FFF2-40B4-BE49-F238E27FC236}">
                  <a16:creationId xmlns:a16="http://schemas.microsoft.com/office/drawing/2014/main" id="{8FCA9AA7-FBFD-40D2-BF04-E2E0B1BD63FC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6C09EC90-AF39-4D10-9018-0FFB283B91F4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4" name="Forme libre : Forme 13">
              <a:extLst>
                <a:ext uri="{FF2B5EF4-FFF2-40B4-BE49-F238E27FC236}">
                  <a16:creationId xmlns:a16="http://schemas.microsoft.com/office/drawing/2014/main" id="{CF263181-1CB8-4DF1-94C2-E217E733B562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5" name="Forme libre : Forme 14">
              <a:extLst>
                <a:ext uri="{FF2B5EF4-FFF2-40B4-BE49-F238E27FC236}">
                  <a16:creationId xmlns:a16="http://schemas.microsoft.com/office/drawing/2014/main" id="{031408EA-002C-4A55-8451-03A0FCEC52B1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23E51D71-EB7F-46DD-AE4A-E64644F646AC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401E4470-A9CC-4FE2-9249-F71E89C4FB28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18" name="Titre 1">
            <a:extLst>
              <a:ext uri="{FF2B5EF4-FFF2-40B4-BE49-F238E27FC236}">
                <a16:creationId xmlns:a16="http://schemas.microsoft.com/office/drawing/2014/main" id="{6653DE96-35D3-4AA3-B11A-A5882CC7A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570602"/>
            <a:ext cx="5996619" cy="2226076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>
              <a:defRPr baseline="0"/>
            </a:lvl1pPr>
          </a:lstStyle>
          <a:p>
            <a:pPr algn="l" rtl="0"/>
            <a:r>
              <a:rPr lang="fr-FR" sz="5400" noProof="0">
                <a:cs typeface="Posterama" panose="020B0504020200020000" pitchFamily="34" charset="0"/>
              </a:rPr>
              <a:t>Modifiez le style du titre</a:t>
            </a:r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E1C011E4-9F9C-45C6-9C1F-7A9F3721C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3040" y="1597426"/>
            <a:ext cx="3370134" cy="44140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>
              <a:buNone/>
              <a:defRPr sz="2400"/>
            </a:lvl1pPr>
          </a:lstStyle>
          <a:p>
            <a:pPr algn="l" rtl="0">
              <a:lnSpc>
                <a:spcPct val="110000"/>
              </a:lnSpc>
            </a:pPr>
            <a:r>
              <a:rPr lang="fr-FR" sz="2200" noProof="0">
                <a:cs typeface="Segoe UI Semilight" panose="020B0402040204020203" pitchFamily="34" charset="0"/>
              </a:rPr>
              <a:t>Modifiez le style des sous-titres du masque</a:t>
            </a:r>
          </a:p>
        </p:txBody>
      </p:sp>
      <p:grpSp>
        <p:nvGrpSpPr>
          <p:cNvPr id="21" name="Transversal">
            <a:extLst>
              <a:ext uri="{FF2B5EF4-FFF2-40B4-BE49-F238E27FC236}">
                <a16:creationId xmlns:a16="http://schemas.microsoft.com/office/drawing/2014/main" id="{51E372DC-98EB-4EBC-9D4C-A21D11837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62000" y="6150811"/>
            <a:ext cx="118872" cy="118872"/>
            <a:chOff x="1175347" y="3733800"/>
            <a:chExt cx="118872" cy="118872"/>
          </a:xfrm>
        </p:grpSpPr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9173A0CF-667C-4499-98A9-03752E3C37AF}"/>
                </a:ext>
              </a:extLst>
            </p:cNvPr>
            <p:cNvCxnSpPr>
              <a:cxnSpLocks/>
            </p:cNvCxnSpPr>
            <p:nvPr/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C5D99060-086B-40C6-A8B9-2768DB548A03}"/>
                </a:ext>
              </a:extLst>
            </p:cNvPr>
            <p:cNvCxnSpPr>
              <a:cxnSpLocks/>
            </p:cNvCxnSpPr>
            <p:nvPr/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658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 de contenu 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En haut à gauche">
            <a:extLst>
              <a:ext uri="{FF2B5EF4-FFF2-40B4-BE49-F238E27FC236}">
                <a16:creationId xmlns:a16="http://schemas.microsoft.com/office/drawing/2014/main" id="{BBD4F959-5EA4-4F76-B85B-21D723B3B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5" name="Forme libre : Forme 4">
              <a:extLst>
                <a:ext uri="{FF2B5EF4-FFF2-40B4-BE49-F238E27FC236}">
                  <a16:creationId xmlns:a16="http://schemas.microsoft.com/office/drawing/2014/main" id="{FEA59C57-9D10-43F2-A117-CF056B0EE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15FBE050-1863-42EC-8923-851534803290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7" name="Forme libre : Forme 6">
              <a:extLst>
                <a:ext uri="{FF2B5EF4-FFF2-40B4-BE49-F238E27FC236}">
                  <a16:creationId xmlns:a16="http://schemas.microsoft.com/office/drawing/2014/main" id="{53B1833D-57B2-41AD-9621-7D5A33B79274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8" name="Forme libre : Forme 7">
              <a:extLst>
                <a:ext uri="{FF2B5EF4-FFF2-40B4-BE49-F238E27FC236}">
                  <a16:creationId xmlns:a16="http://schemas.microsoft.com/office/drawing/2014/main" id="{D76CF914-CBD8-4950-AC92-B6D0618B9537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C115E25-746D-4185-9005-7A0A71516E6A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0" name="Forme libre : Forme 9">
              <a:extLst>
                <a:ext uri="{FF2B5EF4-FFF2-40B4-BE49-F238E27FC236}">
                  <a16:creationId xmlns:a16="http://schemas.microsoft.com/office/drawing/2014/main" id="{43669368-7C2F-4AAB-8948-A821629A7F57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1" name="Forme libre : Forme 10">
              <a:extLst>
                <a:ext uri="{FF2B5EF4-FFF2-40B4-BE49-F238E27FC236}">
                  <a16:creationId xmlns:a16="http://schemas.microsoft.com/office/drawing/2014/main" id="{0CA60BEC-2BDB-42C0-8A61-4653057BEE3C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4C734BC0-49E3-41A4-AB17-D87FF2D36F92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13" name="Titre 1">
            <a:extLst>
              <a:ext uri="{FF2B5EF4-FFF2-40B4-BE49-F238E27FC236}">
                <a16:creationId xmlns:a16="http://schemas.microsoft.com/office/drawing/2014/main" id="{82113BB3-DE71-4C25-A6D0-241EC8A2B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4"/>
            <a:ext cx="9795636" cy="1335662"/>
          </a:xfrm>
          <a:prstGeom prst="rect">
            <a:avLst/>
          </a:prstGeom>
        </p:spPr>
        <p:txBody>
          <a:bodyPr rtlCol="0"/>
          <a:lstStyle>
            <a:lvl1pPr algn="ctr">
              <a:defRPr/>
            </a:lvl1pPr>
          </a:lstStyle>
          <a:p>
            <a:pPr rtl="0">
              <a:lnSpc>
                <a:spcPct val="100000"/>
              </a:lnSpc>
            </a:pPr>
            <a:r>
              <a:rPr lang="fr-FR" noProof="0"/>
              <a:t>Modifiez le style du titre</a:t>
            </a: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DD0D7D96-3677-493A-BA3B-CCC0ACA7D5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5388" y="2107496"/>
            <a:ext cx="4756714" cy="5976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0C164B7E-5CDD-4C49-94D6-CBB9803DD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281" y="2717782"/>
            <a:ext cx="4745568" cy="336560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 rtl="0">
              <a:lnSpc>
                <a:spcPct val="110000"/>
              </a:lnSpc>
            </a:pPr>
            <a:r>
              <a:rPr lang="fr-FR" sz="1800" noProof="0"/>
              <a:t>Cliquez pour modifier les styles du texte du masque</a:t>
            </a:r>
          </a:p>
        </p:txBody>
      </p:sp>
      <p:grpSp>
        <p:nvGrpSpPr>
          <p:cNvPr id="17" name="En bas à droite">
            <a:extLst>
              <a:ext uri="{FF2B5EF4-FFF2-40B4-BE49-F238E27FC236}">
                <a16:creationId xmlns:a16="http://schemas.microsoft.com/office/drawing/2014/main" id="{FDEE985A-E675-4CC8-AB6B-94F735668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FC5E817-3F3A-422C-88A5-0EDF0234D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9" name="Graphisme 157">
              <a:extLst>
                <a:ext uri="{FF2B5EF4-FFF2-40B4-BE49-F238E27FC236}">
                  <a16:creationId xmlns:a16="http://schemas.microsoft.com/office/drawing/2014/main" id="{121B83E4-00E3-40BA-9880-8A0D84CD3B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21" name="Forme libre : Forme 20">
                <a:extLst>
                  <a:ext uri="{FF2B5EF4-FFF2-40B4-BE49-F238E27FC236}">
                    <a16:creationId xmlns:a16="http://schemas.microsoft.com/office/drawing/2014/main" id="{DB568EA9-E3D2-4FE2-A215-56181CD8DC0D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22" name="Forme libre : Forme 21">
                <a:extLst>
                  <a:ext uri="{FF2B5EF4-FFF2-40B4-BE49-F238E27FC236}">
                    <a16:creationId xmlns:a16="http://schemas.microsoft.com/office/drawing/2014/main" id="{286325F6-B50A-451C-9242-76F44D08BCD0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23" name="Forme libre : Forme 22">
                <a:extLst>
                  <a:ext uri="{FF2B5EF4-FFF2-40B4-BE49-F238E27FC236}">
                    <a16:creationId xmlns:a16="http://schemas.microsoft.com/office/drawing/2014/main" id="{0BD3EC36-E2A2-4E31-9B9A-DB99BCB1FFCD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24" name="Forme libre : Forme 23">
                <a:extLst>
                  <a:ext uri="{FF2B5EF4-FFF2-40B4-BE49-F238E27FC236}">
                    <a16:creationId xmlns:a16="http://schemas.microsoft.com/office/drawing/2014/main" id="{2B0C0B52-C62D-4870-95FC-E72200874998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25" name="Forme libre : Forme 24">
                <a:extLst>
                  <a:ext uri="{FF2B5EF4-FFF2-40B4-BE49-F238E27FC236}">
                    <a16:creationId xmlns:a16="http://schemas.microsoft.com/office/drawing/2014/main" id="{EA1BC770-E7E8-4B4C-9E44-AF28FF3478C6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26" name="Forme libre : Forme 25">
                <a:extLst>
                  <a:ext uri="{FF2B5EF4-FFF2-40B4-BE49-F238E27FC236}">
                    <a16:creationId xmlns:a16="http://schemas.microsoft.com/office/drawing/2014/main" id="{2DFC082B-D4DC-4554-BD0D-A01C683AD833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27" name="Forme libre : Forme 26">
                <a:extLst>
                  <a:ext uri="{FF2B5EF4-FFF2-40B4-BE49-F238E27FC236}">
                    <a16:creationId xmlns:a16="http://schemas.microsoft.com/office/drawing/2014/main" id="{ECEA946C-6AE4-4E0A-9096-BA3FFF9956E8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</p:grpSp>
        <p:sp>
          <p:nvSpPr>
            <p:cNvPr id="20" name="Forme libre : Forme 19">
              <a:extLst>
                <a:ext uri="{FF2B5EF4-FFF2-40B4-BE49-F238E27FC236}">
                  <a16:creationId xmlns:a16="http://schemas.microsoft.com/office/drawing/2014/main" id="{EC0D7998-F951-4D21-85A4-F7F808621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/>
            </a:p>
          </p:txBody>
        </p:sp>
      </p:grp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9B5560C7-50D0-4CC5-AD89-48007BB98B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43612" y="2107388"/>
            <a:ext cx="4756714" cy="5976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35" name="Espace réservé du contenu 2">
            <a:extLst>
              <a:ext uri="{FF2B5EF4-FFF2-40B4-BE49-F238E27FC236}">
                <a16:creationId xmlns:a16="http://schemas.microsoft.com/office/drawing/2014/main" id="{18AD3389-AD6B-43DD-A8D3-747CC563844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3505" y="2717674"/>
            <a:ext cx="4745568" cy="336560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 rtl="0">
              <a:lnSpc>
                <a:spcPct val="110000"/>
              </a:lnSpc>
            </a:pPr>
            <a:r>
              <a:rPr lang="fr-FR" sz="1800" noProof="0"/>
              <a:t>Cliquez pour modifier les styles du texte du masque</a:t>
            </a:r>
          </a:p>
        </p:txBody>
      </p:sp>
      <p:sp>
        <p:nvSpPr>
          <p:cNvPr id="32" name="Espace réservé de la date 8">
            <a:extLst>
              <a:ext uri="{FF2B5EF4-FFF2-40B4-BE49-F238E27FC236}">
                <a16:creationId xmlns:a16="http://schemas.microsoft.com/office/drawing/2014/main" id="{20D0392A-9FDF-463E-8831-4E69142567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pPr rtl="0"/>
            <a:r>
              <a:rPr lang="fr-FR" noProof="0"/>
              <a:t>22/07/2026</a:t>
            </a:r>
          </a:p>
        </p:txBody>
      </p:sp>
      <p:sp>
        <p:nvSpPr>
          <p:cNvPr id="33" name="Espace réservé du pied de page 9">
            <a:extLst>
              <a:ext uri="{FF2B5EF4-FFF2-40B4-BE49-F238E27FC236}">
                <a16:creationId xmlns:a16="http://schemas.microsoft.com/office/drawing/2014/main" id="{1DDEDA5B-5F9E-4C6B-A89B-05B29AF7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pPr rtl="0"/>
            <a:r>
              <a:rPr lang="fr-FR" noProof="0"/>
              <a:t>LES SUPPLEMENTS DE SOINS CRITIQUES</a:t>
            </a:r>
          </a:p>
        </p:txBody>
      </p:sp>
      <p:sp>
        <p:nvSpPr>
          <p:cNvPr id="34" name="Espace réservé du numéro de diapositive 10">
            <a:extLst>
              <a:ext uri="{FF2B5EF4-FFF2-40B4-BE49-F238E27FC236}">
                <a16:creationId xmlns:a16="http://schemas.microsoft.com/office/drawing/2014/main" id="{C8ED2EA9-7B76-428A-B33B-166EFA245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rtlCol="0"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pPr rtl="0"/>
            <a:fld id="{73B850FF-6169-4056-8077-06FFA93A536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35870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 de contenu 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En haut à gauche">
            <a:extLst>
              <a:ext uri="{FF2B5EF4-FFF2-40B4-BE49-F238E27FC236}">
                <a16:creationId xmlns:a16="http://schemas.microsoft.com/office/drawing/2014/main" id="{F814A4FB-5C5F-4FBA-8692-F2853E8F3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4980A145-1B2A-495B-BB8D-3217B44328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" name="Forme libre : Forme 3">
              <a:extLst>
                <a:ext uri="{FF2B5EF4-FFF2-40B4-BE49-F238E27FC236}">
                  <a16:creationId xmlns:a16="http://schemas.microsoft.com/office/drawing/2014/main" id="{0984DC62-D617-4E12-A239-CDDF4B6B262E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5" name="Forme libre : Forme 4">
              <a:extLst>
                <a:ext uri="{FF2B5EF4-FFF2-40B4-BE49-F238E27FC236}">
                  <a16:creationId xmlns:a16="http://schemas.microsoft.com/office/drawing/2014/main" id="{F8A564AC-EDDB-4E4E-BDB1-E48BAD8588ED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49464CE0-3907-4E76-AFE6-DE1A516EDF34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7" name="Forme libre : Forme 6">
              <a:extLst>
                <a:ext uri="{FF2B5EF4-FFF2-40B4-BE49-F238E27FC236}">
                  <a16:creationId xmlns:a16="http://schemas.microsoft.com/office/drawing/2014/main" id="{9B3B21B9-2870-497E-829A-0CC4F7008462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8" name="Forme libre : Forme 7">
              <a:extLst>
                <a:ext uri="{FF2B5EF4-FFF2-40B4-BE49-F238E27FC236}">
                  <a16:creationId xmlns:a16="http://schemas.microsoft.com/office/drawing/2014/main" id="{909A199D-FF1B-459F-930B-A6D196E86E30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47E0149D-5979-466E-A1C2-993EA08A6504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1FDA39F-7BD7-4DDD-9428-51E38CD97ED1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11" name="Titre 1">
            <a:extLst>
              <a:ext uri="{FF2B5EF4-FFF2-40B4-BE49-F238E27FC236}">
                <a16:creationId xmlns:a16="http://schemas.microsoft.com/office/drawing/2014/main" id="{EB1A75F4-7B0E-4667-A4CC-A89FC6C5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4"/>
            <a:ext cx="9795636" cy="1335662"/>
          </a:xfrm>
          <a:prstGeom prst="rect">
            <a:avLst/>
          </a:prstGeom>
        </p:spPr>
        <p:txBody>
          <a:bodyPr rtlCol="0"/>
          <a:lstStyle>
            <a:lvl1pPr algn="ctr">
              <a:defRPr/>
            </a:lvl1pPr>
          </a:lstStyle>
          <a:p>
            <a:pPr rtl="0">
              <a:lnSpc>
                <a:spcPct val="100000"/>
              </a:lnSpc>
            </a:pPr>
            <a:r>
              <a:rPr lang="fr-FR" noProof="0"/>
              <a:t>Modifiez le style du titre</a:t>
            </a:r>
          </a:p>
        </p:txBody>
      </p:sp>
      <p:sp>
        <p:nvSpPr>
          <p:cNvPr id="24" name="Espace réservé du texte 30">
            <a:extLst>
              <a:ext uri="{FF2B5EF4-FFF2-40B4-BE49-F238E27FC236}">
                <a16:creationId xmlns:a16="http://schemas.microsoft.com/office/drawing/2014/main" id="{BD1F0F39-9F6D-4B25-8117-CC1868D8FD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2044" y="2107496"/>
            <a:ext cx="3327366" cy="5976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4F61A9F3-10B2-440F-8037-9098D468B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937" y="2717782"/>
            <a:ext cx="3319569" cy="336560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 rtl="0">
              <a:lnSpc>
                <a:spcPct val="110000"/>
              </a:lnSpc>
            </a:pPr>
            <a:r>
              <a:rPr lang="fr-FR" sz="1800" noProof="0"/>
              <a:t>Cliquez pour modifier les styles du texte du masque</a:t>
            </a:r>
          </a:p>
        </p:txBody>
      </p:sp>
      <p:grpSp>
        <p:nvGrpSpPr>
          <p:cNvPr id="13" name="En bas à droite">
            <a:extLst>
              <a:ext uri="{FF2B5EF4-FFF2-40B4-BE49-F238E27FC236}">
                <a16:creationId xmlns:a16="http://schemas.microsoft.com/office/drawing/2014/main" id="{42796FA7-0B8D-4A6A-B372-11F871284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4" name="Forme libre : Forme 13">
              <a:extLst>
                <a:ext uri="{FF2B5EF4-FFF2-40B4-BE49-F238E27FC236}">
                  <a16:creationId xmlns:a16="http://schemas.microsoft.com/office/drawing/2014/main" id="{4E9DEDEF-994C-4A05-BAA2-67F5BD834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5" name="Graphisme 157">
              <a:extLst>
                <a:ext uri="{FF2B5EF4-FFF2-40B4-BE49-F238E27FC236}">
                  <a16:creationId xmlns:a16="http://schemas.microsoft.com/office/drawing/2014/main" id="{BB94129B-E855-47D6-9855-B7BBA9196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17" name="Forme libre : Forme 16">
                <a:extLst>
                  <a:ext uri="{FF2B5EF4-FFF2-40B4-BE49-F238E27FC236}">
                    <a16:creationId xmlns:a16="http://schemas.microsoft.com/office/drawing/2014/main" id="{F51AB20C-DF56-47C5-896F-0DB80D03FDC8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CFDCBD64-0658-4106-89B1-85886D501AF4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19" name="Forme libre : Forme 18">
                <a:extLst>
                  <a:ext uri="{FF2B5EF4-FFF2-40B4-BE49-F238E27FC236}">
                    <a16:creationId xmlns:a16="http://schemas.microsoft.com/office/drawing/2014/main" id="{B4A46042-D02F-49E2-94BE-4343D185C109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20" name="Forme libre : Forme 19">
                <a:extLst>
                  <a:ext uri="{FF2B5EF4-FFF2-40B4-BE49-F238E27FC236}">
                    <a16:creationId xmlns:a16="http://schemas.microsoft.com/office/drawing/2014/main" id="{3BB3FF94-2A73-4E66-B0F7-52680ACEE507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21" name="Forme libre : Forme 20">
                <a:extLst>
                  <a:ext uri="{FF2B5EF4-FFF2-40B4-BE49-F238E27FC236}">
                    <a16:creationId xmlns:a16="http://schemas.microsoft.com/office/drawing/2014/main" id="{3F248489-3035-4F9D-B606-06A95BB4E166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22" name="Forme libre : Forme 21">
                <a:extLst>
                  <a:ext uri="{FF2B5EF4-FFF2-40B4-BE49-F238E27FC236}">
                    <a16:creationId xmlns:a16="http://schemas.microsoft.com/office/drawing/2014/main" id="{0689AA6E-4D9C-4F1F-8400-646DBC1DEB4D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23" name="Forme libre : Forme 22">
                <a:extLst>
                  <a:ext uri="{FF2B5EF4-FFF2-40B4-BE49-F238E27FC236}">
                    <a16:creationId xmlns:a16="http://schemas.microsoft.com/office/drawing/2014/main" id="{4D905AEC-08D4-41F2-AD1B-63851B364937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</p:grp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F599A04F-CD3E-4093-A4F6-84E34675C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/>
            </a:p>
          </p:txBody>
        </p:sp>
      </p:grp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CAD7B113-A329-4BA2-AFE9-605C0245BE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3061" y="2107496"/>
            <a:ext cx="3327366" cy="5976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8D6DC0D7-6E45-4762-A081-2A9D1DF03B9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22954" y="2717782"/>
            <a:ext cx="3319569" cy="336560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 rtl="0">
              <a:lnSpc>
                <a:spcPct val="110000"/>
              </a:lnSpc>
            </a:pPr>
            <a:r>
              <a:rPr lang="fr-FR" sz="1800" noProof="0"/>
              <a:t>Cliquez pour modifier les styles du texte du masque</a:t>
            </a: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52827B4A-2F73-4A8C-9EB2-DE175123E9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6137" y="2107496"/>
            <a:ext cx="3327366" cy="5976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5274DFA3-F7E2-4525-B0FD-F36F75AC670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16030" y="2717782"/>
            <a:ext cx="3319569" cy="336560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 rtl="0">
              <a:lnSpc>
                <a:spcPct val="110000"/>
              </a:lnSpc>
            </a:pPr>
            <a:r>
              <a:rPr lang="fr-FR" sz="1800" noProof="0"/>
              <a:t>Cliquez pour modifier les styles du texte du masque</a:t>
            </a:r>
          </a:p>
        </p:txBody>
      </p:sp>
      <p:sp>
        <p:nvSpPr>
          <p:cNvPr id="25" name="Espace réservé de la date 8">
            <a:extLst>
              <a:ext uri="{FF2B5EF4-FFF2-40B4-BE49-F238E27FC236}">
                <a16:creationId xmlns:a16="http://schemas.microsoft.com/office/drawing/2014/main" id="{D7DADA0B-95F3-437B-BB04-284E5066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pPr rtl="0"/>
            <a:r>
              <a:rPr lang="fr-FR" noProof="0"/>
              <a:t>22/07/2026</a:t>
            </a:r>
          </a:p>
        </p:txBody>
      </p:sp>
      <p:sp>
        <p:nvSpPr>
          <p:cNvPr id="26" name="Espace réservé du pied de page 9">
            <a:extLst>
              <a:ext uri="{FF2B5EF4-FFF2-40B4-BE49-F238E27FC236}">
                <a16:creationId xmlns:a16="http://schemas.microsoft.com/office/drawing/2014/main" id="{79EB3AB4-7EA2-4CAC-A6BD-9D885C897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pPr rtl="0"/>
            <a:r>
              <a:rPr lang="fr-FR" noProof="0"/>
              <a:t>LES SUPPLEMENTS DE SOINS CRITIQUES</a:t>
            </a:r>
          </a:p>
        </p:txBody>
      </p:sp>
      <p:sp>
        <p:nvSpPr>
          <p:cNvPr id="27" name="Espace réservé du numéro de diapositive 10">
            <a:extLst>
              <a:ext uri="{FF2B5EF4-FFF2-40B4-BE49-F238E27FC236}">
                <a16:creationId xmlns:a16="http://schemas.microsoft.com/office/drawing/2014/main" id="{5F4C612D-28B2-4621-BF60-4C517747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rtlCol="0"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pPr rtl="0"/>
            <a:fld id="{73B850FF-6169-4056-8077-06FFA93A536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97955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ynthès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En bas à droite">
            <a:extLst>
              <a:ext uri="{FF2B5EF4-FFF2-40B4-BE49-F238E27FC236}">
                <a16:creationId xmlns:a16="http://schemas.microsoft.com/office/drawing/2014/main" id="{87D6C0D7-A737-43ED-826C-2CA4342FD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CCA11D72-A324-4CBE-81EF-074994103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9" name="Graphisme 157">
              <a:extLst>
                <a:ext uri="{FF2B5EF4-FFF2-40B4-BE49-F238E27FC236}">
                  <a16:creationId xmlns:a16="http://schemas.microsoft.com/office/drawing/2014/main" id="{9D281BC3-CDBE-4B5A-BC91-05B7893FA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21" name="Forme libre : Forme 20">
                <a:extLst>
                  <a:ext uri="{FF2B5EF4-FFF2-40B4-BE49-F238E27FC236}">
                    <a16:creationId xmlns:a16="http://schemas.microsoft.com/office/drawing/2014/main" id="{161F2C16-D16B-4E77-A7C3-F034E339C8E3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22" name="Forme libre : Forme 21">
                <a:extLst>
                  <a:ext uri="{FF2B5EF4-FFF2-40B4-BE49-F238E27FC236}">
                    <a16:creationId xmlns:a16="http://schemas.microsoft.com/office/drawing/2014/main" id="{6384EDC3-48C8-4B4E-9475-A04F1DD7E3F6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23" name="Forme libre : Forme 22">
                <a:extLst>
                  <a:ext uri="{FF2B5EF4-FFF2-40B4-BE49-F238E27FC236}">
                    <a16:creationId xmlns:a16="http://schemas.microsoft.com/office/drawing/2014/main" id="{62DE50AA-70A1-42B0-9A48-90179EFB9F89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24" name="Forme libre : Forme 23">
                <a:extLst>
                  <a:ext uri="{FF2B5EF4-FFF2-40B4-BE49-F238E27FC236}">
                    <a16:creationId xmlns:a16="http://schemas.microsoft.com/office/drawing/2014/main" id="{B45B8FC7-7430-4175-B520-9EBD801FD290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25" name="Forme libre : Forme 24">
                <a:extLst>
                  <a:ext uri="{FF2B5EF4-FFF2-40B4-BE49-F238E27FC236}">
                    <a16:creationId xmlns:a16="http://schemas.microsoft.com/office/drawing/2014/main" id="{AB71D997-36EB-47F1-AA27-4D84A7630728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26" name="Forme libre : Forme 25">
                <a:extLst>
                  <a:ext uri="{FF2B5EF4-FFF2-40B4-BE49-F238E27FC236}">
                    <a16:creationId xmlns:a16="http://schemas.microsoft.com/office/drawing/2014/main" id="{37933934-0680-4A62-B61F-E3A67308AAD6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27" name="Forme libre : Forme 26">
                <a:extLst>
                  <a:ext uri="{FF2B5EF4-FFF2-40B4-BE49-F238E27FC236}">
                    <a16:creationId xmlns:a16="http://schemas.microsoft.com/office/drawing/2014/main" id="{E017FEEF-F8AC-41EC-ABC5-915B19B1AB9A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</p:grpSp>
        <p:sp>
          <p:nvSpPr>
            <p:cNvPr id="20" name="Forme libre : Forme 19">
              <a:extLst>
                <a:ext uri="{FF2B5EF4-FFF2-40B4-BE49-F238E27FC236}">
                  <a16:creationId xmlns:a16="http://schemas.microsoft.com/office/drawing/2014/main" id="{370A86BE-FF1E-4233-818E-C14D21E7B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/>
            </a:p>
          </p:txBody>
        </p:sp>
      </p:grpSp>
      <p:grpSp>
        <p:nvGrpSpPr>
          <p:cNvPr id="37" name="En haut à gauche">
            <a:extLst>
              <a:ext uri="{FF2B5EF4-FFF2-40B4-BE49-F238E27FC236}">
                <a16:creationId xmlns:a16="http://schemas.microsoft.com/office/drawing/2014/main" id="{A64EEEED-5E70-4887-BF25-521AD226C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38" name="Forme libre : Forme 37">
              <a:extLst>
                <a:ext uri="{FF2B5EF4-FFF2-40B4-BE49-F238E27FC236}">
                  <a16:creationId xmlns:a16="http://schemas.microsoft.com/office/drawing/2014/main" id="{C91FCFBD-2F49-483C-B742-FF146DCA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39" name="Forme libre : Forme 38">
              <a:extLst>
                <a:ext uri="{FF2B5EF4-FFF2-40B4-BE49-F238E27FC236}">
                  <a16:creationId xmlns:a16="http://schemas.microsoft.com/office/drawing/2014/main" id="{62F0911B-F120-4420-AA06-AD353E1767EE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0" name="Forme libre : Forme 39">
              <a:extLst>
                <a:ext uri="{FF2B5EF4-FFF2-40B4-BE49-F238E27FC236}">
                  <a16:creationId xmlns:a16="http://schemas.microsoft.com/office/drawing/2014/main" id="{6F9966F6-9C92-4F47-B467-5A8E5ED4787D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1" name="Forme libre : Forme 40">
              <a:extLst>
                <a:ext uri="{FF2B5EF4-FFF2-40B4-BE49-F238E27FC236}">
                  <a16:creationId xmlns:a16="http://schemas.microsoft.com/office/drawing/2014/main" id="{C362B109-529A-404A-884A-8E710062A1A9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AE9B88E9-C70C-4258-B3BA-A8779F3BE493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6255D292-A4F0-46F0-9AB1-39848FAB066C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4" name="Forme libre : Forme 43">
              <a:extLst>
                <a:ext uri="{FF2B5EF4-FFF2-40B4-BE49-F238E27FC236}">
                  <a16:creationId xmlns:a16="http://schemas.microsoft.com/office/drawing/2014/main" id="{D52C09E6-F356-45FC-BD84-6DCA0DA0B6D9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5578C025-F0CB-42E1-9FCA-C1FD0EF38FE3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6" name="Titre 1">
            <a:extLst>
              <a:ext uri="{FF2B5EF4-FFF2-40B4-BE49-F238E27FC236}">
                <a16:creationId xmlns:a16="http://schemas.microsoft.com/office/drawing/2014/main" id="{56035778-0626-4342-AA4C-D8F9F76EE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987809" cy="1664573"/>
          </a:xfrm>
          <a:prstGeom prst="rect">
            <a:avLst/>
          </a:prstGeo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fr-FR" noProof="0"/>
              <a:t>Modifiez le style du titre</a:t>
            </a:r>
          </a:p>
        </p:txBody>
      </p:sp>
      <p:sp>
        <p:nvSpPr>
          <p:cNvPr id="47" name="Espace réservé du contenu 2">
            <a:extLst>
              <a:ext uri="{FF2B5EF4-FFF2-40B4-BE49-F238E27FC236}">
                <a16:creationId xmlns:a16="http://schemas.microsoft.com/office/drawing/2014/main" id="{9698C764-7CE3-448C-B388-39B815517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987488" cy="372861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 rtl="0">
              <a:lnSpc>
                <a:spcPct val="110000"/>
              </a:lnSpc>
            </a:pPr>
            <a:r>
              <a:rPr lang="fr-FR" sz="1800" noProof="0"/>
              <a:t>Cliquez pour modifier les styles du texte du masque</a:t>
            </a:r>
          </a:p>
        </p:txBody>
      </p:sp>
      <p:sp>
        <p:nvSpPr>
          <p:cNvPr id="62" name="Espace réservé d’image 61">
            <a:extLst>
              <a:ext uri="{FF2B5EF4-FFF2-40B4-BE49-F238E27FC236}">
                <a16:creationId xmlns:a16="http://schemas.microsoft.com/office/drawing/2014/main" id="{75903FF3-B1FC-4719-8686-C6F5099E360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08749" y="862806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r-FR" noProof="0"/>
              <a:t>Insérer une photo ici</a:t>
            </a:r>
          </a:p>
        </p:txBody>
      </p:sp>
      <p:sp>
        <p:nvSpPr>
          <p:cNvPr id="59" name="Espace réservé de la date 8">
            <a:extLst>
              <a:ext uri="{FF2B5EF4-FFF2-40B4-BE49-F238E27FC236}">
                <a16:creationId xmlns:a16="http://schemas.microsoft.com/office/drawing/2014/main" id="{A82599B9-EBEF-4011-9E38-FC40FF7B02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pPr rtl="0"/>
            <a:r>
              <a:rPr lang="fr-FR" noProof="0"/>
              <a:t>22/07/2026</a:t>
            </a:r>
          </a:p>
        </p:txBody>
      </p:sp>
      <p:sp>
        <p:nvSpPr>
          <p:cNvPr id="60" name="Espace réservé du pied de page 9">
            <a:extLst>
              <a:ext uri="{FF2B5EF4-FFF2-40B4-BE49-F238E27FC236}">
                <a16:creationId xmlns:a16="http://schemas.microsoft.com/office/drawing/2014/main" id="{851C129C-6681-4E11-B9FE-9F5FFF543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pPr rtl="0"/>
            <a:r>
              <a:rPr lang="fr-FR" noProof="0"/>
              <a:t>LES SUPPLEMENTS DE SOINS CRITIQUES</a:t>
            </a:r>
          </a:p>
        </p:txBody>
      </p:sp>
      <p:sp>
        <p:nvSpPr>
          <p:cNvPr id="61" name="Espace réservé du numéro de diapositive 10">
            <a:extLst>
              <a:ext uri="{FF2B5EF4-FFF2-40B4-BE49-F238E27FC236}">
                <a16:creationId xmlns:a16="http://schemas.microsoft.com/office/drawing/2014/main" id="{DC6D20C1-D99F-47B0-B1F7-EA8101F8C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rtlCol="0"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pPr rtl="0"/>
            <a:fld id="{73B850FF-6169-4056-8077-06FFA93A536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29027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rme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En bas à droite">
            <a:extLst>
              <a:ext uri="{FF2B5EF4-FFF2-40B4-BE49-F238E27FC236}">
                <a16:creationId xmlns:a16="http://schemas.microsoft.com/office/drawing/2014/main" id="{562BD150-E869-44AC-B0E8-35618F795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FF918A15-3E7F-42BB-83AB-473EF76AB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0" name="Graphisme 157">
              <a:extLst>
                <a:ext uri="{FF2B5EF4-FFF2-40B4-BE49-F238E27FC236}">
                  <a16:creationId xmlns:a16="http://schemas.microsoft.com/office/drawing/2014/main" id="{1AA9D900-7A0C-4788-85E0-9329B727A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33" name="Forme libre : Forme 32">
                <a:extLst>
                  <a:ext uri="{FF2B5EF4-FFF2-40B4-BE49-F238E27FC236}">
                    <a16:creationId xmlns:a16="http://schemas.microsoft.com/office/drawing/2014/main" id="{839D0A43-40DB-4967-BF0C-05CB54D3DF2C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34" name="Forme libre : Forme 33">
                <a:extLst>
                  <a:ext uri="{FF2B5EF4-FFF2-40B4-BE49-F238E27FC236}">
                    <a16:creationId xmlns:a16="http://schemas.microsoft.com/office/drawing/2014/main" id="{F6C7E54F-930C-4B8D-9CE6-DCC37269B132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35" name="Forme libre : Forme 34">
                <a:extLst>
                  <a:ext uri="{FF2B5EF4-FFF2-40B4-BE49-F238E27FC236}">
                    <a16:creationId xmlns:a16="http://schemas.microsoft.com/office/drawing/2014/main" id="{A4F6F66D-CC67-443B-9CB5-FFD695ED4518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36" name="Forme libre : Forme 35">
                <a:extLst>
                  <a:ext uri="{FF2B5EF4-FFF2-40B4-BE49-F238E27FC236}">
                    <a16:creationId xmlns:a16="http://schemas.microsoft.com/office/drawing/2014/main" id="{6B392295-CB7C-4805-B4B1-AC7531AC270A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37" name="Forme libre : Forme 36">
                <a:extLst>
                  <a:ext uri="{FF2B5EF4-FFF2-40B4-BE49-F238E27FC236}">
                    <a16:creationId xmlns:a16="http://schemas.microsoft.com/office/drawing/2014/main" id="{91ADCAAB-0B5C-4495-8D5D-32C87A21407D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38" name="Forme libre : Forme 37">
                <a:extLst>
                  <a:ext uri="{FF2B5EF4-FFF2-40B4-BE49-F238E27FC236}">
                    <a16:creationId xmlns:a16="http://schemas.microsoft.com/office/drawing/2014/main" id="{8F02E2A1-7B5F-4C33-98CD-98E24B61EFFB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39" name="Forme libre : Forme 38">
                <a:extLst>
                  <a:ext uri="{FF2B5EF4-FFF2-40B4-BE49-F238E27FC236}">
                    <a16:creationId xmlns:a16="http://schemas.microsoft.com/office/drawing/2014/main" id="{7577F4AD-5552-4A2F-A3FA-67834BF96FBE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</p:grpSp>
        <p:sp>
          <p:nvSpPr>
            <p:cNvPr id="31" name="Forme libre : Forme 30">
              <a:extLst>
                <a:ext uri="{FF2B5EF4-FFF2-40B4-BE49-F238E27FC236}">
                  <a16:creationId xmlns:a16="http://schemas.microsoft.com/office/drawing/2014/main" id="{C17EE90C-247C-4F8E-9B86-BD7E31F12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/>
            </a:p>
          </p:txBody>
        </p:sp>
      </p:grpSp>
      <p:sp>
        <p:nvSpPr>
          <p:cNvPr id="32" name="Titre 1">
            <a:extLst>
              <a:ext uri="{FF2B5EF4-FFF2-40B4-BE49-F238E27FC236}">
                <a16:creationId xmlns:a16="http://schemas.microsoft.com/office/drawing/2014/main" id="{985E1522-3C37-44A6-81DC-1BF369AF0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4098524"/>
            <a:ext cx="5996628" cy="2226076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algn="l" rtl="0"/>
            <a:r>
              <a:rPr lang="fr-FR" sz="5400" noProof="0">
                <a:cs typeface="Posterama" panose="020B0504020200020000" pitchFamily="34" charset="0"/>
              </a:rPr>
              <a:t>Modifiez le style du titre</a:t>
            </a:r>
          </a:p>
        </p:txBody>
      </p:sp>
      <p:sp>
        <p:nvSpPr>
          <p:cNvPr id="44" name="Sous-titre 2">
            <a:extLst>
              <a:ext uri="{FF2B5EF4-FFF2-40B4-BE49-F238E27FC236}">
                <a16:creationId xmlns:a16="http://schemas.microsoft.com/office/drawing/2014/main" id="{5048357E-69C2-4F32-8C47-3D84340F6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5430" y="4085112"/>
            <a:ext cx="3997745" cy="2228758"/>
          </a:xfrm>
          <a:prstGeom prst="rect">
            <a:avLst/>
          </a:prstGeom>
        </p:spPr>
        <p:txBody>
          <a:bodyPr rtlCol="0" anchor="ctr"/>
          <a:lstStyle/>
          <a:p>
            <a:pPr algn="l" rtl="0">
              <a:lnSpc>
                <a:spcPct val="110000"/>
              </a:lnSpc>
            </a:pPr>
            <a:r>
              <a:rPr lang="fr-FR" sz="2200" noProof="0">
                <a:cs typeface="Segoe UI Semilight" panose="020B0402040204020203" pitchFamily="34" charset="0"/>
              </a:rPr>
              <a:t>Modifiez le style des sous-titres du masque</a:t>
            </a:r>
          </a:p>
        </p:txBody>
      </p:sp>
      <p:sp>
        <p:nvSpPr>
          <p:cNvPr id="63" name="Espace réservé de la date 8">
            <a:extLst>
              <a:ext uri="{FF2B5EF4-FFF2-40B4-BE49-F238E27FC236}">
                <a16:creationId xmlns:a16="http://schemas.microsoft.com/office/drawing/2014/main" id="{0CB3C12F-97EC-48F0-B4FC-924D91ECF3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pPr rtl="0"/>
            <a:r>
              <a:rPr lang="fr-FR" noProof="0"/>
              <a:t>22/07/2026</a:t>
            </a:r>
          </a:p>
        </p:txBody>
      </p:sp>
      <p:sp>
        <p:nvSpPr>
          <p:cNvPr id="64" name="Espace réservé du pied de page 9">
            <a:extLst>
              <a:ext uri="{FF2B5EF4-FFF2-40B4-BE49-F238E27FC236}">
                <a16:creationId xmlns:a16="http://schemas.microsoft.com/office/drawing/2014/main" id="{E3780E67-8AD7-4AB6-880C-281395A8E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pPr rtl="0"/>
            <a:r>
              <a:rPr lang="fr-FR" noProof="0"/>
              <a:t>LES SUPPLEMENTS DE SOINS CRITIQUES</a:t>
            </a:r>
          </a:p>
        </p:txBody>
      </p:sp>
      <p:sp>
        <p:nvSpPr>
          <p:cNvPr id="65" name="Espace réservé du numéro de diapositive 10">
            <a:extLst>
              <a:ext uri="{FF2B5EF4-FFF2-40B4-BE49-F238E27FC236}">
                <a16:creationId xmlns:a16="http://schemas.microsoft.com/office/drawing/2014/main" id="{28F5F854-E7C5-4C18-A6E1-ECEF9BDE5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rtlCol="0"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pPr rtl="0"/>
            <a:fld id="{73B850FF-6169-4056-8077-06FFA93A536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69" name="Espace réservé d’image 68">
            <a:extLst>
              <a:ext uri="{FF2B5EF4-FFF2-40B4-BE49-F238E27FC236}">
                <a16:creationId xmlns:a16="http://schemas.microsoft.com/office/drawing/2014/main" id="{22FBEE11-58B3-429A-8DAC-6A64A61338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842" y="0"/>
            <a:ext cx="11084189" cy="3854030"/>
          </a:xfrm>
          <a:custGeom>
            <a:avLst/>
            <a:gdLst>
              <a:gd name="connsiteX0" fmla="*/ 0 w 11084189"/>
              <a:gd name="connsiteY0" fmla="*/ 0 h 3854030"/>
              <a:gd name="connsiteX1" fmla="*/ 11084189 w 11084189"/>
              <a:gd name="connsiteY1" fmla="*/ 0 h 3854030"/>
              <a:gd name="connsiteX2" fmla="*/ 11061525 w 11084189"/>
              <a:gd name="connsiteY2" fmla="*/ 105743 h 3854030"/>
              <a:gd name="connsiteX3" fmla="*/ 5542094 w 11084189"/>
              <a:gd name="connsiteY3" fmla="*/ 3854030 h 3854030"/>
              <a:gd name="connsiteX4" fmla="*/ 22663 w 11084189"/>
              <a:gd name="connsiteY4" fmla="*/ 105743 h 385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84189" h="3854030">
                <a:moveTo>
                  <a:pt x="0" y="0"/>
                </a:moveTo>
                <a:lnTo>
                  <a:pt x="11084189" y="0"/>
                </a:lnTo>
                <a:lnTo>
                  <a:pt x="11061525" y="105743"/>
                </a:lnTo>
                <a:cubicBezTo>
                  <a:pt x="10536186" y="2244886"/>
                  <a:pt x="8264668" y="3854030"/>
                  <a:pt x="5542094" y="3854030"/>
                </a:cubicBezTo>
                <a:cubicBezTo>
                  <a:pt x="2819520" y="3854030"/>
                  <a:pt x="548002" y="2244886"/>
                  <a:pt x="22663" y="10574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r-FR" noProof="0"/>
              <a:t>Insérer une photo ici</a:t>
            </a:r>
          </a:p>
        </p:txBody>
      </p:sp>
      <p:grpSp>
        <p:nvGrpSpPr>
          <p:cNvPr id="14" name="En haut à gauche">
            <a:extLst>
              <a:ext uri="{FF2B5EF4-FFF2-40B4-BE49-F238E27FC236}">
                <a16:creationId xmlns:a16="http://schemas.microsoft.com/office/drawing/2014/main" id="{33360105-7353-4ECE-84E2-90AB638A3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15" name="Forme libre : Forme 14">
              <a:extLst>
                <a:ext uri="{FF2B5EF4-FFF2-40B4-BE49-F238E27FC236}">
                  <a16:creationId xmlns:a16="http://schemas.microsoft.com/office/drawing/2014/main" id="{9D5AB2A0-6800-4AD4-A205-3E8C1112BC30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12B26919-92C3-4374-AE4E-4317D65064C0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7" name="Forme libre : Forme 16">
              <a:extLst>
                <a:ext uri="{FF2B5EF4-FFF2-40B4-BE49-F238E27FC236}">
                  <a16:creationId xmlns:a16="http://schemas.microsoft.com/office/drawing/2014/main" id="{E46716C0-CAC5-41FA-B385-EBA8AFFDF128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BE7C1332-4CF7-41C1-ACC4-6C23744D478F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9" name="Forme libre : Forme 18">
              <a:extLst>
                <a:ext uri="{FF2B5EF4-FFF2-40B4-BE49-F238E27FC236}">
                  <a16:creationId xmlns:a16="http://schemas.microsoft.com/office/drawing/2014/main" id="{2C35C136-D3C6-42F1-840C-EE7B2BA3776E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0" name="Forme libre : Forme 19">
              <a:extLst>
                <a:ext uri="{FF2B5EF4-FFF2-40B4-BE49-F238E27FC236}">
                  <a16:creationId xmlns:a16="http://schemas.microsoft.com/office/drawing/2014/main" id="{BF98CB80-2DAC-44B7-B719-6DF8BC2DBB91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1" name="Forme libre : Forme 20">
              <a:extLst>
                <a:ext uri="{FF2B5EF4-FFF2-40B4-BE49-F238E27FC236}">
                  <a16:creationId xmlns:a16="http://schemas.microsoft.com/office/drawing/2014/main" id="{F0613FF3-B071-4C0E-B6E7-6815CCCC403A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grpSp>
        <p:nvGrpSpPr>
          <p:cNvPr id="22" name="Transversal">
            <a:extLst>
              <a:ext uri="{FF2B5EF4-FFF2-40B4-BE49-F238E27FC236}">
                <a16:creationId xmlns:a16="http://schemas.microsoft.com/office/drawing/2014/main" id="{54409833-5EAC-4A40-B5BB-DE8282DD8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8476" y="143843"/>
            <a:ext cx="118872" cy="118872"/>
            <a:chOff x="1175347" y="3733800"/>
            <a:chExt cx="118872" cy="118872"/>
          </a:xfrm>
        </p:grpSpPr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7B9F7703-741D-4FB8-8620-F3BBFF5A0157}"/>
                </a:ext>
              </a:extLst>
            </p:cNvPr>
            <p:cNvCxnSpPr>
              <a:cxnSpLocks/>
            </p:cNvCxnSpPr>
            <p:nvPr/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EC34E00B-1518-4EAC-A170-4D2B5C23FB6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Transversal">
            <a:extLst>
              <a:ext uri="{FF2B5EF4-FFF2-40B4-BE49-F238E27FC236}">
                <a16:creationId xmlns:a16="http://schemas.microsoft.com/office/drawing/2014/main" id="{CFFED490-4247-4E3E-8A2E-5AF8A14E6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00876" y="296243"/>
            <a:ext cx="118872" cy="118872"/>
            <a:chOff x="1175347" y="3733800"/>
            <a:chExt cx="118872" cy="118872"/>
          </a:xfrm>
        </p:grpSpPr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FA378251-A149-4A27-9D43-C6E87A300F23}"/>
                </a:ext>
              </a:extLst>
            </p:cNvPr>
            <p:cNvCxnSpPr>
              <a:cxnSpLocks/>
            </p:cNvCxnSpPr>
            <p:nvPr/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37ADD3F7-FA3D-4A72-B8B3-3FCBBFCB0ACF}"/>
                </a:ext>
              </a:extLst>
            </p:cNvPr>
            <p:cNvCxnSpPr>
              <a:cxnSpLocks/>
            </p:cNvCxnSpPr>
            <p:nvPr/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45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En haut à gauche">
            <a:extLst>
              <a:ext uri="{FF2B5EF4-FFF2-40B4-BE49-F238E27FC236}">
                <a16:creationId xmlns:a16="http://schemas.microsoft.com/office/drawing/2014/main" id="{58A4F778-D8DF-42FD-B154-2F4B2C202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80793C3B-AAD0-4446-A423-B0EB8EE2A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27" name="Forme libre : Forme 26">
              <a:extLst>
                <a:ext uri="{FF2B5EF4-FFF2-40B4-BE49-F238E27FC236}">
                  <a16:creationId xmlns:a16="http://schemas.microsoft.com/office/drawing/2014/main" id="{57344207-297F-4959-8A55-69CE467B3CBD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 27">
              <a:extLst>
                <a:ext uri="{FF2B5EF4-FFF2-40B4-BE49-F238E27FC236}">
                  <a16:creationId xmlns:a16="http://schemas.microsoft.com/office/drawing/2014/main" id="{0479A031-8D8F-4167-9AC1-FF9067577187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2530E3E1-76BD-4378-9E7C-7302E4B84D71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8C42F67-50FC-4C12-B07D-7FD30B62543B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1" name="Forme libre : Forme 30">
              <a:extLst>
                <a:ext uri="{FF2B5EF4-FFF2-40B4-BE49-F238E27FC236}">
                  <a16:creationId xmlns:a16="http://schemas.microsoft.com/office/drawing/2014/main" id="{C3AD1C10-DF74-4C65-AF7B-89386448D4EA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2" name="Forme libre : Forme 31">
              <a:extLst>
                <a:ext uri="{FF2B5EF4-FFF2-40B4-BE49-F238E27FC236}">
                  <a16:creationId xmlns:a16="http://schemas.microsoft.com/office/drawing/2014/main" id="{E2D9D2C3-0C72-4401-8548-E2CACA3C95C5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83142937-438B-42B5-8B58-B26BD92F1544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5" name="Forme libre : Forme 34">
            <a:extLst>
              <a:ext uri="{FF2B5EF4-FFF2-40B4-BE49-F238E27FC236}">
                <a16:creationId xmlns:a16="http://schemas.microsoft.com/office/drawing/2014/main" id="{AE9F08BF-E500-4B58-9AA3-B4517E83C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0" name="En bas à droite">
            <a:extLst>
              <a:ext uri="{FF2B5EF4-FFF2-40B4-BE49-F238E27FC236}">
                <a16:creationId xmlns:a16="http://schemas.microsoft.com/office/drawing/2014/main" id="{6DE93ED8-FDE6-418E-A743-2B368C71F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1" name="Graphisme 157">
              <a:extLst>
                <a:ext uri="{FF2B5EF4-FFF2-40B4-BE49-F238E27FC236}">
                  <a16:creationId xmlns:a16="http://schemas.microsoft.com/office/drawing/2014/main" id="{25190812-FA8A-4CB5-85A8-5DDFF8C94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48" name="Forme libre : Forme 47">
                <a:extLst>
                  <a:ext uri="{FF2B5EF4-FFF2-40B4-BE49-F238E27FC236}">
                    <a16:creationId xmlns:a16="http://schemas.microsoft.com/office/drawing/2014/main" id="{71F1284C-D9B2-48EC-BDCE-6CF4C076ECB9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49" name="Forme libre : Forme 48">
                <a:extLst>
                  <a:ext uri="{FF2B5EF4-FFF2-40B4-BE49-F238E27FC236}">
                    <a16:creationId xmlns:a16="http://schemas.microsoft.com/office/drawing/2014/main" id="{DFDF02DB-02A4-4942-BD34-3F4903DA12A6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50" name="Forme libre : Forme 49">
                <a:extLst>
                  <a:ext uri="{FF2B5EF4-FFF2-40B4-BE49-F238E27FC236}">
                    <a16:creationId xmlns:a16="http://schemas.microsoft.com/office/drawing/2014/main" id="{739432B6-8074-4F72-BB48-F48015CAE048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51" name="Forme libre : Forme 50">
                <a:extLst>
                  <a:ext uri="{FF2B5EF4-FFF2-40B4-BE49-F238E27FC236}">
                    <a16:creationId xmlns:a16="http://schemas.microsoft.com/office/drawing/2014/main" id="{A017DF18-3257-471E-AFD3-39EB68FE2DF2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52" name="Forme libre : Forme 51">
                <a:extLst>
                  <a:ext uri="{FF2B5EF4-FFF2-40B4-BE49-F238E27FC236}">
                    <a16:creationId xmlns:a16="http://schemas.microsoft.com/office/drawing/2014/main" id="{A7360442-04D2-49F1-BBE1-ED7C5CA0FF1A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53" name="Forme libre : Forme 52">
                <a:extLst>
                  <a:ext uri="{FF2B5EF4-FFF2-40B4-BE49-F238E27FC236}">
                    <a16:creationId xmlns:a16="http://schemas.microsoft.com/office/drawing/2014/main" id="{8937ECC2-1561-4705-919F-243AFFCE8437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54" name="Forme libre : Forme 53">
                <a:extLst>
                  <a:ext uri="{FF2B5EF4-FFF2-40B4-BE49-F238E27FC236}">
                    <a16:creationId xmlns:a16="http://schemas.microsoft.com/office/drawing/2014/main" id="{7AF7D52A-2FC7-4627-955A-6CB0E5E7ABFD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</p:grp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B3C81E55-0711-4E01-975D-4649E53C86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/>
            </a:p>
          </p:txBody>
        </p:sp>
      </p:grpSp>
      <p:sp>
        <p:nvSpPr>
          <p:cNvPr id="63" name="Titre 1">
            <a:extLst>
              <a:ext uri="{FF2B5EF4-FFF2-40B4-BE49-F238E27FC236}">
                <a16:creationId xmlns:a16="http://schemas.microsoft.com/office/drawing/2014/main" id="{8782B20B-E447-47CC-93DB-B076EACC7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5605358" cy="1664573"/>
          </a:xfrm>
          <a:prstGeom prst="rect">
            <a:avLst/>
          </a:prstGeo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fr-FR" noProof="0"/>
              <a:t>Modifiez le style du titre</a:t>
            </a:r>
          </a:p>
        </p:txBody>
      </p:sp>
      <p:sp>
        <p:nvSpPr>
          <p:cNvPr id="65" name="Espace réservé du texte 37">
            <a:extLst>
              <a:ext uri="{FF2B5EF4-FFF2-40B4-BE49-F238E27FC236}">
                <a16:creationId xmlns:a16="http://schemas.microsoft.com/office/drawing/2014/main" id="{D5185B59-89FE-4275-B159-E5FEA474B4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5452" y="2384474"/>
            <a:ext cx="5608088" cy="3785763"/>
          </a:xfrm>
          <a:prstGeom prst="rect">
            <a:avLst/>
          </a:prstGeom>
        </p:spPr>
        <p:txBody>
          <a:bodyPr rtlCol="0"/>
          <a:lstStyle>
            <a:lvl1pPr marL="457200" indent="-457200">
              <a:lnSpc>
                <a:spcPct val="100000"/>
              </a:lnSpc>
              <a:buFont typeface="Avenir Next LT Pro" panose="020B0504020202020204" pitchFamily="34" charset="0"/>
              <a:buChar char="+"/>
              <a:defRPr/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61" name="Espace réservé d’image 2">
            <a:extLst>
              <a:ext uri="{FF2B5EF4-FFF2-40B4-BE49-F238E27FC236}">
                <a16:creationId xmlns:a16="http://schemas.microsoft.com/office/drawing/2014/main" id="{9079FD8C-6441-4214-93DC-E9E3BB4158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2325" y="558800"/>
            <a:ext cx="4818063" cy="2779713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r-FR" noProof="0"/>
              <a:t>Insérer une photo ici</a:t>
            </a:r>
          </a:p>
        </p:txBody>
      </p:sp>
      <p:sp>
        <p:nvSpPr>
          <p:cNvPr id="62" name="Espace réservé d’image 59">
            <a:extLst>
              <a:ext uri="{FF2B5EF4-FFF2-40B4-BE49-F238E27FC236}">
                <a16:creationId xmlns:a16="http://schemas.microsoft.com/office/drawing/2014/main" id="{8BDEDA7F-304A-4A6E-8DB7-B842B551B2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69150" y="3503613"/>
            <a:ext cx="4818063" cy="2666624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r-FR" noProof="0"/>
              <a:t>Insérer une photo ici</a:t>
            </a:r>
          </a:p>
        </p:txBody>
      </p:sp>
      <p:sp>
        <p:nvSpPr>
          <p:cNvPr id="57" name="Espace réservé de la date 8">
            <a:extLst>
              <a:ext uri="{FF2B5EF4-FFF2-40B4-BE49-F238E27FC236}">
                <a16:creationId xmlns:a16="http://schemas.microsoft.com/office/drawing/2014/main" id="{786FFFB1-44AF-407C-A246-5AC9C17D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pPr rtl="0"/>
            <a:r>
              <a:rPr lang="fr-FR" noProof="0"/>
              <a:t>22/07/2026</a:t>
            </a:r>
          </a:p>
        </p:txBody>
      </p:sp>
      <p:sp>
        <p:nvSpPr>
          <p:cNvPr id="58" name="Espace réservé du pied de page 9">
            <a:extLst>
              <a:ext uri="{FF2B5EF4-FFF2-40B4-BE49-F238E27FC236}">
                <a16:creationId xmlns:a16="http://schemas.microsoft.com/office/drawing/2014/main" id="{556011BF-48D6-437C-A8D4-087E1EB7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pPr rtl="0"/>
            <a:r>
              <a:rPr lang="fr-FR" noProof="0"/>
              <a:t>LES SUPPLEMENTS DE SOINS CRITIQUES</a:t>
            </a:r>
          </a:p>
        </p:txBody>
      </p:sp>
      <p:sp>
        <p:nvSpPr>
          <p:cNvPr id="59" name="Espace réservé du numéro de diapositive 10">
            <a:extLst>
              <a:ext uri="{FF2B5EF4-FFF2-40B4-BE49-F238E27FC236}">
                <a16:creationId xmlns:a16="http://schemas.microsoft.com/office/drawing/2014/main" id="{975D7D2C-6BE7-4A0B-B546-9C9CE46F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rtlCol="0"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pPr rtl="0"/>
            <a:fld id="{73B850FF-6169-4056-8077-06FFA93A536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4964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En bas à droite">
            <a:extLst>
              <a:ext uri="{FF2B5EF4-FFF2-40B4-BE49-F238E27FC236}">
                <a16:creationId xmlns:a16="http://schemas.microsoft.com/office/drawing/2014/main" id="{E111E959-AE2E-40A4-98AD-7D52A1959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8" name="Graphisme 157">
              <a:extLst>
                <a:ext uri="{FF2B5EF4-FFF2-40B4-BE49-F238E27FC236}">
                  <a16:creationId xmlns:a16="http://schemas.microsoft.com/office/drawing/2014/main" id="{0908BA80-B05F-4958-9382-A0D941024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20" name="Forme libre : Forme 19">
                <a:extLst>
                  <a:ext uri="{FF2B5EF4-FFF2-40B4-BE49-F238E27FC236}">
                    <a16:creationId xmlns:a16="http://schemas.microsoft.com/office/drawing/2014/main" id="{75B7426F-B5A6-48C2-AA98-B1B4903DB48A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21" name="Forme libre : Forme 20">
                <a:extLst>
                  <a:ext uri="{FF2B5EF4-FFF2-40B4-BE49-F238E27FC236}">
                    <a16:creationId xmlns:a16="http://schemas.microsoft.com/office/drawing/2014/main" id="{46088CEA-297B-452F-B8C9-4FE4B30AD863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22" name="Forme libre : Forme 21">
                <a:extLst>
                  <a:ext uri="{FF2B5EF4-FFF2-40B4-BE49-F238E27FC236}">
                    <a16:creationId xmlns:a16="http://schemas.microsoft.com/office/drawing/2014/main" id="{00A58A3D-F03E-45B2-B6F2-3B23998696AD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23" name="Forme libre : Forme 22">
                <a:extLst>
                  <a:ext uri="{FF2B5EF4-FFF2-40B4-BE49-F238E27FC236}">
                    <a16:creationId xmlns:a16="http://schemas.microsoft.com/office/drawing/2014/main" id="{74551D63-42D8-4E16-B803-BCDF887E3BA8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24" name="Forme libre : Forme 23">
                <a:extLst>
                  <a:ext uri="{FF2B5EF4-FFF2-40B4-BE49-F238E27FC236}">
                    <a16:creationId xmlns:a16="http://schemas.microsoft.com/office/drawing/2014/main" id="{D32D482B-70A4-4367-9129-156A4E10BA2D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25" name="Forme libre : Forme 24">
                <a:extLst>
                  <a:ext uri="{FF2B5EF4-FFF2-40B4-BE49-F238E27FC236}">
                    <a16:creationId xmlns:a16="http://schemas.microsoft.com/office/drawing/2014/main" id="{403B5FA3-C7DC-40A8-903C-5CEB2D9F39F9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  <p:sp>
            <p:nvSpPr>
              <p:cNvPr id="26" name="Forme libre : Forme 25">
                <a:extLst>
                  <a:ext uri="{FF2B5EF4-FFF2-40B4-BE49-F238E27FC236}">
                    <a16:creationId xmlns:a16="http://schemas.microsoft.com/office/drawing/2014/main" id="{C18C48C9-D302-4DF3-9905-1C77DADBB06D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 noProof="0"/>
              </a:p>
            </p:txBody>
          </p:sp>
        </p:grpSp>
        <p:sp>
          <p:nvSpPr>
            <p:cNvPr id="19" name="Forme libre : Forme 18">
              <a:extLst>
                <a:ext uri="{FF2B5EF4-FFF2-40B4-BE49-F238E27FC236}">
                  <a16:creationId xmlns:a16="http://schemas.microsoft.com/office/drawing/2014/main" id="{31D0B3BD-DDF6-4C74-88B5-F16A89D41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/>
            </a:p>
          </p:txBody>
        </p:sp>
      </p:grpSp>
      <p:grpSp>
        <p:nvGrpSpPr>
          <p:cNvPr id="64" name="En haut à gauche">
            <a:extLst>
              <a:ext uri="{FF2B5EF4-FFF2-40B4-BE49-F238E27FC236}">
                <a16:creationId xmlns:a16="http://schemas.microsoft.com/office/drawing/2014/main" id="{8087FF2B-AA37-46BB-98C5-51A0DBC1C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65" name="Forme libre : Forme 64">
              <a:extLst>
                <a:ext uri="{FF2B5EF4-FFF2-40B4-BE49-F238E27FC236}">
                  <a16:creationId xmlns:a16="http://schemas.microsoft.com/office/drawing/2014/main" id="{C6EA10B1-B913-4692-AC3E-121374FD7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6" name="Forme libre : Forme 65">
              <a:extLst>
                <a:ext uri="{FF2B5EF4-FFF2-40B4-BE49-F238E27FC236}">
                  <a16:creationId xmlns:a16="http://schemas.microsoft.com/office/drawing/2014/main" id="{72B1778E-37F1-4D06-A0C1-E121F48AB542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67" name="Forme libre : Forme 66">
              <a:extLst>
                <a:ext uri="{FF2B5EF4-FFF2-40B4-BE49-F238E27FC236}">
                  <a16:creationId xmlns:a16="http://schemas.microsoft.com/office/drawing/2014/main" id="{65F5AAFE-F598-42CC-8D85-36011CE9D145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68" name="Forme libre : Forme 67">
              <a:extLst>
                <a:ext uri="{FF2B5EF4-FFF2-40B4-BE49-F238E27FC236}">
                  <a16:creationId xmlns:a16="http://schemas.microsoft.com/office/drawing/2014/main" id="{6D3678A3-EBA1-461E-B7FE-B58776C95CD3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B8543F0A-65E2-4F14-975F-3AA8B5B17417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A6925965-04E0-4184-8AE3-0FFE4EF318F3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C725961F-048D-4994-8055-83DE34C83663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72" name="Forme libre : Forme 71">
              <a:extLst>
                <a:ext uri="{FF2B5EF4-FFF2-40B4-BE49-F238E27FC236}">
                  <a16:creationId xmlns:a16="http://schemas.microsoft.com/office/drawing/2014/main" id="{00656CFD-98C0-4307-A549-3341C5CFFB78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0E66F049-1B70-4977-BDD1-C26AD9880F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5531" y="158840"/>
            <a:ext cx="4790032" cy="2779466"/>
          </a:xfrm>
          <a:prstGeom prst="rect">
            <a:avLst/>
          </a:prstGeom>
        </p:spPr>
        <p:txBody>
          <a:bodyPr rtlCol="0" anchor="ctr"/>
          <a:lstStyle>
            <a:lvl1pPr>
              <a:lnSpc>
                <a:spcPct val="120000"/>
              </a:lnSpc>
              <a:defRPr/>
            </a:lvl1pPr>
          </a:lstStyle>
          <a:p>
            <a:pPr rtl="0"/>
            <a:r>
              <a:rPr lang="fr-FR" noProof="0"/>
              <a:t>Cliquez pour ajouter un titre</a:t>
            </a:r>
          </a:p>
        </p:txBody>
      </p:sp>
      <p:sp>
        <p:nvSpPr>
          <p:cNvPr id="99" name="Espace réservé du texte 97">
            <a:extLst>
              <a:ext uri="{FF2B5EF4-FFF2-40B4-BE49-F238E27FC236}">
                <a16:creationId xmlns:a16="http://schemas.microsoft.com/office/drawing/2014/main" id="{7018E2A7-B977-427A-AFCB-3A4836EB4D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64947" y="168275"/>
            <a:ext cx="4790032" cy="2632256"/>
          </a:xfrm>
          <a:prstGeom prst="rect">
            <a:avLst/>
          </a:prstGeom>
        </p:spPr>
        <p:txBody>
          <a:bodyPr rtlCol="0" anchor="ctr"/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90" name="Espace réservé d’image 86">
            <a:extLst>
              <a:ext uri="{FF2B5EF4-FFF2-40B4-BE49-F238E27FC236}">
                <a16:creationId xmlns:a16="http://schemas.microsoft.com/office/drawing/2014/main" id="{ED450ADD-E6EC-4121-B563-F50E064A49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8741" y="2938306"/>
            <a:ext cx="11812017" cy="39159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r-FR" noProof="0"/>
              <a:t>Insérer une photo ici</a:t>
            </a:r>
          </a:p>
        </p:txBody>
      </p:sp>
      <p:sp>
        <p:nvSpPr>
          <p:cNvPr id="91" name="Espace réservé de la date 8">
            <a:extLst>
              <a:ext uri="{FF2B5EF4-FFF2-40B4-BE49-F238E27FC236}">
                <a16:creationId xmlns:a16="http://schemas.microsoft.com/office/drawing/2014/main" id="{9DDE65E2-ADF9-4ECD-93DA-3242E5FF340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 sz="900" spc="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fr-FR" noProof="0"/>
              <a:t>22/07/2026</a:t>
            </a:r>
          </a:p>
        </p:txBody>
      </p:sp>
      <p:sp>
        <p:nvSpPr>
          <p:cNvPr id="92" name="Espace réservé du pied de page 9">
            <a:extLst>
              <a:ext uri="{FF2B5EF4-FFF2-40B4-BE49-F238E27FC236}">
                <a16:creationId xmlns:a16="http://schemas.microsoft.com/office/drawing/2014/main" id="{5B7FAD18-E3EE-4498-AEAC-7217CE6DA7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 algn="ctr">
              <a:defRPr sz="900" spc="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fr-FR" noProof="0"/>
              <a:t>LES SUPPLEMENTS DE SOINS CRITIQUES</a:t>
            </a:r>
          </a:p>
        </p:txBody>
      </p:sp>
      <p:sp>
        <p:nvSpPr>
          <p:cNvPr id="93" name="Espace réservé du numéro de diapositive 10">
            <a:extLst>
              <a:ext uri="{FF2B5EF4-FFF2-40B4-BE49-F238E27FC236}">
                <a16:creationId xmlns:a16="http://schemas.microsoft.com/office/drawing/2014/main" id="{5894C940-55FC-4B08-99A8-DD2254FABCA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rtlCol="0"/>
          <a:lstStyle>
            <a:lvl1pPr algn="r">
              <a:defRPr sz="900" spc="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73B850FF-6169-4056-8077-06FFA93A536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8419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ut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En bas à droite">
            <a:extLst>
              <a:ext uri="{FF2B5EF4-FFF2-40B4-BE49-F238E27FC236}">
                <a16:creationId xmlns:a16="http://schemas.microsoft.com/office/drawing/2014/main" id="{B023FEDE-FD35-413E-A6E6-2F36BD0D1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23" name="Graphisme 157">
              <a:extLst>
                <a:ext uri="{FF2B5EF4-FFF2-40B4-BE49-F238E27FC236}">
                  <a16:creationId xmlns:a16="http://schemas.microsoft.com/office/drawing/2014/main" id="{F296456E-2618-4FC5-BBF1-98139316B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25" name="Forme libre : Forme 24">
                <a:extLst>
                  <a:ext uri="{FF2B5EF4-FFF2-40B4-BE49-F238E27FC236}">
                    <a16:creationId xmlns:a16="http://schemas.microsoft.com/office/drawing/2014/main" id="{7BF8EDC0-C078-4225-BC74-92C170331E38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26" name="Forme libre : Forme 25">
                <a:extLst>
                  <a:ext uri="{FF2B5EF4-FFF2-40B4-BE49-F238E27FC236}">
                    <a16:creationId xmlns:a16="http://schemas.microsoft.com/office/drawing/2014/main" id="{CD11E24B-6171-4BA5-9124-771EEDEA4B01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27" name="Forme libre : Forme 26">
                <a:extLst>
                  <a:ext uri="{FF2B5EF4-FFF2-40B4-BE49-F238E27FC236}">
                    <a16:creationId xmlns:a16="http://schemas.microsoft.com/office/drawing/2014/main" id="{C6B79974-93CA-440A-90D6-341091F806E7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31" name="Forme libre : Forme 30">
                <a:extLst>
                  <a:ext uri="{FF2B5EF4-FFF2-40B4-BE49-F238E27FC236}">
                    <a16:creationId xmlns:a16="http://schemas.microsoft.com/office/drawing/2014/main" id="{DC593E8A-F480-4181-9BFA-78603CBA776D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32" name="Forme libre : Forme 31">
                <a:extLst>
                  <a:ext uri="{FF2B5EF4-FFF2-40B4-BE49-F238E27FC236}">
                    <a16:creationId xmlns:a16="http://schemas.microsoft.com/office/drawing/2014/main" id="{73032549-12BB-4057-B2CF-E2C2F6B5ABE5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33" name="Forme libre : Forme 32">
                <a:extLst>
                  <a:ext uri="{FF2B5EF4-FFF2-40B4-BE49-F238E27FC236}">
                    <a16:creationId xmlns:a16="http://schemas.microsoft.com/office/drawing/2014/main" id="{73798276-B98D-42F7-AF59-B30CDDB4C987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37" name="Forme libre : Forme 36">
                <a:extLst>
                  <a:ext uri="{FF2B5EF4-FFF2-40B4-BE49-F238E27FC236}">
                    <a16:creationId xmlns:a16="http://schemas.microsoft.com/office/drawing/2014/main" id="{E548A05F-8BF4-489F-9169-CDD749ADB38E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</p:grp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0987E2E0-CC03-4A51-9ADC-3A8F0F8146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r-FR" noProof="0"/>
            </a:p>
          </p:txBody>
        </p:sp>
      </p:grpSp>
      <p:grpSp>
        <p:nvGrpSpPr>
          <p:cNvPr id="4" name="En haut à gauche">
            <a:extLst>
              <a:ext uri="{FF2B5EF4-FFF2-40B4-BE49-F238E27FC236}">
                <a16:creationId xmlns:a16="http://schemas.microsoft.com/office/drawing/2014/main" id="{F971CDD8-150B-43CA-B0B4-453E99E54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Forme libre : Forme 4">
              <a:extLst>
                <a:ext uri="{FF2B5EF4-FFF2-40B4-BE49-F238E27FC236}">
                  <a16:creationId xmlns:a16="http://schemas.microsoft.com/office/drawing/2014/main" id="{83FB31C0-83A2-4CA9-9E10-759376BB8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r-FR" noProof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F7AD3F4D-9E8E-4CDB-8839-1190B87F504B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fr-FR" noProof="0"/>
            </a:p>
          </p:txBody>
        </p:sp>
        <p:sp>
          <p:nvSpPr>
            <p:cNvPr id="7" name="Forme libre : Forme 6">
              <a:extLst>
                <a:ext uri="{FF2B5EF4-FFF2-40B4-BE49-F238E27FC236}">
                  <a16:creationId xmlns:a16="http://schemas.microsoft.com/office/drawing/2014/main" id="{1C05B4CB-A75C-4E77-9C9C-E85054415485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fr-FR" noProof="0"/>
            </a:p>
          </p:txBody>
        </p:sp>
        <p:sp>
          <p:nvSpPr>
            <p:cNvPr id="8" name="Forme libre : Forme 7">
              <a:extLst>
                <a:ext uri="{FF2B5EF4-FFF2-40B4-BE49-F238E27FC236}">
                  <a16:creationId xmlns:a16="http://schemas.microsoft.com/office/drawing/2014/main" id="{E6F2C58A-0001-4403-961A-8D72894A87EB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fr-FR" noProof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A9666267-BD43-43DF-B0BB-96735BF82B20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fr-FR" noProof="0"/>
            </a:p>
          </p:txBody>
        </p:sp>
        <p:sp>
          <p:nvSpPr>
            <p:cNvPr id="10" name="Forme libre : Forme 9">
              <a:extLst>
                <a:ext uri="{FF2B5EF4-FFF2-40B4-BE49-F238E27FC236}">
                  <a16:creationId xmlns:a16="http://schemas.microsoft.com/office/drawing/2014/main" id="{B7B6C40E-1E26-456A-98BF-FD02DE25BBBF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fr-FR" noProof="0"/>
            </a:p>
          </p:txBody>
        </p:sp>
        <p:sp>
          <p:nvSpPr>
            <p:cNvPr id="11" name="Forme libre : Forme 10">
              <a:extLst>
                <a:ext uri="{FF2B5EF4-FFF2-40B4-BE49-F238E27FC236}">
                  <a16:creationId xmlns:a16="http://schemas.microsoft.com/office/drawing/2014/main" id="{9E9DD0F3-80C9-4BAD-BE68-DF9B78B367FC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fr-FR" noProof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1D374254-F113-4FB1-A938-2CBE5B375587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fr-FR" noProof="0"/>
            </a:p>
          </p:txBody>
        </p:sp>
      </p:grpSp>
      <p:sp>
        <p:nvSpPr>
          <p:cNvPr id="13" name="Titre 1">
            <a:extLst>
              <a:ext uri="{FF2B5EF4-FFF2-40B4-BE49-F238E27FC236}">
                <a16:creationId xmlns:a16="http://schemas.microsoft.com/office/drawing/2014/main" id="{2C91688C-CA2F-423F-87BC-5CF5F4A66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3" y="744909"/>
            <a:ext cx="5581561" cy="3155419"/>
          </a:xfrm>
          <a:prstGeom prst="rect">
            <a:avLst/>
          </a:prstGeom>
        </p:spPr>
        <p:txBody>
          <a:bodyPr rtlCol="0" anchor="b">
            <a:normAutofit/>
          </a:bodyPr>
          <a:lstStyle/>
          <a:p>
            <a:pPr algn="l" rtl="0"/>
            <a:r>
              <a:rPr lang="fr-FR" sz="5400" noProof="0">
                <a:cs typeface="Posterama" panose="020B0504020200020000" pitchFamily="34" charset="0"/>
              </a:rPr>
              <a:t>Modifiez le style du titre</a:t>
            </a:r>
          </a:p>
        </p:txBody>
      </p:sp>
      <p:grpSp>
        <p:nvGrpSpPr>
          <p:cNvPr id="28" name="Transversal">
            <a:extLst>
              <a:ext uri="{FF2B5EF4-FFF2-40B4-BE49-F238E27FC236}">
                <a16:creationId xmlns:a16="http://schemas.microsoft.com/office/drawing/2014/main" id="{DE90EA9D-D33A-4461-8A51-988087AEC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48013" y="3330979"/>
            <a:ext cx="118872" cy="118872"/>
            <a:chOff x="1175347" y="3733800"/>
            <a:chExt cx="118872" cy="118872"/>
          </a:xfrm>
        </p:grpSpPr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F7119486-F5DF-4CAA-A71E-2861F2CBECF7}"/>
                </a:ext>
              </a:extLst>
            </p:cNvPr>
            <p:cNvCxnSpPr>
              <a:cxnSpLocks/>
            </p:cNvCxnSpPr>
            <p:nvPr/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2C858657-F484-4466-8AFB-7FAD2E65B72F}"/>
                </a:ext>
              </a:extLst>
            </p:cNvPr>
            <p:cNvCxnSpPr>
              <a:cxnSpLocks/>
            </p:cNvCxnSpPr>
            <p:nvPr/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9" name="Espace réservé du texte 37">
            <a:extLst>
              <a:ext uri="{FF2B5EF4-FFF2-40B4-BE49-F238E27FC236}">
                <a16:creationId xmlns:a16="http://schemas.microsoft.com/office/drawing/2014/main" id="{98D12C8B-CC26-42CF-A68C-CF06CCA79D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2825" y="4075113"/>
            <a:ext cx="5581650" cy="20542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42" name="Espace réservé d’image 41">
            <a:extLst>
              <a:ext uri="{FF2B5EF4-FFF2-40B4-BE49-F238E27FC236}">
                <a16:creationId xmlns:a16="http://schemas.microsoft.com/office/drawing/2014/main" id="{E3C5E9AD-97DA-438E-9830-992F9CA586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32018" y="920426"/>
            <a:ext cx="2478719" cy="4957437"/>
          </a:xfrm>
          <a:custGeom>
            <a:avLst/>
            <a:gdLst>
              <a:gd name="connsiteX0" fmla="*/ 2478719 w 2478719"/>
              <a:gd name="connsiteY0" fmla="*/ 0 h 4957437"/>
              <a:gd name="connsiteX1" fmla="*/ 2478719 w 2478719"/>
              <a:gd name="connsiteY1" fmla="*/ 4957437 h 4957437"/>
              <a:gd name="connsiteX2" fmla="*/ 0 w 2478719"/>
              <a:gd name="connsiteY2" fmla="*/ 2478719 h 4957437"/>
              <a:gd name="connsiteX3" fmla="*/ 2478719 w 2478719"/>
              <a:gd name="connsiteY3" fmla="*/ 0 h 495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8719" h="4957437">
                <a:moveTo>
                  <a:pt x="2478719" y="0"/>
                </a:moveTo>
                <a:lnTo>
                  <a:pt x="2478719" y="4957437"/>
                </a:lnTo>
                <a:cubicBezTo>
                  <a:pt x="1109777" y="4957437"/>
                  <a:pt x="0" y="3847661"/>
                  <a:pt x="0" y="2478719"/>
                </a:cubicBezTo>
                <a:cubicBezTo>
                  <a:pt x="0" y="1109777"/>
                  <a:pt x="1109777" y="0"/>
                  <a:pt x="2478719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r-FR" noProof="0"/>
              <a:t>Cliquez pour ajouter une photo</a:t>
            </a:r>
          </a:p>
        </p:txBody>
      </p:sp>
      <p:sp>
        <p:nvSpPr>
          <p:cNvPr id="45" name="Espace réservé d’image 44">
            <a:extLst>
              <a:ext uri="{FF2B5EF4-FFF2-40B4-BE49-F238E27FC236}">
                <a16:creationId xmlns:a16="http://schemas.microsoft.com/office/drawing/2014/main" id="{29CDCB5D-3CB9-4A05-9109-F46C1FEB08B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44935" y="920815"/>
            <a:ext cx="2410165" cy="2410165"/>
          </a:xfrm>
          <a:custGeom>
            <a:avLst/>
            <a:gdLst>
              <a:gd name="connsiteX0" fmla="*/ 0 w 2410165"/>
              <a:gd name="connsiteY0" fmla="*/ 0 h 2410165"/>
              <a:gd name="connsiteX1" fmla="*/ 2410165 w 2410165"/>
              <a:gd name="connsiteY1" fmla="*/ 2410165 h 2410165"/>
              <a:gd name="connsiteX2" fmla="*/ 0 w 2410165"/>
              <a:gd name="connsiteY2" fmla="*/ 2410165 h 241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0165" h="2410165">
                <a:moveTo>
                  <a:pt x="0" y="0"/>
                </a:moveTo>
                <a:cubicBezTo>
                  <a:pt x="1331082" y="0"/>
                  <a:pt x="2410165" y="1079083"/>
                  <a:pt x="2410165" y="2410165"/>
                </a:cubicBezTo>
                <a:lnTo>
                  <a:pt x="0" y="2410165"/>
                </a:lnTo>
                <a:close/>
              </a:path>
            </a:pathLst>
          </a:custGeom>
        </p:spPr>
        <p:txBody>
          <a:bodyPr wrap="square" rtlCol="0" anchor="b">
            <a:no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r-FR" noProof="0"/>
              <a:t>Cliquez pour</a:t>
            </a:r>
          </a:p>
          <a:p>
            <a:pPr rtl="0"/>
            <a:r>
              <a:rPr lang="fr-FR" noProof="0"/>
              <a:t>ajouter une photo</a:t>
            </a:r>
          </a:p>
        </p:txBody>
      </p:sp>
      <p:sp>
        <p:nvSpPr>
          <p:cNvPr id="48" name="Espace réservé d’image 47">
            <a:extLst>
              <a:ext uri="{FF2B5EF4-FFF2-40B4-BE49-F238E27FC236}">
                <a16:creationId xmlns:a16="http://schemas.microsoft.com/office/drawing/2014/main" id="{C1949CC4-76B8-4D86-AF8E-6201557DC2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44934" y="3471379"/>
            <a:ext cx="2410165" cy="2406483"/>
          </a:xfrm>
          <a:custGeom>
            <a:avLst/>
            <a:gdLst>
              <a:gd name="connsiteX0" fmla="*/ 0 w 2410165"/>
              <a:gd name="connsiteY0" fmla="*/ 0 h 2406483"/>
              <a:gd name="connsiteX1" fmla="*/ 2410165 w 2410165"/>
              <a:gd name="connsiteY1" fmla="*/ 0 h 2406483"/>
              <a:gd name="connsiteX2" fmla="*/ 0 w 2410165"/>
              <a:gd name="connsiteY2" fmla="*/ 2406483 h 240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0165" h="2406483">
                <a:moveTo>
                  <a:pt x="0" y="0"/>
                </a:moveTo>
                <a:lnTo>
                  <a:pt x="2410165" y="0"/>
                </a:lnTo>
                <a:cubicBezTo>
                  <a:pt x="2410165" y="1329048"/>
                  <a:pt x="1331082" y="2406483"/>
                  <a:pt x="0" y="2406483"/>
                </a:cubicBezTo>
                <a:close/>
              </a:path>
            </a:pathLst>
          </a:custGeom>
        </p:spPr>
        <p:txBody>
          <a:bodyPr wrap="square" rtlCol="0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r-FR" noProof="0"/>
              <a:t>Cliquez pour</a:t>
            </a:r>
          </a:p>
          <a:p>
            <a:pPr rtl="0"/>
            <a:r>
              <a:rPr lang="fr-FR" noProof="0"/>
              <a:t>ajouter une photo</a:t>
            </a:r>
          </a:p>
        </p:txBody>
      </p:sp>
    </p:spTree>
    <p:extLst>
      <p:ext uri="{BB962C8B-B14F-4D97-AF65-F5344CB8AC3E}">
        <p14:creationId xmlns:p14="http://schemas.microsoft.com/office/powerpoint/2010/main" val="375575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1225C57A-6BA3-4E88-81DB-F98A7E8F9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F9A67F-2D88-49BB-87D0-5430BD24E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" name="En haut à gauche">
            <a:extLst>
              <a:ext uri="{FF2B5EF4-FFF2-40B4-BE49-F238E27FC236}">
                <a16:creationId xmlns:a16="http://schemas.microsoft.com/office/drawing/2014/main" id="{F5534F84-ABA8-471C-A8B7-F32A0AD1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Forme libre : Forme 4">
              <a:extLst>
                <a:ext uri="{FF2B5EF4-FFF2-40B4-BE49-F238E27FC236}">
                  <a16:creationId xmlns:a16="http://schemas.microsoft.com/office/drawing/2014/main" id="{C120E573-F17E-4067-ACC7-2CFE0E36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r-FR" noProof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0A9A04E4-A99F-444D-8C94-C8345135FEB6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fr-FR" noProof="0"/>
            </a:p>
          </p:txBody>
        </p:sp>
        <p:sp>
          <p:nvSpPr>
            <p:cNvPr id="7" name="Forme libre : Forme 6">
              <a:extLst>
                <a:ext uri="{FF2B5EF4-FFF2-40B4-BE49-F238E27FC236}">
                  <a16:creationId xmlns:a16="http://schemas.microsoft.com/office/drawing/2014/main" id="{A25C62E1-A6EA-45F5-98E7-AFC16D32A1EE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fr-FR" noProof="0"/>
            </a:p>
          </p:txBody>
        </p:sp>
        <p:sp>
          <p:nvSpPr>
            <p:cNvPr id="8" name="Forme libre : Forme 7">
              <a:extLst>
                <a:ext uri="{FF2B5EF4-FFF2-40B4-BE49-F238E27FC236}">
                  <a16:creationId xmlns:a16="http://schemas.microsoft.com/office/drawing/2014/main" id="{E49BBA52-97E5-462E-89FE-054F9420E234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fr-FR" noProof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39548F12-A85E-4D96-A275-D42CC29DE220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fr-FR" noProof="0"/>
            </a:p>
          </p:txBody>
        </p:sp>
        <p:sp>
          <p:nvSpPr>
            <p:cNvPr id="10" name="Forme libre : Forme 9">
              <a:extLst>
                <a:ext uri="{FF2B5EF4-FFF2-40B4-BE49-F238E27FC236}">
                  <a16:creationId xmlns:a16="http://schemas.microsoft.com/office/drawing/2014/main" id="{91A48A8C-0AD8-4EE1-ABFC-3BC7281B3417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fr-FR" noProof="0"/>
            </a:p>
          </p:txBody>
        </p:sp>
        <p:sp>
          <p:nvSpPr>
            <p:cNvPr id="11" name="Forme libre : Forme 10">
              <a:extLst>
                <a:ext uri="{FF2B5EF4-FFF2-40B4-BE49-F238E27FC236}">
                  <a16:creationId xmlns:a16="http://schemas.microsoft.com/office/drawing/2014/main" id="{4D288D21-2CC5-4CD1-A620-1F777FCFB123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fr-FR" noProof="0"/>
            </a:p>
          </p:txBody>
        </p:sp>
        <p:sp>
          <p:nvSpPr>
            <p:cNvPr id="12" name="Forme libre : Forme 11">
              <a:extLst>
                <a:ext uri="{FF2B5EF4-FFF2-40B4-BE49-F238E27FC236}">
                  <a16:creationId xmlns:a16="http://schemas.microsoft.com/office/drawing/2014/main" id="{95A40365-E048-4BD5-B813-8F22247869EE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fr-FR" noProof="0"/>
            </a:p>
          </p:txBody>
        </p:sp>
      </p:grpSp>
      <p:sp>
        <p:nvSpPr>
          <p:cNvPr id="13" name="Titre 1">
            <a:extLst>
              <a:ext uri="{FF2B5EF4-FFF2-40B4-BE49-F238E27FC236}">
                <a16:creationId xmlns:a16="http://schemas.microsoft.com/office/drawing/2014/main" id="{8F5D6640-231E-4BB4-AE0F-70176A3B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91"/>
            <a:ext cx="9988166" cy="1325397"/>
          </a:xfrm>
          <a:prstGeom prst="rect">
            <a:avLst/>
          </a:prstGeom>
        </p:spPr>
        <p:txBody>
          <a:bodyPr rtlCol="0"/>
          <a:lstStyle>
            <a:lvl1pPr algn="ctr">
              <a:defRPr/>
            </a:lvl1pPr>
          </a:lstStyle>
          <a:p>
            <a:pPr rtl="0">
              <a:lnSpc>
                <a:spcPct val="100000"/>
              </a:lnSpc>
            </a:pPr>
            <a:r>
              <a:rPr lang="fr-FR" noProof="0"/>
              <a:t>Modifiez le style du titre</a:t>
            </a:r>
          </a:p>
        </p:txBody>
      </p:sp>
      <p:grpSp>
        <p:nvGrpSpPr>
          <p:cNvPr id="14" name="En bas à droite">
            <a:extLst>
              <a:ext uri="{FF2B5EF4-FFF2-40B4-BE49-F238E27FC236}">
                <a16:creationId xmlns:a16="http://schemas.microsoft.com/office/drawing/2014/main" id="{2B5DBC70-6B80-4634-BE74-063E4A256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5" name="Graphisme 157">
              <a:extLst>
                <a:ext uri="{FF2B5EF4-FFF2-40B4-BE49-F238E27FC236}">
                  <a16:creationId xmlns:a16="http://schemas.microsoft.com/office/drawing/2014/main" id="{4F2F0A0F-98AB-4BFF-A7D6-2AD57BBE6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7" name="Forme libre : Forme 16">
                <a:extLst>
                  <a:ext uri="{FF2B5EF4-FFF2-40B4-BE49-F238E27FC236}">
                    <a16:creationId xmlns:a16="http://schemas.microsoft.com/office/drawing/2014/main" id="{DD4C8780-103D-4273-8C53-67974B2A94DC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4AD6E1B3-1715-4109-8CB1-9105B0BFA994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9" name="Forme libre : Forme 18">
                <a:extLst>
                  <a:ext uri="{FF2B5EF4-FFF2-40B4-BE49-F238E27FC236}">
                    <a16:creationId xmlns:a16="http://schemas.microsoft.com/office/drawing/2014/main" id="{38820D0E-8FC9-4216-A6BF-2299C5AF7C14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20" name="Forme libre : Forme 19">
                <a:extLst>
                  <a:ext uri="{FF2B5EF4-FFF2-40B4-BE49-F238E27FC236}">
                    <a16:creationId xmlns:a16="http://schemas.microsoft.com/office/drawing/2014/main" id="{AF0D6914-EF36-446C-9B37-B29925ED144F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21" name="Forme libre : Forme 20">
                <a:extLst>
                  <a:ext uri="{FF2B5EF4-FFF2-40B4-BE49-F238E27FC236}">
                    <a16:creationId xmlns:a16="http://schemas.microsoft.com/office/drawing/2014/main" id="{FFAE074B-38DD-4BDA-A83B-AC2A1E8D1664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22" name="Forme libre : Forme 21">
                <a:extLst>
                  <a:ext uri="{FF2B5EF4-FFF2-40B4-BE49-F238E27FC236}">
                    <a16:creationId xmlns:a16="http://schemas.microsoft.com/office/drawing/2014/main" id="{C8DE4EEA-58F1-46B6-B27D-4542CA39C042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23" name="Forme libre : Forme 22">
                <a:extLst>
                  <a:ext uri="{FF2B5EF4-FFF2-40B4-BE49-F238E27FC236}">
                    <a16:creationId xmlns:a16="http://schemas.microsoft.com/office/drawing/2014/main" id="{F436828B-D2E1-4D62-AAF4-796CB97FF892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</p:grpSp>
        <p:sp>
          <p:nvSpPr>
            <p:cNvPr id="16" name="Forme libre : Forme 15">
              <a:extLst>
                <a:ext uri="{FF2B5EF4-FFF2-40B4-BE49-F238E27FC236}">
                  <a16:creationId xmlns:a16="http://schemas.microsoft.com/office/drawing/2014/main" id="{885C3206-220B-4FE2-A199-6D4F2D7CE3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r-FR" noProof="0"/>
            </a:p>
          </p:txBody>
        </p:sp>
      </p:grpSp>
      <p:sp>
        <p:nvSpPr>
          <p:cNvPr id="28" name="Espace réservé de la date 8">
            <a:extLst>
              <a:ext uri="{FF2B5EF4-FFF2-40B4-BE49-F238E27FC236}">
                <a16:creationId xmlns:a16="http://schemas.microsoft.com/office/drawing/2014/main" id="{B26AF064-D340-46EA-9C15-A6CB4E3764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pPr rtl="0"/>
            <a:r>
              <a:rPr lang="fr-FR" noProof="0"/>
              <a:t>22/07/2026</a:t>
            </a:r>
          </a:p>
        </p:txBody>
      </p:sp>
      <p:sp>
        <p:nvSpPr>
          <p:cNvPr id="29" name="Espace réservé du pied de page 9">
            <a:extLst>
              <a:ext uri="{FF2B5EF4-FFF2-40B4-BE49-F238E27FC236}">
                <a16:creationId xmlns:a16="http://schemas.microsoft.com/office/drawing/2014/main" id="{03F75FA5-935D-4AF9-B1EF-2F4DAAE58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pPr rtl="0"/>
            <a:r>
              <a:rPr lang="fr-FR" noProof="0"/>
              <a:t>LES SUPPLEMENTS DE SOINS CRITIQUES</a:t>
            </a:r>
          </a:p>
        </p:txBody>
      </p:sp>
      <p:sp>
        <p:nvSpPr>
          <p:cNvPr id="30" name="Espace réservé du numéro de diapositive 10">
            <a:extLst>
              <a:ext uri="{FF2B5EF4-FFF2-40B4-BE49-F238E27FC236}">
                <a16:creationId xmlns:a16="http://schemas.microsoft.com/office/drawing/2014/main" id="{71F9F335-851C-42ED-B5C1-9FABCA15F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rtlCol="0"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pPr rtl="0"/>
            <a:fld id="{73B850FF-6169-4056-8077-06FFA93A536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25" name="Espace réservé du contenu 24">
            <a:extLst>
              <a:ext uri="{FF2B5EF4-FFF2-40B4-BE49-F238E27FC236}">
                <a16:creationId xmlns:a16="http://schemas.microsoft.com/office/drawing/2014/main" id="{4330C721-3559-4CDE-B4AF-4F7C98229E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33513" y="2343150"/>
            <a:ext cx="9324975" cy="35528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7664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En haut à gauche">
            <a:extLst>
              <a:ext uri="{FF2B5EF4-FFF2-40B4-BE49-F238E27FC236}">
                <a16:creationId xmlns:a16="http://schemas.microsoft.com/office/drawing/2014/main" id="{6B68C4F3-DA58-488E-A1B9-C574806E0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Forme libre : Forme 4">
              <a:extLst>
                <a:ext uri="{FF2B5EF4-FFF2-40B4-BE49-F238E27FC236}">
                  <a16:creationId xmlns:a16="http://schemas.microsoft.com/office/drawing/2014/main" id="{7C14282E-9BBD-4DB8-9BEF-3B2029C43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r-FR" noProof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54227016-75FE-458D-8526-2BC0F6325277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fr-FR" noProof="0"/>
            </a:p>
          </p:txBody>
        </p:sp>
        <p:sp>
          <p:nvSpPr>
            <p:cNvPr id="7" name="Forme libre : Forme 6">
              <a:extLst>
                <a:ext uri="{FF2B5EF4-FFF2-40B4-BE49-F238E27FC236}">
                  <a16:creationId xmlns:a16="http://schemas.microsoft.com/office/drawing/2014/main" id="{F8D36287-4581-4AB3-AD73-BB1788B529CE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fr-FR" noProof="0"/>
            </a:p>
          </p:txBody>
        </p:sp>
        <p:sp>
          <p:nvSpPr>
            <p:cNvPr id="8" name="Forme libre : Forme 7">
              <a:extLst>
                <a:ext uri="{FF2B5EF4-FFF2-40B4-BE49-F238E27FC236}">
                  <a16:creationId xmlns:a16="http://schemas.microsoft.com/office/drawing/2014/main" id="{DA687500-D055-420B-BA89-C2497BEC9CEE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fr-FR" noProof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561ED86A-A615-457B-B605-DDEFA04887AA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fr-FR" noProof="0"/>
            </a:p>
          </p:txBody>
        </p:sp>
        <p:sp>
          <p:nvSpPr>
            <p:cNvPr id="10" name="Forme libre : Forme 9">
              <a:extLst>
                <a:ext uri="{FF2B5EF4-FFF2-40B4-BE49-F238E27FC236}">
                  <a16:creationId xmlns:a16="http://schemas.microsoft.com/office/drawing/2014/main" id="{F9B08EFF-6109-4E38-8AE0-C0DC57673936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fr-FR" noProof="0"/>
            </a:p>
          </p:txBody>
        </p:sp>
        <p:sp>
          <p:nvSpPr>
            <p:cNvPr id="11" name="Forme libre : Forme 10">
              <a:extLst>
                <a:ext uri="{FF2B5EF4-FFF2-40B4-BE49-F238E27FC236}">
                  <a16:creationId xmlns:a16="http://schemas.microsoft.com/office/drawing/2014/main" id="{662AAAC3-A562-4FFF-9C3D-2A15BB0C8217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fr-FR" noProof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64532044-D738-480C-BFDC-BA047A4549FB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fr-FR" noProof="0"/>
            </a:p>
          </p:txBody>
        </p:sp>
      </p:grpSp>
      <p:sp>
        <p:nvSpPr>
          <p:cNvPr id="13" name="Titre 1">
            <a:extLst>
              <a:ext uri="{FF2B5EF4-FFF2-40B4-BE49-F238E27FC236}">
                <a16:creationId xmlns:a16="http://schemas.microsoft.com/office/drawing/2014/main" id="{0E6D5A92-6D6E-4B53-BA01-E1231CF64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91"/>
            <a:ext cx="9988166" cy="1325397"/>
          </a:xfrm>
          <a:prstGeom prst="rect">
            <a:avLst/>
          </a:prstGeom>
        </p:spPr>
        <p:txBody>
          <a:bodyPr rtlCol="0"/>
          <a:lstStyle>
            <a:lvl1pPr algn="ctr">
              <a:defRPr/>
            </a:lvl1pPr>
          </a:lstStyle>
          <a:p>
            <a:pPr rtl="0">
              <a:lnSpc>
                <a:spcPct val="100000"/>
              </a:lnSpc>
            </a:pPr>
            <a:r>
              <a:rPr lang="fr-FR" noProof="0"/>
              <a:t>Modifiez le style du titre</a:t>
            </a:r>
          </a:p>
        </p:txBody>
      </p:sp>
      <p:grpSp>
        <p:nvGrpSpPr>
          <p:cNvPr id="14" name="En bas à droite">
            <a:extLst>
              <a:ext uri="{FF2B5EF4-FFF2-40B4-BE49-F238E27FC236}">
                <a16:creationId xmlns:a16="http://schemas.microsoft.com/office/drawing/2014/main" id="{933458C1-788D-4D50-BC21-6447B0730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5" name="Graphisme 157">
              <a:extLst>
                <a:ext uri="{FF2B5EF4-FFF2-40B4-BE49-F238E27FC236}">
                  <a16:creationId xmlns:a16="http://schemas.microsoft.com/office/drawing/2014/main" id="{0D41BA5F-BA2A-4386-A7B4-FB811DF51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7" name="Forme libre : Forme 16">
                <a:extLst>
                  <a:ext uri="{FF2B5EF4-FFF2-40B4-BE49-F238E27FC236}">
                    <a16:creationId xmlns:a16="http://schemas.microsoft.com/office/drawing/2014/main" id="{EFDE3885-EA9A-4FF9-84BD-B43D6D1ED4DD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5ECB0097-BB98-4FEC-A705-D82D6A97CA25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9" name="Forme libre : Forme 18">
                <a:extLst>
                  <a:ext uri="{FF2B5EF4-FFF2-40B4-BE49-F238E27FC236}">
                    <a16:creationId xmlns:a16="http://schemas.microsoft.com/office/drawing/2014/main" id="{20E6CFFF-B349-4360-92E1-0451760008D5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20" name="Forme libre : Forme 19">
                <a:extLst>
                  <a:ext uri="{FF2B5EF4-FFF2-40B4-BE49-F238E27FC236}">
                    <a16:creationId xmlns:a16="http://schemas.microsoft.com/office/drawing/2014/main" id="{6A22594E-9B08-4B25-8789-304CA2FC58A4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21" name="Forme libre : Forme 20">
                <a:extLst>
                  <a:ext uri="{FF2B5EF4-FFF2-40B4-BE49-F238E27FC236}">
                    <a16:creationId xmlns:a16="http://schemas.microsoft.com/office/drawing/2014/main" id="{AE707CB4-8E5B-40D8-A59A-38A6B3619F24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22" name="Forme libre : Forme 21">
                <a:extLst>
                  <a:ext uri="{FF2B5EF4-FFF2-40B4-BE49-F238E27FC236}">
                    <a16:creationId xmlns:a16="http://schemas.microsoft.com/office/drawing/2014/main" id="{51A45863-5560-4ACD-ACE3-94776845B138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23" name="Forme libre : Forme 22">
                <a:extLst>
                  <a:ext uri="{FF2B5EF4-FFF2-40B4-BE49-F238E27FC236}">
                    <a16:creationId xmlns:a16="http://schemas.microsoft.com/office/drawing/2014/main" id="{FD8510C7-0AAE-424E-8D10-9E3FC0DB98F1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</p:grpSp>
        <p:sp>
          <p:nvSpPr>
            <p:cNvPr id="16" name="Forme libre : Forme 15">
              <a:extLst>
                <a:ext uri="{FF2B5EF4-FFF2-40B4-BE49-F238E27FC236}">
                  <a16:creationId xmlns:a16="http://schemas.microsoft.com/office/drawing/2014/main" id="{9BA78C71-D0E4-4A5E-B6DB-3065CB6A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r-FR" noProof="0"/>
            </a:p>
          </p:txBody>
        </p:sp>
      </p:grpSp>
      <p:sp>
        <p:nvSpPr>
          <p:cNvPr id="24" name="Espace réservé de la date 8">
            <a:extLst>
              <a:ext uri="{FF2B5EF4-FFF2-40B4-BE49-F238E27FC236}">
                <a16:creationId xmlns:a16="http://schemas.microsoft.com/office/drawing/2014/main" id="{4EC9294D-6492-44C5-AE14-74B5D86BA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pPr rtl="0"/>
            <a:r>
              <a:rPr lang="fr-FR" noProof="0"/>
              <a:t>22/07/2026</a:t>
            </a:r>
          </a:p>
        </p:txBody>
      </p:sp>
      <p:sp>
        <p:nvSpPr>
          <p:cNvPr id="25" name="Espace réservé du pied de page 9">
            <a:extLst>
              <a:ext uri="{FF2B5EF4-FFF2-40B4-BE49-F238E27FC236}">
                <a16:creationId xmlns:a16="http://schemas.microsoft.com/office/drawing/2014/main" id="{0E08DE30-AEBD-48F0-A130-0753399D6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pPr rtl="0"/>
            <a:r>
              <a:rPr lang="fr-FR" noProof="0"/>
              <a:t>LES SUPPLEMENTS DE SOINS CRITIQUES</a:t>
            </a:r>
          </a:p>
        </p:txBody>
      </p:sp>
      <p:sp>
        <p:nvSpPr>
          <p:cNvPr id="26" name="Espace réservé du numéro de diapositive 10">
            <a:extLst>
              <a:ext uri="{FF2B5EF4-FFF2-40B4-BE49-F238E27FC236}">
                <a16:creationId xmlns:a16="http://schemas.microsoft.com/office/drawing/2014/main" id="{71415C84-324E-4C0D-B691-C384E436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rtlCol="0"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pPr rtl="0"/>
            <a:fld id="{73B850FF-6169-4056-8077-06FFA93A536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6A6618-F041-427E-AE99-91D2386AE89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60550" y="2055813"/>
            <a:ext cx="8662988" cy="330993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8418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n haut à gauche">
            <a:extLst>
              <a:ext uri="{FF2B5EF4-FFF2-40B4-BE49-F238E27FC236}">
                <a16:creationId xmlns:a16="http://schemas.microsoft.com/office/drawing/2014/main" id="{E7C1007A-38A4-44A0-BF98-887471DFF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FFC8DFC3-A77D-4047-89B1-5A9587DD9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r-FR" noProof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0" name="Forme libre : Forme 9">
              <a:extLst>
                <a:ext uri="{FF2B5EF4-FFF2-40B4-BE49-F238E27FC236}">
                  <a16:creationId xmlns:a16="http://schemas.microsoft.com/office/drawing/2014/main" id="{5367B319-DB4D-49DE-8B1B-D2F94F892C83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fr-FR" noProof="0"/>
            </a:p>
          </p:txBody>
        </p:sp>
        <p:sp>
          <p:nvSpPr>
            <p:cNvPr id="11" name="Forme libre : Forme 10">
              <a:extLst>
                <a:ext uri="{FF2B5EF4-FFF2-40B4-BE49-F238E27FC236}">
                  <a16:creationId xmlns:a16="http://schemas.microsoft.com/office/drawing/2014/main" id="{9FB6224A-9986-4980-9954-62E88B4E23A7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fr-FR" noProof="0"/>
            </a:p>
          </p:txBody>
        </p:sp>
        <p:sp>
          <p:nvSpPr>
            <p:cNvPr id="12" name="Forme libre : Forme 11">
              <a:extLst>
                <a:ext uri="{FF2B5EF4-FFF2-40B4-BE49-F238E27FC236}">
                  <a16:creationId xmlns:a16="http://schemas.microsoft.com/office/drawing/2014/main" id="{84F0DA6F-4771-4DAA-B032-F2F1CD6D7FFF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6E826A14-FAD5-41CA-8B7E-B4938DC64FB2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fr-FR" noProof="0"/>
            </a:p>
          </p:txBody>
        </p:sp>
        <p:sp>
          <p:nvSpPr>
            <p:cNvPr id="14" name="Forme libre : Forme 13">
              <a:extLst>
                <a:ext uri="{FF2B5EF4-FFF2-40B4-BE49-F238E27FC236}">
                  <a16:creationId xmlns:a16="http://schemas.microsoft.com/office/drawing/2014/main" id="{EAD248F0-8D25-4CDF-814F-87863C8D4959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fr-FR" noProof="0"/>
            </a:p>
          </p:txBody>
        </p:sp>
        <p:sp>
          <p:nvSpPr>
            <p:cNvPr id="15" name="Forme libre : Forme 14">
              <a:extLst>
                <a:ext uri="{FF2B5EF4-FFF2-40B4-BE49-F238E27FC236}">
                  <a16:creationId xmlns:a16="http://schemas.microsoft.com/office/drawing/2014/main" id="{AAE247D0-EA10-4307-A6D9-DC65CD336229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fr-FR" noProof="0"/>
            </a:p>
          </p:txBody>
        </p:sp>
        <p:sp>
          <p:nvSpPr>
            <p:cNvPr id="16" name="Forme libre : Forme 15">
              <a:extLst>
                <a:ext uri="{FF2B5EF4-FFF2-40B4-BE49-F238E27FC236}">
                  <a16:creationId xmlns:a16="http://schemas.microsoft.com/office/drawing/2014/main" id="{816F0BC8-01B3-4EA5-8D3C-D08A7083C407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fr-FR" noProof="0"/>
            </a:p>
          </p:txBody>
        </p:sp>
      </p:grpSp>
      <p:grpSp>
        <p:nvGrpSpPr>
          <p:cNvPr id="17" name="En bas à droite">
            <a:extLst>
              <a:ext uri="{FF2B5EF4-FFF2-40B4-BE49-F238E27FC236}">
                <a16:creationId xmlns:a16="http://schemas.microsoft.com/office/drawing/2014/main" id="{3C4C6F91-040E-49E0-B048-C983B556B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8" name="Graphisme 157">
              <a:extLst>
                <a:ext uri="{FF2B5EF4-FFF2-40B4-BE49-F238E27FC236}">
                  <a16:creationId xmlns:a16="http://schemas.microsoft.com/office/drawing/2014/main" id="{5F735938-366A-4689-940D-6AC867D18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20" name="Forme libre : Forme 19">
                <a:extLst>
                  <a:ext uri="{FF2B5EF4-FFF2-40B4-BE49-F238E27FC236}">
                    <a16:creationId xmlns:a16="http://schemas.microsoft.com/office/drawing/2014/main" id="{082D0C32-CA40-4D76-A0AE-355F4EDE9E47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21" name="Forme libre : Forme 20">
                <a:extLst>
                  <a:ext uri="{FF2B5EF4-FFF2-40B4-BE49-F238E27FC236}">
                    <a16:creationId xmlns:a16="http://schemas.microsoft.com/office/drawing/2014/main" id="{D4AA2F5B-1059-4660-A88B-0138D3DEA112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22" name="Forme libre : Forme 21">
                <a:extLst>
                  <a:ext uri="{FF2B5EF4-FFF2-40B4-BE49-F238E27FC236}">
                    <a16:creationId xmlns:a16="http://schemas.microsoft.com/office/drawing/2014/main" id="{8DBAAE2E-B09E-47A6-88B0-3B386570963B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23" name="Forme libre : Forme 22">
                <a:extLst>
                  <a:ext uri="{FF2B5EF4-FFF2-40B4-BE49-F238E27FC236}">
                    <a16:creationId xmlns:a16="http://schemas.microsoft.com/office/drawing/2014/main" id="{80123DD0-D648-4002-B4DD-748944CF16C9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24" name="Forme libre : Forme 23">
                <a:extLst>
                  <a:ext uri="{FF2B5EF4-FFF2-40B4-BE49-F238E27FC236}">
                    <a16:creationId xmlns:a16="http://schemas.microsoft.com/office/drawing/2014/main" id="{B0FFF952-E585-449F-8014-AF83F5F6BF02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25" name="Forme libre : Forme 24">
                <a:extLst>
                  <a:ext uri="{FF2B5EF4-FFF2-40B4-BE49-F238E27FC236}">
                    <a16:creationId xmlns:a16="http://schemas.microsoft.com/office/drawing/2014/main" id="{60910C5D-897F-48B1-BECF-735BDC46365B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26" name="Forme libre : Forme 25">
                <a:extLst>
                  <a:ext uri="{FF2B5EF4-FFF2-40B4-BE49-F238E27FC236}">
                    <a16:creationId xmlns:a16="http://schemas.microsoft.com/office/drawing/2014/main" id="{98633913-4C49-4FE2-A15B-78DE0FD26852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</p:grpSp>
        <p:sp>
          <p:nvSpPr>
            <p:cNvPr id="19" name="Forme libre : Forme 18">
              <a:extLst>
                <a:ext uri="{FF2B5EF4-FFF2-40B4-BE49-F238E27FC236}">
                  <a16:creationId xmlns:a16="http://schemas.microsoft.com/office/drawing/2014/main" id="{A9958AAF-ED1A-47A9-A07D-09465AFCF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r-FR" noProof="0"/>
            </a:p>
          </p:txBody>
        </p:sp>
      </p:grpSp>
      <p:sp>
        <p:nvSpPr>
          <p:cNvPr id="46" name="Espace réservé d’image 44">
            <a:extLst>
              <a:ext uri="{FF2B5EF4-FFF2-40B4-BE49-F238E27FC236}">
                <a16:creationId xmlns:a16="http://schemas.microsoft.com/office/drawing/2014/main" id="{FA2F33D7-521D-4F09-A571-EC79B9DD0E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962" y="588461"/>
            <a:ext cx="12194962" cy="5724601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r-FR" noProof="0"/>
              <a:t>Insérer une photo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B44AEF9-63A1-44CB-BD42-5FDC2C57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34263" y="1506070"/>
            <a:ext cx="4456111" cy="3135405"/>
          </a:xfrm>
          <a:prstGeom prst="rect">
            <a:avLst/>
          </a:prstGeom>
        </p:spPr>
        <p:txBody>
          <a:bodyPr rtlCol="0"/>
          <a:lstStyle>
            <a:lvl1pPr>
              <a:lnSpc>
                <a:spcPct val="110000"/>
              </a:lnSpc>
              <a:spcBef>
                <a:spcPts val="1000"/>
              </a:spcBef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fr-FR" noProof="0"/>
              <a:t>Cliquer pour ajouter du texte</a:t>
            </a:r>
          </a:p>
        </p:txBody>
      </p:sp>
      <p:sp>
        <p:nvSpPr>
          <p:cNvPr id="52" name="Espace réservé du texte 50">
            <a:extLst>
              <a:ext uri="{FF2B5EF4-FFF2-40B4-BE49-F238E27FC236}">
                <a16:creationId xmlns:a16="http://schemas.microsoft.com/office/drawing/2014/main" id="{5C6D6C0E-14CB-497A-A6C2-E067A88FA5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34263" y="4778001"/>
            <a:ext cx="4430712" cy="97192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 rtl="0"/>
            <a:r>
              <a:rPr lang="fr-FR" noProof="0"/>
              <a:t>Cliquez sur le sous-titre</a:t>
            </a:r>
          </a:p>
        </p:txBody>
      </p:sp>
      <p:sp>
        <p:nvSpPr>
          <p:cNvPr id="47" name="Espace réservé de la date 8">
            <a:extLst>
              <a:ext uri="{FF2B5EF4-FFF2-40B4-BE49-F238E27FC236}">
                <a16:creationId xmlns:a16="http://schemas.microsoft.com/office/drawing/2014/main" id="{57880508-D524-4D72-B2D9-3EABCCBA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pPr rtl="0"/>
            <a:r>
              <a:rPr lang="fr-FR" noProof="0"/>
              <a:t>22/07/2026</a:t>
            </a:r>
          </a:p>
        </p:txBody>
      </p:sp>
      <p:sp>
        <p:nvSpPr>
          <p:cNvPr id="48" name="Espace réservé du pied de page 9">
            <a:extLst>
              <a:ext uri="{FF2B5EF4-FFF2-40B4-BE49-F238E27FC236}">
                <a16:creationId xmlns:a16="http://schemas.microsoft.com/office/drawing/2014/main" id="{FC67283E-EA51-43E9-A8CE-4D01EABC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pPr rtl="0"/>
            <a:r>
              <a:rPr lang="fr-FR" noProof="0"/>
              <a:t>LES SUPPLEMENTS DE SOINS CRITIQUES</a:t>
            </a:r>
          </a:p>
        </p:txBody>
      </p:sp>
      <p:sp>
        <p:nvSpPr>
          <p:cNvPr id="49" name="Espace réservé du numéro de diapositive 10">
            <a:extLst>
              <a:ext uri="{FF2B5EF4-FFF2-40B4-BE49-F238E27FC236}">
                <a16:creationId xmlns:a16="http://schemas.microsoft.com/office/drawing/2014/main" id="{5008A3F2-2B1F-4E12-8D14-128006A2F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rtlCol="0"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pPr rtl="0"/>
            <a:fld id="{73B850FF-6169-4056-8077-06FFA93A536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1017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En haut à gauche">
            <a:extLst>
              <a:ext uri="{FF2B5EF4-FFF2-40B4-BE49-F238E27FC236}">
                <a16:creationId xmlns:a16="http://schemas.microsoft.com/office/drawing/2014/main" id="{698EF02E-6CA2-4CA6-9212-FFB45FA9A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Forme libre : Forme 4">
              <a:extLst>
                <a:ext uri="{FF2B5EF4-FFF2-40B4-BE49-F238E27FC236}">
                  <a16:creationId xmlns:a16="http://schemas.microsoft.com/office/drawing/2014/main" id="{AD5EB16E-0C22-49FD-A9C9-C4F0599D6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r-FR" noProof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36172559-F798-4A8A-9698-620049B5E1E3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fr-FR" noProof="0"/>
            </a:p>
          </p:txBody>
        </p:sp>
        <p:sp>
          <p:nvSpPr>
            <p:cNvPr id="7" name="Forme libre : Forme 6">
              <a:extLst>
                <a:ext uri="{FF2B5EF4-FFF2-40B4-BE49-F238E27FC236}">
                  <a16:creationId xmlns:a16="http://schemas.microsoft.com/office/drawing/2014/main" id="{1EF78E13-7F65-4E92-9600-C7EB240AAFB8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fr-FR" noProof="0"/>
            </a:p>
          </p:txBody>
        </p:sp>
        <p:sp>
          <p:nvSpPr>
            <p:cNvPr id="8" name="Forme libre : Forme 7">
              <a:extLst>
                <a:ext uri="{FF2B5EF4-FFF2-40B4-BE49-F238E27FC236}">
                  <a16:creationId xmlns:a16="http://schemas.microsoft.com/office/drawing/2014/main" id="{19D42D9C-D474-4039-AED0-7E1055E2B8DD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fr-FR" noProof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B9CCFDE-F5F0-4883-8851-0FDCF34A1E92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fr-FR" noProof="0"/>
            </a:p>
          </p:txBody>
        </p:sp>
        <p:sp>
          <p:nvSpPr>
            <p:cNvPr id="10" name="Forme libre : Forme 9">
              <a:extLst>
                <a:ext uri="{FF2B5EF4-FFF2-40B4-BE49-F238E27FC236}">
                  <a16:creationId xmlns:a16="http://schemas.microsoft.com/office/drawing/2014/main" id="{A4195171-BFB5-4F1E-A417-55F80F5148AE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fr-FR" noProof="0"/>
            </a:p>
          </p:txBody>
        </p:sp>
        <p:sp>
          <p:nvSpPr>
            <p:cNvPr id="11" name="Forme libre : Forme 10">
              <a:extLst>
                <a:ext uri="{FF2B5EF4-FFF2-40B4-BE49-F238E27FC236}">
                  <a16:creationId xmlns:a16="http://schemas.microsoft.com/office/drawing/2014/main" id="{4B8D4B3A-91E6-4C2F-9123-094E5718BFCE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fr-FR" noProof="0"/>
            </a:p>
          </p:txBody>
        </p:sp>
        <p:sp>
          <p:nvSpPr>
            <p:cNvPr id="12" name="Forme libre : Forme 11">
              <a:extLst>
                <a:ext uri="{FF2B5EF4-FFF2-40B4-BE49-F238E27FC236}">
                  <a16:creationId xmlns:a16="http://schemas.microsoft.com/office/drawing/2014/main" id="{6325D776-3B6A-4BAA-B4F0-0944C0EABAEF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fr-FR" noProof="0"/>
            </a:p>
          </p:txBody>
        </p:sp>
      </p:grpSp>
      <p:grpSp>
        <p:nvGrpSpPr>
          <p:cNvPr id="13" name="En bas à droite">
            <a:extLst>
              <a:ext uri="{FF2B5EF4-FFF2-40B4-BE49-F238E27FC236}">
                <a16:creationId xmlns:a16="http://schemas.microsoft.com/office/drawing/2014/main" id="{D45C93FD-55BA-4F2D-90F8-6DD517383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4" name="Graphisme 157">
              <a:extLst>
                <a:ext uri="{FF2B5EF4-FFF2-40B4-BE49-F238E27FC236}">
                  <a16:creationId xmlns:a16="http://schemas.microsoft.com/office/drawing/2014/main" id="{18B36122-15B8-4C6F-906C-77A513D37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B50C0A59-1449-4599-8828-44025BFECBEE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7" name="Forme libre : Forme 16">
                <a:extLst>
                  <a:ext uri="{FF2B5EF4-FFF2-40B4-BE49-F238E27FC236}">
                    <a16:creationId xmlns:a16="http://schemas.microsoft.com/office/drawing/2014/main" id="{D9C52D9E-28AD-486F-B7C4-F04A7C4801E2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9909F516-4614-4EFB-BCB1-15AA5C678F14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9" name="Forme libre : Forme 18">
                <a:extLst>
                  <a:ext uri="{FF2B5EF4-FFF2-40B4-BE49-F238E27FC236}">
                    <a16:creationId xmlns:a16="http://schemas.microsoft.com/office/drawing/2014/main" id="{C3F02F4A-40B8-4D3C-B6B1-90E7B65255E8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20" name="Forme libre : Forme 19">
                <a:extLst>
                  <a:ext uri="{FF2B5EF4-FFF2-40B4-BE49-F238E27FC236}">
                    <a16:creationId xmlns:a16="http://schemas.microsoft.com/office/drawing/2014/main" id="{6BDCF159-602C-402C-A70E-34753F59D0F4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21" name="Forme libre : Forme 20">
                <a:extLst>
                  <a:ext uri="{FF2B5EF4-FFF2-40B4-BE49-F238E27FC236}">
                    <a16:creationId xmlns:a16="http://schemas.microsoft.com/office/drawing/2014/main" id="{4EB71FB2-F1B2-4117-BA16-95D8C9AC3E5E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22" name="Forme libre : Forme 21">
                <a:extLst>
                  <a:ext uri="{FF2B5EF4-FFF2-40B4-BE49-F238E27FC236}">
                    <a16:creationId xmlns:a16="http://schemas.microsoft.com/office/drawing/2014/main" id="{42E9C5BE-5CF5-4EB1-8D41-FA7AA2DAE423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</p:grp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09625B7A-8E4D-40D0-A98E-7A64991B9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r-FR" noProof="0"/>
            </a:p>
          </p:txBody>
        </p:sp>
      </p:grpSp>
      <p:sp>
        <p:nvSpPr>
          <p:cNvPr id="23" name="Titre 1">
            <a:extLst>
              <a:ext uri="{FF2B5EF4-FFF2-40B4-BE49-F238E27FC236}">
                <a16:creationId xmlns:a16="http://schemas.microsoft.com/office/drawing/2014/main" id="{339C0337-ABAF-49EC-BD34-55A05ADF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4625685"/>
            <a:ext cx="9988166" cy="1495403"/>
          </a:xfrm>
          <a:prstGeom prst="rect">
            <a:avLst/>
          </a:prstGeom>
        </p:spPr>
        <p:txBody>
          <a:bodyPr rtlCol="0" anchor="ctr"/>
          <a:lstStyle/>
          <a:p>
            <a:pPr rtl="0">
              <a:lnSpc>
                <a:spcPct val="100000"/>
              </a:lnSpc>
            </a:pPr>
            <a:r>
              <a:rPr lang="fr-FR" noProof="0"/>
              <a:t>Modifiez le style du titre</a:t>
            </a:r>
          </a:p>
        </p:txBody>
      </p:sp>
      <p:sp>
        <p:nvSpPr>
          <p:cNvPr id="28" name="Espace réservé de la date 8">
            <a:extLst>
              <a:ext uri="{FF2B5EF4-FFF2-40B4-BE49-F238E27FC236}">
                <a16:creationId xmlns:a16="http://schemas.microsoft.com/office/drawing/2014/main" id="{595B4059-AC5C-40F9-903D-D05AF8A73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pPr rtl="0"/>
            <a:r>
              <a:rPr lang="fr-FR" noProof="0"/>
              <a:t>22/07/2026</a:t>
            </a:r>
          </a:p>
        </p:txBody>
      </p:sp>
      <p:sp>
        <p:nvSpPr>
          <p:cNvPr id="29" name="Espace réservé du pied de page 9">
            <a:extLst>
              <a:ext uri="{FF2B5EF4-FFF2-40B4-BE49-F238E27FC236}">
                <a16:creationId xmlns:a16="http://schemas.microsoft.com/office/drawing/2014/main" id="{9E19627B-F45E-41E4-8387-B5D665DB6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pPr rtl="0"/>
            <a:r>
              <a:rPr lang="fr-FR" noProof="0"/>
              <a:t>LES SUPPLEMENTS DE SOINS CRITIQUES</a:t>
            </a:r>
          </a:p>
        </p:txBody>
      </p:sp>
      <p:sp>
        <p:nvSpPr>
          <p:cNvPr id="30" name="Espace réservé du numéro de diapositive 10">
            <a:extLst>
              <a:ext uri="{FF2B5EF4-FFF2-40B4-BE49-F238E27FC236}">
                <a16:creationId xmlns:a16="http://schemas.microsoft.com/office/drawing/2014/main" id="{7AA8C8B6-7507-4A7B-A983-5D1FC6DB4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rtlCol="0"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pPr rtl="0"/>
            <a:fld id="{73B850FF-6169-4056-8077-06FFA93A536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8D2FE6-7CCA-4BAA-A914-84C119AE8FA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31863" y="736600"/>
            <a:ext cx="10328275" cy="43148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1222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En haut à gauche">
            <a:extLst>
              <a:ext uri="{FF2B5EF4-FFF2-40B4-BE49-F238E27FC236}">
                <a16:creationId xmlns:a16="http://schemas.microsoft.com/office/drawing/2014/main" id="{2FFEA91A-0EFC-48F7-B7D5-80A0E1B76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Forme libre : Forme 4">
              <a:extLst>
                <a:ext uri="{FF2B5EF4-FFF2-40B4-BE49-F238E27FC236}">
                  <a16:creationId xmlns:a16="http://schemas.microsoft.com/office/drawing/2014/main" id="{516EB67A-55A4-4D1D-925D-7970028D9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r-FR" noProof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E5E55AEF-DB73-4710-9416-FEB3FD97C15C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fr-FR" noProof="0"/>
            </a:p>
          </p:txBody>
        </p:sp>
        <p:sp>
          <p:nvSpPr>
            <p:cNvPr id="7" name="Forme libre : Forme 6">
              <a:extLst>
                <a:ext uri="{FF2B5EF4-FFF2-40B4-BE49-F238E27FC236}">
                  <a16:creationId xmlns:a16="http://schemas.microsoft.com/office/drawing/2014/main" id="{FD2908CE-9399-4B3D-AA3B-9C535EF8B4AD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fr-FR" noProof="0"/>
            </a:p>
          </p:txBody>
        </p:sp>
        <p:sp>
          <p:nvSpPr>
            <p:cNvPr id="8" name="Forme libre : Forme 7">
              <a:extLst>
                <a:ext uri="{FF2B5EF4-FFF2-40B4-BE49-F238E27FC236}">
                  <a16:creationId xmlns:a16="http://schemas.microsoft.com/office/drawing/2014/main" id="{8639D73A-BE27-4C16-844B-7258A8A11179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fr-FR" noProof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A76B215-E0A3-46C3-9D5F-9365987E538A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fr-FR" noProof="0"/>
            </a:p>
          </p:txBody>
        </p:sp>
        <p:sp>
          <p:nvSpPr>
            <p:cNvPr id="10" name="Forme libre : Forme 9">
              <a:extLst>
                <a:ext uri="{FF2B5EF4-FFF2-40B4-BE49-F238E27FC236}">
                  <a16:creationId xmlns:a16="http://schemas.microsoft.com/office/drawing/2014/main" id="{C6EC2A41-C8B0-4DAF-963A-25A1129447CA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fr-FR" noProof="0"/>
            </a:p>
          </p:txBody>
        </p:sp>
        <p:sp>
          <p:nvSpPr>
            <p:cNvPr id="11" name="Forme libre : Forme 10">
              <a:extLst>
                <a:ext uri="{FF2B5EF4-FFF2-40B4-BE49-F238E27FC236}">
                  <a16:creationId xmlns:a16="http://schemas.microsoft.com/office/drawing/2014/main" id="{BA7290A1-550E-4C14-9692-08A32E701314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fr-FR" noProof="0"/>
            </a:p>
          </p:txBody>
        </p:sp>
        <p:sp>
          <p:nvSpPr>
            <p:cNvPr id="12" name="Forme libre : Forme 11">
              <a:extLst>
                <a:ext uri="{FF2B5EF4-FFF2-40B4-BE49-F238E27FC236}">
                  <a16:creationId xmlns:a16="http://schemas.microsoft.com/office/drawing/2014/main" id="{2C1450BD-4122-4D86-ABD1-F26F1194C6E6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fr-FR" noProof="0"/>
            </a:p>
          </p:txBody>
        </p:sp>
      </p:grpSp>
      <p:grpSp>
        <p:nvGrpSpPr>
          <p:cNvPr id="13" name="En bas à droite">
            <a:extLst>
              <a:ext uri="{FF2B5EF4-FFF2-40B4-BE49-F238E27FC236}">
                <a16:creationId xmlns:a16="http://schemas.microsoft.com/office/drawing/2014/main" id="{BE4E36A0-93C4-40C8-8EEF-C463BBC76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4" name="Graphisme 157">
              <a:extLst>
                <a:ext uri="{FF2B5EF4-FFF2-40B4-BE49-F238E27FC236}">
                  <a16:creationId xmlns:a16="http://schemas.microsoft.com/office/drawing/2014/main" id="{1CCF8ACD-1787-41D1-B29E-E10FAE033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C622B3C7-2A88-4657-8DEC-962E52F43F11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7" name="Forme libre : Forme 16">
                <a:extLst>
                  <a:ext uri="{FF2B5EF4-FFF2-40B4-BE49-F238E27FC236}">
                    <a16:creationId xmlns:a16="http://schemas.microsoft.com/office/drawing/2014/main" id="{5C36A0C0-7D0D-4D1D-9316-224CF1A823A4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D8D15477-C8B6-4ADB-BD54-698A9B5915EB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19" name="Forme libre : Forme 18">
                <a:extLst>
                  <a:ext uri="{FF2B5EF4-FFF2-40B4-BE49-F238E27FC236}">
                    <a16:creationId xmlns:a16="http://schemas.microsoft.com/office/drawing/2014/main" id="{20A4C13F-5758-4BE4-9925-C6E35301C4B7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20" name="Forme libre : Forme 19">
                <a:extLst>
                  <a:ext uri="{FF2B5EF4-FFF2-40B4-BE49-F238E27FC236}">
                    <a16:creationId xmlns:a16="http://schemas.microsoft.com/office/drawing/2014/main" id="{C9A29BFA-3801-4847-A1E1-87A32423B402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21" name="Forme libre : Forme 20">
                <a:extLst>
                  <a:ext uri="{FF2B5EF4-FFF2-40B4-BE49-F238E27FC236}">
                    <a16:creationId xmlns:a16="http://schemas.microsoft.com/office/drawing/2014/main" id="{20C42F85-0FBE-48C0-A629-8BC17C93C2FB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  <p:sp>
            <p:nvSpPr>
              <p:cNvPr id="22" name="Forme libre : Forme 21">
                <a:extLst>
                  <a:ext uri="{FF2B5EF4-FFF2-40B4-BE49-F238E27FC236}">
                    <a16:creationId xmlns:a16="http://schemas.microsoft.com/office/drawing/2014/main" id="{2E443C38-4EE5-4E5F-ADF6-66502151DB3F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fr-FR" noProof="0"/>
              </a:p>
            </p:txBody>
          </p:sp>
        </p:grp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F754DE6C-441A-4CEF-B2BF-E2755FD91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r-FR" noProof="0"/>
            </a:p>
          </p:txBody>
        </p:sp>
      </p:grpSp>
      <p:sp>
        <p:nvSpPr>
          <p:cNvPr id="23" name="Titre 1">
            <a:extLst>
              <a:ext uri="{FF2B5EF4-FFF2-40B4-BE49-F238E27FC236}">
                <a16:creationId xmlns:a16="http://schemas.microsoft.com/office/drawing/2014/main" id="{4E5B71B3-BF16-460A-B638-D1A60433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4625685"/>
            <a:ext cx="9988166" cy="1495403"/>
          </a:xfrm>
          <a:prstGeom prst="rect">
            <a:avLst/>
          </a:prstGeom>
        </p:spPr>
        <p:txBody>
          <a:bodyPr rtlCol="0" anchor="ctr"/>
          <a:lstStyle/>
          <a:p>
            <a:pPr rtl="0">
              <a:lnSpc>
                <a:spcPct val="100000"/>
              </a:lnSpc>
            </a:pPr>
            <a:r>
              <a:rPr lang="fr-FR" noProof="0"/>
              <a:t>Modifiez le style du titre</a:t>
            </a:r>
          </a:p>
        </p:txBody>
      </p:sp>
      <p:sp>
        <p:nvSpPr>
          <p:cNvPr id="24" name="Espace réservé de la date 8">
            <a:extLst>
              <a:ext uri="{FF2B5EF4-FFF2-40B4-BE49-F238E27FC236}">
                <a16:creationId xmlns:a16="http://schemas.microsoft.com/office/drawing/2014/main" id="{9571135A-2E5D-477D-B14A-2B9AA45553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pPr rtl="0"/>
            <a:r>
              <a:rPr lang="fr-FR" noProof="0"/>
              <a:t>22/07/2026</a:t>
            </a:r>
          </a:p>
        </p:txBody>
      </p:sp>
      <p:sp>
        <p:nvSpPr>
          <p:cNvPr id="25" name="Espace réservé du pied de page 9">
            <a:extLst>
              <a:ext uri="{FF2B5EF4-FFF2-40B4-BE49-F238E27FC236}">
                <a16:creationId xmlns:a16="http://schemas.microsoft.com/office/drawing/2014/main" id="{13453AD8-C108-4346-9519-C496F8B0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pPr rtl="0"/>
            <a:r>
              <a:rPr lang="fr-FR" noProof="0"/>
              <a:t>LES SUPPLEMENTS DE SOINS CRITIQUES</a:t>
            </a:r>
          </a:p>
        </p:txBody>
      </p:sp>
      <p:sp>
        <p:nvSpPr>
          <p:cNvPr id="26" name="Espace réservé du numéro de diapositive 10">
            <a:extLst>
              <a:ext uri="{FF2B5EF4-FFF2-40B4-BE49-F238E27FC236}">
                <a16:creationId xmlns:a16="http://schemas.microsoft.com/office/drawing/2014/main" id="{EBB5DBC4-2BAD-41DC-AFCC-11E01A842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rtlCol="0"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pPr rtl="0"/>
            <a:fld id="{73B850FF-6169-4056-8077-06FFA93A536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77A857-1402-4ABB-A7CC-9467704990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1350" y="501650"/>
            <a:ext cx="10909300" cy="434975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60244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15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0" r:id="rId12"/>
    <p:sldLayoutId id="2147483721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partement-information-medicale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40983E0-FEBB-4B45-B00C-917965EBE1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5400" dirty="0"/>
              <a:t>Les suppléments de soins critiques</a:t>
            </a:r>
          </a:p>
        </p:txBody>
      </p:sp>
      <p:pic>
        <p:nvPicPr>
          <p:cNvPr id="30" name="Espace réservé d’image 29" descr="Image d’une boussole placée sur des pierres">
            <a:extLst>
              <a:ext uri="{FF2B5EF4-FFF2-40B4-BE49-F238E27FC236}">
                <a16:creationId xmlns:a16="http://schemas.microsoft.com/office/drawing/2014/main" id="{3D531199-453A-4C47-A269-EE5C53C9868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FF3BB46-50C8-9BE1-B22A-A225A0FDE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0311" y="330725"/>
            <a:ext cx="3382685" cy="2442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3437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Espace réservé d’image 37" descr="Photo d’un corde sur le sol d’un bateau sur l’eau ">
            <a:extLst>
              <a:ext uri="{FF2B5EF4-FFF2-40B4-BE49-F238E27FC236}">
                <a16:creationId xmlns:a16="http://schemas.microsoft.com/office/drawing/2014/main" id="{A576A505-D1FF-415A-B9B8-C4344E62B8C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14794" b="14794"/>
          <a:stretch/>
        </p:blipFill>
        <p:spPr>
          <a:xfrm>
            <a:off x="-2962" y="588461"/>
            <a:ext cx="12194962" cy="5724601"/>
          </a:xfrm>
        </p:spPr>
      </p:pic>
      <p:sp>
        <p:nvSpPr>
          <p:cNvPr id="19" name="Titre 18">
            <a:extLst>
              <a:ext uri="{FF2B5EF4-FFF2-40B4-BE49-F238E27FC236}">
                <a16:creationId xmlns:a16="http://schemas.microsoft.com/office/drawing/2014/main" id="{046EB206-249B-419D-9FA7-A5F023D9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247" y="1263536"/>
            <a:ext cx="5132127" cy="3377940"/>
          </a:xfrm>
        </p:spPr>
        <p:txBody>
          <a:bodyPr rtlCol="0"/>
          <a:lstStyle/>
          <a:p>
            <a:pPr rtl="0"/>
            <a:r>
              <a:rPr lang="fr-FR"/>
              <a:t>La meilleure manière de se lancer, c’est d’arrêter de parler et commencer à agir.</a:t>
            </a:r>
          </a:p>
        </p:txBody>
      </p:sp>
      <p:sp>
        <p:nvSpPr>
          <p:cNvPr id="40" name="Espace réservé du texte 39">
            <a:extLst>
              <a:ext uri="{FF2B5EF4-FFF2-40B4-BE49-F238E27FC236}">
                <a16:creationId xmlns:a16="http://schemas.microsoft.com/office/drawing/2014/main" id="{DCFF3E1F-B30E-456E-B549-C2DC299C87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08125" y="4778001"/>
            <a:ext cx="4430712" cy="971924"/>
          </a:xfrm>
        </p:spPr>
        <p:txBody>
          <a:bodyPr rtlCol="0"/>
          <a:lstStyle/>
          <a:p>
            <a:pPr rtl="0"/>
            <a:r>
              <a:rPr lang="fr-FR"/>
              <a:t>Walt Disney</a:t>
            </a:r>
          </a:p>
        </p:txBody>
      </p:sp>
      <p:sp>
        <p:nvSpPr>
          <p:cNvPr id="32" name="Espace réservé de la date 31">
            <a:extLst>
              <a:ext uri="{FF2B5EF4-FFF2-40B4-BE49-F238E27FC236}">
                <a16:creationId xmlns:a16="http://schemas.microsoft.com/office/drawing/2014/main" id="{5E9C1D2F-3728-437A-A0F2-5C8DD762CC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fr-FR"/>
              <a:t>22/07/2026</a:t>
            </a:r>
          </a:p>
        </p:txBody>
      </p:sp>
      <p:sp>
        <p:nvSpPr>
          <p:cNvPr id="33" name="Espace réservé du pied de page 32">
            <a:extLst>
              <a:ext uri="{FF2B5EF4-FFF2-40B4-BE49-F238E27FC236}">
                <a16:creationId xmlns:a16="http://schemas.microsoft.com/office/drawing/2014/main" id="{7F34BC53-E008-4F81-9371-26198EA08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fr-FR"/>
              <a:t>LES SUPPLEMENTS DE SOINS CRITIQUES</a:t>
            </a:r>
          </a:p>
        </p:txBody>
      </p:sp>
      <p:sp>
        <p:nvSpPr>
          <p:cNvPr id="35" name="Espace réservé du numéro de diapositive 34">
            <a:extLst>
              <a:ext uri="{FF2B5EF4-FFF2-40B4-BE49-F238E27FC236}">
                <a16:creationId xmlns:a16="http://schemas.microsoft.com/office/drawing/2014/main" id="{E3795E5D-69C5-4393-B210-9ABCC9DED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</p:spPr>
        <p:txBody>
          <a:bodyPr rtlCol="0"/>
          <a:lstStyle/>
          <a:p>
            <a:pPr rtl="0"/>
            <a:fld id="{73B850FF-6169-4056-8077-06FFA93A5366}" type="slidenum">
              <a:rPr lang="fr-FR" smtClean="0"/>
              <a:pPr rtl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097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DF9B1D76-03F2-436A-9708-6B223EA28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4098524"/>
            <a:ext cx="5996628" cy="2226076"/>
          </a:xfrm>
        </p:spPr>
        <p:txBody>
          <a:bodyPr rtlCol="0"/>
          <a:lstStyle/>
          <a:p>
            <a:pPr rtl="0"/>
            <a:r>
              <a:rPr lang="fr-FR"/>
              <a:t>Merci</a:t>
            </a:r>
          </a:p>
        </p:txBody>
      </p:sp>
      <p:sp>
        <p:nvSpPr>
          <p:cNvPr id="13" name="Sous-titre 12">
            <a:extLst>
              <a:ext uri="{FF2B5EF4-FFF2-40B4-BE49-F238E27FC236}">
                <a16:creationId xmlns:a16="http://schemas.microsoft.com/office/drawing/2014/main" id="{A3DCB960-67E1-4D7A-A166-F7BC92386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5430" y="4085112"/>
            <a:ext cx="3997745" cy="2228758"/>
          </a:xfrm>
        </p:spPr>
        <p:txBody>
          <a:bodyPr rtlCol="0"/>
          <a:lstStyle/>
          <a:p>
            <a:pPr rtl="0"/>
            <a:r>
              <a:rPr lang="fr-FR" dirty="0"/>
              <a:t>Dr MADELON Gilles </a:t>
            </a:r>
          </a:p>
          <a:p>
            <a:pPr rtl="0"/>
            <a:r>
              <a:rPr lang="fr-FR" dirty="0">
                <a:hlinkClick r:id="rId3"/>
              </a:rPr>
              <a:t>Département d'Information Médicale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73AC66-B005-46E0-ACD6-878F66F4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fr-FR"/>
              <a:t>22/07/2026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102678-0CBB-4D5C-8339-BD7A3BB8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fr-FR"/>
              <a:t>LES SUPPLEMENTS DE SOINS CRITIQUES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1B86B7-24ED-4261-979C-42CCFAC83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</p:spPr>
        <p:txBody>
          <a:bodyPr rtlCol="0"/>
          <a:lstStyle/>
          <a:p>
            <a:pPr rtl="0"/>
            <a:fld id="{73B850FF-6169-4056-8077-06FFA93A5366}" type="slidenum">
              <a:rPr lang="fr-FR" smtClean="0"/>
              <a:pPr rtl="0"/>
              <a:t>11</a:t>
            </a:fld>
            <a:endParaRPr lang="fr-FR"/>
          </a:p>
        </p:txBody>
      </p:sp>
      <p:pic>
        <p:nvPicPr>
          <p:cNvPr id="36" name="Espace réservé d’image 35" descr="Image d’un bateau naviguant sur l’eau avec un coucher de soleil">
            <a:extLst>
              <a:ext uri="{FF2B5EF4-FFF2-40B4-BE49-F238E27FC236}">
                <a16:creationId xmlns:a16="http://schemas.microsoft.com/office/drawing/2014/main" id="{BB3E2B51-62E1-4C2D-86B7-1C4FF75F21C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842" y="0"/>
            <a:ext cx="11084189" cy="3854030"/>
          </a:xfrm>
        </p:spPr>
      </p:pic>
    </p:spTree>
    <p:extLst>
      <p:ext uri="{BB962C8B-B14F-4D97-AF65-F5344CB8AC3E}">
        <p14:creationId xmlns:p14="http://schemas.microsoft.com/office/powerpoint/2010/main" val="1684746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406C0716-5D59-43AE-A330-C9AC7B2CD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5605358" cy="1664573"/>
          </a:xfrm>
        </p:spPr>
        <p:txBody>
          <a:bodyPr rtlCol="0"/>
          <a:lstStyle/>
          <a:p>
            <a:pPr rtl="0"/>
            <a:r>
              <a:rPr lang="fr-FR"/>
              <a:t>Ordre du jour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9E6680CE-A768-4BCE-A8EF-EEDE6ABA3F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2384474"/>
            <a:ext cx="5965340" cy="3785763"/>
          </a:xfrm>
        </p:spPr>
        <p:txBody>
          <a:bodyPr rtlCol="0"/>
          <a:lstStyle/>
          <a:p>
            <a:pPr algn="l"/>
            <a:r>
              <a:rPr lang="fr-FR" b="1" i="0" dirty="0">
                <a:solidFill>
                  <a:srgbClr val="0D0D0D"/>
                </a:solidFill>
                <a:effectLst/>
                <a:latin typeface="-apple-system-body"/>
              </a:rPr>
              <a:t>Principes généraux</a:t>
            </a:r>
          </a:p>
          <a:p>
            <a:pPr algn="l"/>
            <a:r>
              <a:rPr lang="fr-FR" b="1" i="0" dirty="0">
                <a:solidFill>
                  <a:srgbClr val="0D0D0D"/>
                </a:solidFill>
                <a:effectLst/>
                <a:latin typeface="-apple-system-body"/>
              </a:rPr>
              <a:t>Supplément Réanimation </a:t>
            </a:r>
            <a:r>
              <a:rPr lang="fr-FR" sz="2200" b="1" i="0" dirty="0">
                <a:solidFill>
                  <a:srgbClr val="0D0D0D"/>
                </a:solidFill>
                <a:effectLst/>
                <a:latin typeface="-apple-system-body"/>
              </a:rPr>
              <a:t>(REA &amp; REP)</a:t>
            </a:r>
          </a:p>
          <a:p>
            <a:pPr algn="l"/>
            <a:r>
              <a:rPr lang="fr-FR" b="1" i="0" dirty="0">
                <a:solidFill>
                  <a:srgbClr val="0D0D0D"/>
                </a:solidFill>
                <a:effectLst/>
                <a:latin typeface="-apple-system-body"/>
              </a:rPr>
              <a:t>Supplément Soins Intensifs</a:t>
            </a:r>
          </a:p>
          <a:p>
            <a:pPr algn="l"/>
            <a:r>
              <a:rPr lang="fr-FR" b="1" i="0" dirty="0">
                <a:solidFill>
                  <a:srgbClr val="0D0D0D"/>
                </a:solidFill>
                <a:effectLst/>
                <a:latin typeface="-apple-system-body"/>
              </a:rPr>
              <a:t>Supplément Surveillance Continue </a:t>
            </a:r>
          </a:p>
          <a:p>
            <a:pPr algn="l"/>
            <a:r>
              <a:rPr lang="fr-FR" b="1" i="0" dirty="0">
                <a:solidFill>
                  <a:srgbClr val="0D0D0D"/>
                </a:solidFill>
                <a:effectLst/>
                <a:latin typeface="-apple-system-body"/>
              </a:rPr>
              <a:t>Synthèse</a:t>
            </a:r>
          </a:p>
        </p:txBody>
      </p:sp>
      <p:pic>
        <p:nvPicPr>
          <p:cNvPr id="19" name="Espace réservé d’image 18" descr="Image noir et blanc de bateaux">
            <a:extLst>
              <a:ext uri="{FF2B5EF4-FFF2-40B4-BE49-F238E27FC236}">
                <a16:creationId xmlns:a16="http://schemas.microsoft.com/office/drawing/2014/main" id="{87124CE7-F971-49E7-B50B-C260A251A8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2325" y="558800"/>
            <a:ext cx="4818063" cy="2779713"/>
          </a:xfrm>
        </p:spPr>
      </p:pic>
      <p:pic>
        <p:nvPicPr>
          <p:cNvPr id="3" name="Espace réservé d’image 2" descr="Image d’un compas sur fond vert">
            <a:extLst>
              <a:ext uri="{FF2B5EF4-FFF2-40B4-BE49-F238E27FC236}">
                <a16:creationId xmlns:a16="http://schemas.microsoft.com/office/drawing/2014/main" id="{B215DAF7-697E-4013-BCEC-FA9E30C7A9E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t="8536" b="8536"/>
          <a:stretch/>
        </p:blipFill>
        <p:spPr>
          <a:xfrm>
            <a:off x="7169150" y="3503613"/>
            <a:ext cx="4818063" cy="2666624"/>
          </a:xfrm>
        </p:spPr>
      </p:pic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451E2818-7858-47A9-B0A9-1207A9B5D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fr-FR"/>
              <a:t>22/07/2026</a:t>
            </a:r>
            <a:endParaRPr lang="fr-FR" dirty="0"/>
          </a:p>
        </p:txBody>
      </p:sp>
      <p:sp>
        <p:nvSpPr>
          <p:cNvPr id="16" name="Espace réservé du pied de page 15">
            <a:extLst>
              <a:ext uri="{FF2B5EF4-FFF2-40B4-BE49-F238E27FC236}">
                <a16:creationId xmlns:a16="http://schemas.microsoft.com/office/drawing/2014/main" id="{7F9C4192-16E2-429C-BFC6-9D878AC8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fr-FR" dirty="0"/>
              <a:t>LES SUPPLEMENTS DE SOINS CRITIQUES</a:t>
            </a: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61DE433B-D5F9-43BE-952C-B08B09FD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</p:spPr>
        <p:txBody>
          <a:bodyPr rtlCol="0"/>
          <a:lstStyle/>
          <a:p>
            <a:pPr rtl="0"/>
            <a:fld id="{73B850FF-6169-4056-8077-06FFA93A5366}" type="slidenum">
              <a:rPr lang="fr-FR" smtClean="0"/>
              <a:pPr/>
              <a:t>2</a:t>
            </a:fld>
            <a:endParaRPr lang="fr-FR"/>
          </a:p>
        </p:txBody>
      </p:sp>
      <p:grpSp>
        <p:nvGrpSpPr>
          <p:cNvPr id="37" name="En bas à droite">
            <a:extLst>
              <a:ext uri="{FF2B5EF4-FFF2-40B4-BE49-F238E27FC236}">
                <a16:creationId xmlns:a16="http://schemas.microsoft.com/office/drawing/2014/main" id="{55C8AD2F-5B7B-44EB-AEC6-DB915E954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7" name="Graphisme 157">
              <a:extLst>
                <a:ext uri="{FF2B5EF4-FFF2-40B4-BE49-F238E27FC236}">
                  <a16:creationId xmlns:a16="http://schemas.microsoft.com/office/drawing/2014/main" id="{AD2237AA-7A0E-46FE-8C56-65082235E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49" name="Forme libre : Forme 48">
                <a:extLst>
                  <a:ext uri="{FF2B5EF4-FFF2-40B4-BE49-F238E27FC236}">
                    <a16:creationId xmlns:a16="http://schemas.microsoft.com/office/drawing/2014/main" id="{8189D45D-DFA3-4998-98D1-5D9637BDA9C6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/>
              </a:p>
            </p:txBody>
          </p:sp>
          <p:sp>
            <p:nvSpPr>
              <p:cNvPr id="50" name="Forme libre : Forme 49">
                <a:extLst>
                  <a:ext uri="{FF2B5EF4-FFF2-40B4-BE49-F238E27FC236}">
                    <a16:creationId xmlns:a16="http://schemas.microsoft.com/office/drawing/2014/main" id="{4E2B0C16-9511-474C-B3A2-401F66A741E2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/>
              </a:p>
            </p:txBody>
          </p:sp>
          <p:sp>
            <p:nvSpPr>
              <p:cNvPr id="51" name="Forme libre : Forme 50">
                <a:extLst>
                  <a:ext uri="{FF2B5EF4-FFF2-40B4-BE49-F238E27FC236}">
                    <a16:creationId xmlns:a16="http://schemas.microsoft.com/office/drawing/2014/main" id="{2D474A2B-3E8D-40C0-98CA-6697FC0EA993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/>
              </a:p>
            </p:txBody>
          </p:sp>
          <p:sp>
            <p:nvSpPr>
              <p:cNvPr id="52" name="Forme libre : Forme 51">
                <a:extLst>
                  <a:ext uri="{FF2B5EF4-FFF2-40B4-BE49-F238E27FC236}">
                    <a16:creationId xmlns:a16="http://schemas.microsoft.com/office/drawing/2014/main" id="{B7AE6964-2C05-4058-A591-1EF146A33B60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/>
              </a:p>
            </p:txBody>
          </p:sp>
          <p:sp>
            <p:nvSpPr>
              <p:cNvPr id="53" name="Forme libre : Forme 52">
                <a:extLst>
                  <a:ext uri="{FF2B5EF4-FFF2-40B4-BE49-F238E27FC236}">
                    <a16:creationId xmlns:a16="http://schemas.microsoft.com/office/drawing/2014/main" id="{33574087-63C5-4183-82FA-AC9A54AA793B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/>
              </a:p>
            </p:txBody>
          </p:sp>
          <p:sp>
            <p:nvSpPr>
              <p:cNvPr id="54" name="Forme libre : Forme 53">
                <a:extLst>
                  <a:ext uri="{FF2B5EF4-FFF2-40B4-BE49-F238E27FC236}">
                    <a16:creationId xmlns:a16="http://schemas.microsoft.com/office/drawing/2014/main" id="{BD162D94-709E-4257-90A5-A01CF9FCBA0A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/>
              </a:p>
            </p:txBody>
          </p:sp>
          <p:sp>
            <p:nvSpPr>
              <p:cNvPr id="55" name="Forme libre : Forme 54">
                <a:extLst>
                  <a:ext uri="{FF2B5EF4-FFF2-40B4-BE49-F238E27FC236}">
                    <a16:creationId xmlns:a16="http://schemas.microsoft.com/office/drawing/2014/main" id="{B07825EA-21C0-423A-A0C9-9B747B200F06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rtl="0"/>
                <a:endParaRPr lang="fr-FR"/>
              </a:p>
            </p:txBody>
          </p:sp>
        </p:grp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9DD04C10-BC2D-45BD-BB64-35E600DDD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64216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re 77">
            <a:extLst>
              <a:ext uri="{FF2B5EF4-FFF2-40B4-BE49-F238E27FC236}">
                <a16:creationId xmlns:a16="http://schemas.microsoft.com/office/drawing/2014/main" id="{16FF3F7F-0FCE-41C0-AFCB-B82DA0F93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531" y="158840"/>
            <a:ext cx="4790032" cy="2779466"/>
          </a:xfrm>
        </p:spPr>
        <p:txBody>
          <a:bodyPr rtlCol="0"/>
          <a:lstStyle/>
          <a:p>
            <a:pPr rtl="0"/>
            <a:r>
              <a:rPr lang="fr-FR" dirty="0"/>
              <a:t>Principes généraux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12624401-DD7F-41EC-8255-1B883631DF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71858" y="168275"/>
            <a:ext cx="6438899" cy="2632256"/>
          </a:xfrm>
        </p:spPr>
        <p:txBody>
          <a:bodyPr rtlCol="0"/>
          <a:lstStyle/>
          <a:p>
            <a:pPr algn="l"/>
            <a:r>
              <a:rPr lang="fr-FR" b="1" i="0" dirty="0">
                <a:solidFill>
                  <a:srgbClr val="0D0D0D"/>
                </a:solidFill>
                <a:effectLst/>
                <a:latin typeface="-apple-system-body"/>
              </a:rPr>
              <a:t>À la facturation d’un GHS peuvent s’ajouter des suppléments journaliers</a:t>
            </a:r>
            <a:r>
              <a:rPr lang="fr-FR" b="0" i="0" dirty="0">
                <a:solidFill>
                  <a:srgbClr val="0D0D0D"/>
                </a:solidFill>
                <a:effectLst/>
                <a:latin typeface="-apple-system-body"/>
              </a:rPr>
              <a:t> lorsque la prise en charge du patient répond à des critères réglementaires. </a:t>
            </a:r>
          </a:p>
          <a:p>
            <a:pPr algn="l"/>
            <a:r>
              <a:rPr lang="fr-FR" b="0" i="0" dirty="0">
                <a:solidFill>
                  <a:srgbClr val="0D0D0D"/>
                </a:solidFill>
                <a:effectLst/>
                <a:latin typeface="-apple-system-body"/>
              </a:rPr>
              <a:t>Les suppléments concernent principalement les prises en charge en réanimation ; réanimation pédiatrique ; soins intensifs ; surveillance continue ; chambres spécifiques d’hématologie.</a:t>
            </a:r>
          </a:p>
          <a:p>
            <a:pPr algn="l"/>
            <a:r>
              <a:rPr lang="fr-FR" b="1" i="0" dirty="0">
                <a:solidFill>
                  <a:srgbClr val="0D0D0D"/>
                </a:solidFill>
                <a:effectLst/>
                <a:latin typeface="-apple-system-body"/>
              </a:rPr>
              <a:t>Objectif :</a:t>
            </a:r>
            <a:r>
              <a:rPr lang="fr-FR" b="0" i="0" dirty="0">
                <a:solidFill>
                  <a:srgbClr val="0D0D0D"/>
                </a:solidFill>
                <a:effectLst/>
                <a:latin typeface="-apple-system-body"/>
              </a:rPr>
              <a:t> valoriser une mobilisation accrue de ressources médicales, techniques et humaines.</a:t>
            </a:r>
          </a:p>
        </p:txBody>
      </p:sp>
      <p:pic>
        <p:nvPicPr>
          <p:cNvPr id="12" name="Espace réservé d’image 11" descr="Image d’un chien regardant par la fenêtre d’un bateau sur l’eau ">
            <a:extLst>
              <a:ext uri="{FF2B5EF4-FFF2-40B4-BE49-F238E27FC236}">
                <a16:creationId xmlns:a16="http://schemas.microsoft.com/office/drawing/2014/main" id="{9DBD693D-C017-4A81-A541-E61AC5BDB2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741" y="2938306"/>
            <a:ext cx="11812017" cy="3915950"/>
          </a:xfr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F75D855-4F99-4212-ACCC-5FDA1414EA6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fr-FR"/>
              <a:t>22/07/2026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863152A-251D-42BB-96FE-4F3CC1897A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/>
              <a:t>LES SUPPLEMENTS DE SOINS CRITIQUES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232D9B-1ACD-4116-A9A2-21EDA7FA744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475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A9706B91-250D-4CF1-B325-5A9273131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3" y="744910"/>
            <a:ext cx="5581561" cy="2037978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Les différents suppléments de soins critiques </a:t>
            </a:r>
          </a:p>
        </p:txBody>
      </p:sp>
      <p:pic>
        <p:nvPicPr>
          <p:cNvPr id="25" name="Espace réservé d’image 24" descr="Image du front d’un bateau sur l’eau">
            <a:extLst>
              <a:ext uri="{FF2B5EF4-FFF2-40B4-BE49-F238E27FC236}">
                <a16:creationId xmlns:a16="http://schemas.microsoft.com/office/drawing/2014/main" id="{ABE8B1C3-3716-432D-AEA3-138B3ADB4B1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2018" y="920426"/>
            <a:ext cx="2478719" cy="4957437"/>
          </a:xfrm>
        </p:spPr>
      </p:pic>
      <p:pic>
        <p:nvPicPr>
          <p:cNvPr id="29" name="Espace réservé d’image 28" descr="Cordes autour des poteaux sur un bateau">
            <a:extLst>
              <a:ext uri="{FF2B5EF4-FFF2-40B4-BE49-F238E27FC236}">
                <a16:creationId xmlns:a16="http://schemas.microsoft.com/office/drawing/2014/main" id="{48D3C036-4E76-4346-A185-09B6625983C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4935" y="920815"/>
            <a:ext cx="2410165" cy="2410165"/>
          </a:xfrm>
        </p:spPr>
      </p:pic>
      <p:pic>
        <p:nvPicPr>
          <p:cNvPr id="33" name="Espace réservé d’image 32" descr="Image d’une chaise et vue d’un bateau sur l’eau">
            <a:extLst>
              <a:ext uri="{FF2B5EF4-FFF2-40B4-BE49-F238E27FC236}">
                <a16:creationId xmlns:a16="http://schemas.microsoft.com/office/drawing/2014/main" id="{5FDA72C0-B9C6-43C5-A7E4-ADA14BAE0D1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4934" y="3471379"/>
            <a:ext cx="2410165" cy="2406483"/>
          </a:xfr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E10BCC2-630D-4417-9A17-319AA3CFD5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74415"/>
              </p:ext>
            </p:extLst>
          </p:nvPr>
        </p:nvGraphicFramePr>
        <p:xfrm>
          <a:off x="143379" y="3076486"/>
          <a:ext cx="6488640" cy="2801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520">
                  <a:extLst>
                    <a:ext uri="{9D8B030D-6E8A-4147-A177-3AD203B41FA5}">
                      <a16:colId xmlns:a16="http://schemas.microsoft.com/office/drawing/2014/main" val="2997027047"/>
                    </a:ext>
                  </a:extLst>
                </a:gridCol>
                <a:gridCol w="965675">
                  <a:extLst>
                    <a:ext uri="{9D8B030D-6E8A-4147-A177-3AD203B41FA5}">
                      <a16:colId xmlns:a16="http://schemas.microsoft.com/office/drawing/2014/main" val="2737951386"/>
                    </a:ext>
                  </a:extLst>
                </a:gridCol>
                <a:gridCol w="3632445">
                  <a:extLst>
                    <a:ext uri="{9D8B030D-6E8A-4147-A177-3AD203B41FA5}">
                      <a16:colId xmlns:a16="http://schemas.microsoft.com/office/drawing/2014/main" val="522887502"/>
                    </a:ext>
                  </a:extLst>
                </a:gridCol>
              </a:tblGrid>
              <a:tr h="69571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Supplément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Situation concernée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5211595"/>
                  </a:ext>
                </a:extLst>
              </a:tr>
              <a:tr h="5264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Réanimation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Patient pris en charge en unité de réanimation autorisée avec critères de gravité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825006"/>
                  </a:ext>
                </a:extLst>
              </a:tr>
              <a:tr h="5264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Réanimation pédiatrique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Patient &lt; 18 ans en réanimation pédiatrique autorisée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8327088"/>
                  </a:ext>
                </a:extLst>
              </a:tr>
              <a:tr h="5264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Soins intensifs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Prise en charge en unité de soins intensifs ou situations assimilées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6751853"/>
                  </a:ext>
                </a:extLst>
              </a:tr>
              <a:tr h="5264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Surveillance continue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SRC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Patient pris en charge en unité de surveillance continue reconnue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7150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850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973EEA-86BC-2C26-7647-CFBCB01D7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41" y="158840"/>
            <a:ext cx="5672220" cy="2779466"/>
          </a:xfrm>
        </p:spPr>
        <p:txBody>
          <a:bodyPr/>
          <a:lstStyle/>
          <a:p>
            <a:r>
              <a:rPr lang="fr-FR" sz="3600" b="1" i="0" dirty="0">
                <a:solidFill>
                  <a:srgbClr val="0D0D0D"/>
                </a:solidFill>
                <a:effectLst/>
                <a:latin typeface="-apple-system-body"/>
              </a:rPr>
              <a:t>Supplément Réanimation (REA)</a:t>
            </a:r>
            <a:br>
              <a:rPr lang="fr-FR" sz="3600" b="1" i="0" dirty="0">
                <a:solidFill>
                  <a:srgbClr val="0D0D0D"/>
                </a:solidFill>
                <a:effectLst/>
                <a:latin typeface="-apple-system-body"/>
              </a:rPr>
            </a:br>
            <a:r>
              <a:rPr lang="fr-FR" sz="1400" b="1" i="0" dirty="0">
                <a:solidFill>
                  <a:srgbClr val="0D0D0D"/>
                </a:solidFill>
                <a:effectLst/>
                <a:latin typeface="-apple-system-body"/>
              </a:rPr>
              <a:t>Conditions d’éligibilité des suppléments de réanimation</a:t>
            </a:r>
            <a:endParaRPr lang="fr-FR" sz="36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D94240-0F61-278B-9028-B77633EE8D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3492" y="21065"/>
            <a:ext cx="6489767" cy="2779466"/>
          </a:xfrm>
        </p:spPr>
        <p:txBody>
          <a:bodyPr/>
          <a:lstStyle/>
          <a:p>
            <a:pPr algn="l"/>
            <a:endParaRPr lang="fr-FR" sz="1600" b="0" i="0" dirty="0">
              <a:solidFill>
                <a:srgbClr val="0D0D0D"/>
              </a:solidFill>
              <a:effectLst/>
              <a:latin typeface="-apple-system-body"/>
            </a:endParaRPr>
          </a:p>
          <a:p>
            <a:pPr algn="l"/>
            <a:r>
              <a:rPr lang="fr-FR" sz="1600" b="0" i="0" dirty="0">
                <a:solidFill>
                  <a:srgbClr val="0D0D0D"/>
                </a:solidFill>
                <a:effectLst/>
                <a:latin typeface="-apple-system-body"/>
              </a:rPr>
              <a:t>Le supplément </a:t>
            </a:r>
            <a:r>
              <a:rPr lang="fr-FR" sz="1600" b="1" i="0" dirty="0">
                <a:solidFill>
                  <a:srgbClr val="0D0D0D"/>
                </a:solidFill>
                <a:effectLst/>
                <a:latin typeface="-apple-system-body"/>
              </a:rPr>
              <a:t>REA</a:t>
            </a:r>
            <a:r>
              <a:rPr lang="fr-FR" sz="1600" b="0" i="0" dirty="0">
                <a:solidFill>
                  <a:srgbClr val="0D0D0D"/>
                </a:solidFill>
                <a:effectLst/>
                <a:latin typeface="-apple-system-body"/>
              </a:rPr>
              <a:t> est facturé </a:t>
            </a:r>
            <a:r>
              <a:rPr lang="fr-FR" sz="1600" b="0" i="0" u="sng" dirty="0">
                <a:solidFill>
                  <a:srgbClr val="0D0D0D"/>
                </a:solidFill>
                <a:effectLst/>
                <a:latin typeface="-apple-system-body"/>
              </a:rPr>
              <a:t>pour chaque journée </a:t>
            </a:r>
            <a:r>
              <a:rPr lang="fr-FR" sz="1600" b="0" i="0" dirty="0">
                <a:solidFill>
                  <a:srgbClr val="0D0D0D"/>
                </a:solidFill>
                <a:effectLst/>
                <a:latin typeface="-apple-system-body"/>
              </a:rPr>
              <a:t>où </a:t>
            </a:r>
          </a:p>
          <a:p>
            <a:pPr algn="l"/>
            <a:r>
              <a:rPr lang="fr-FR" sz="1600" b="0" i="0" dirty="0">
                <a:solidFill>
                  <a:srgbClr val="0D0D0D"/>
                </a:solidFill>
                <a:effectLst/>
                <a:latin typeface="-apple-system-body"/>
              </a:rPr>
              <a:t>- Le patient est pris en charge dans une </a:t>
            </a:r>
            <a:r>
              <a:rPr lang="fr-FR" sz="1600" b="1" i="0" dirty="0">
                <a:solidFill>
                  <a:srgbClr val="0D0D0D"/>
                </a:solidFill>
                <a:effectLst/>
                <a:latin typeface="-apple-system-body"/>
              </a:rPr>
              <a:t>unité de réanimation autorisée</a:t>
            </a:r>
            <a:endParaRPr lang="fr-FR" sz="1600" b="0" i="0" dirty="0">
              <a:solidFill>
                <a:srgbClr val="0D0D0D"/>
              </a:solidFill>
              <a:effectLst/>
              <a:latin typeface="-apple-system-body"/>
            </a:endParaRPr>
          </a:p>
          <a:p>
            <a:pPr algn="l"/>
            <a:r>
              <a:rPr lang="fr-FR" sz="1600" b="1" i="0" dirty="0">
                <a:solidFill>
                  <a:srgbClr val="0D0D0D"/>
                </a:solidFill>
                <a:effectLst/>
                <a:latin typeface="-apple-system-body"/>
              </a:rPr>
              <a:t>ET IGS ≥ 15</a:t>
            </a:r>
            <a:endParaRPr lang="fr-FR" sz="1600" b="0" i="0" dirty="0">
              <a:solidFill>
                <a:srgbClr val="0D0D0D"/>
              </a:solidFill>
              <a:effectLst/>
              <a:latin typeface="-apple-system-body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sz="1600" b="0" i="0" dirty="0">
                <a:solidFill>
                  <a:srgbClr val="0D0D0D"/>
                </a:solidFill>
                <a:effectLst/>
                <a:latin typeface="-apple-system-body"/>
              </a:rPr>
              <a:t>(hors prise en compte de l’âge pour les patients &lt; 18 ans)</a:t>
            </a:r>
          </a:p>
          <a:p>
            <a:pPr algn="l"/>
            <a:r>
              <a:rPr lang="fr-FR" sz="1600" b="1" i="0" dirty="0">
                <a:solidFill>
                  <a:srgbClr val="0D0D0D"/>
                </a:solidFill>
                <a:effectLst/>
                <a:latin typeface="-apple-system-body"/>
              </a:rPr>
              <a:t>ET </a:t>
            </a:r>
            <a:r>
              <a:rPr lang="fr-FR" sz="1600" b="0" i="0" dirty="0">
                <a:solidFill>
                  <a:srgbClr val="0D0D0D"/>
                </a:solidFill>
                <a:effectLst/>
                <a:latin typeface="-apple-system-body"/>
              </a:rPr>
              <a:t>réalisation 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sz="1600" b="0" i="0" dirty="0">
                <a:solidFill>
                  <a:srgbClr val="0D0D0D"/>
                </a:solidFill>
                <a:effectLst/>
                <a:latin typeface="-apple-system-body"/>
              </a:rPr>
              <a:t>d’au moins un acte de la </a:t>
            </a:r>
            <a:r>
              <a:rPr lang="fr-FR" sz="1600" b="1" i="0" dirty="0">
                <a:solidFill>
                  <a:srgbClr val="0D0D0D"/>
                </a:solidFill>
                <a:effectLst/>
                <a:latin typeface="-apple-system-body"/>
              </a:rPr>
              <a:t>liste 1 – annexe 7</a:t>
            </a:r>
            <a:br>
              <a:rPr lang="fr-FR" sz="1600" b="0" i="0" dirty="0">
                <a:solidFill>
                  <a:srgbClr val="0D0D0D"/>
                </a:solidFill>
                <a:effectLst/>
                <a:latin typeface="-apple-system-body"/>
              </a:rPr>
            </a:br>
            <a:r>
              <a:rPr lang="fr-FR" sz="1600" b="1" i="0" dirty="0">
                <a:solidFill>
                  <a:srgbClr val="0D0D0D"/>
                </a:solidFill>
                <a:effectLst/>
                <a:latin typeface="-apple-system-body"/>
              </a:rPr>
              <a:t>ou</a:t>
            </a:r>
            <a:endParaRPr lang="fr-FR" sz="1600" b="0" i="0" dirty="0">
              <a:solidFill>
                <a:srgbClr val="0D0D0D"/>
              </a:solidFill>
              <a:effectLst/>
              <a:latin typeface="-apple-system-body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sz="1600" b="0" i="0" dirty="0">
                <a:solidFill>
                  <a:srgbClr val="0D0D0D"/>
                </a:solidFill>
                <a:effectLst/>
                <a:latin typeface="-apple-system-body"/>
              </a:rPr>
              <a:t>de trois occurrences de l’acte GLLD0015  </a:t>
            </a:r>
            <a:r>
              <a:rPr lang="fr-FR" sz="1600" b="1" i="0" dirty="0">
                <a:solidFill>
                  <a:srgbClr val="0D0D0D"/>
                </a:solidFill>
                <a:effectLst/>
                <a:latin typeface="-apple-system-body"/>
              </a:rPr>
              <a:t>liste 2 – annexe 7</a:t>
            </a:r>
            <a:endParaRPr lang="fr-FR" sz="1600" b="0" i="0" dirty="0">
              <a:solidFill>
                <a:srgbClr val="0D0D0D"/>
              </a:solidFill>
              <a:effectLst/>
              <a:latin typeface="-apple-system-body"/>
            </a:endParaRPr>
          </a:p>
          <a:p>
            <a:endParaRPr lang="fr-FR" sz="160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C0FE93-603C-5023-12AB-5895F50503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rtl="0"/>
            <a:r>
              <a:rPr lang="fr-FR" noProof="0"/>
              <a:t>22/07/2026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8EB2DB-5DC0-C945-BA0D-B7AA784A1FF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fr-FR" noProof="0"/>
              <a:t>LES SUPPLEMENTS DE SOINS CRITIQUES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89DE75-3137-5896-4790-A9FBAA1EAB4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73B850FF-6169-4056-8077-06FFA93A5366}" type="slidenum">
              <a:rPr lang="fr-FR" noProof="0" smtClean="0"/>
              <a:pPr rtl="0"/>
              <a:t>5</a:t>
            </a:fld>
            <a:endParaRPr lang="fr-FR" noProof="0"/>
          </a:p>
        </p:txBody>
      </p:sp>
      <p:pic>
        <p:nvPicPr>
          <p:cNvPr id="13" name="Espace réservé pour une image  12">
            <a:extLst>
              <a:ext uri="{FF2B5EF4-FFF2-40B4-BE49-F238E27FC236}">
                <a16:creationId xmlns:a16="http://schemas.microsoft.com/office/drawing/2014/main" id="{7CD026C7-119A-D364-C5D0-8C6C7C1C2F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5263" b="25263"/>
          <a:stretch/>
        </p:blipFill>
        <p:spPr/>
      </p:pic>
    </p:spTree>
    <p:extLst>
      <p:ext uri="{BB962C8B-B14F-4D97-AF65-F5344CB8AC3E}">
        <p14:creationId xmlns:p14="http://schemas.microsoft.com/office/powerpoint/2010/main" val="1688106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973EEA-86BC-2C26-7647-CFBCB01D7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41" y="158840"/>
            <a:ext cx="5142380" cy="2779466"/>
          </a:xfrm>
        </p:spPr>
        <p:txBody>
          <a:bodyPr/>
          <a:lstStyle/>
          <a:p>
            <a:r>
              <a:rPr lang="fr-FR" sz="3600" b="1" i="0" dirty="0">
                <a:solidFill>
                  <a:srgbClr val="0D0D0D"/>
                </a:solidFill>
                <a:effectLst/>
                <a:latin typeface="-apple-system-body"/>
              </a:rPr>
              <a:t>Supplément Réanimation (REP)</a:t>
            </a:r>
            <a:br>
              <a:rPr lang="fr-FR" sz="3600" b="1" i="0" dirty="0">
                <a:solidFill>
                  <a:srgbClr val="0D0D0D"/>
                </a:solidFill>
                <a:effectLst/>
                <a:latin typeface="-apple-system-body"/>
              </a:rPr>
            </a:br>
            <a:r>
              <a:rPr lang="fr-FR" sz="1400" b="1" i="0" dirty="0">
                <a:solidFill>
                  <a:srgbClr val="0D0D0D"/>
                </a:solidFill>
                <a:effectLst/>
                <a:latin typeface="-apple-system-body"/>
              </a:rPr>
              <a:t>Conditions d’éligibilité des suppléments de réanimation pédiatrique </a:t>
            </a:r>
            <a:endParaRPr lang="fr-FR" sz="36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D94240-0F61-278B-9028-B77633EE8D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3492" y="21065"/>
            <a:ext cx="6489767" cy="2779466"/>
          </a:xfrm>
        </p:spPr>
        <p:txBody>
          <a:bodyPr/>
          <a:lstStyle/>
          <a:p>
            <a:pPr algn="l"/>
            <a:endParaRPr lang="fr-FR" sz="1600" b="0" i="0" dirty="0">
              <a:solidFill>
                <a:srgbClr val="0D0D0D"/>
              </a:solidFill>
              <a:effectLst/>
              <a:latin typeface="-apple-system-body"/>
            </a:endParaRPr>
          </a:p>
          <a:p>
            <a:pPr algn="l"/>
            <a:r>
              <a:rPr lang="fr-FR" sz="1600" b="0" i="0" dirty="0">
                <a:solidFill>
                  <a:srgbClr val="0D0D0D"/>
                </a:solidFill>
                <a:effectLst/>
                <a:latin typeface="-apple-system-body"/>
              </a:rPr>
              <a:t>Le supplément </a:t>
            </a:r>
            <a:r>
              <a:rPr lang="fr-FR" sz="1600" b="1" i="0" dirty="0">
                <a:solidFill>
                  <a:srgbClr val="0D0D0D"/>
                </a:solidFill>
                <a:effectLst/>
                <a:latin typeface="-apple-system-body"/>
              </a:rPr>
              <a:t>REP</a:t>
            </a:r>
            <a:r>
              <a:rPr lang="fr-FR" sz="1600" b="0" i="0" dirty="0">
                <a:solidFill>
                  <a:srgbClr val="0D0D0D"/>
                </a:solidFill>
                <a:effectLst/>
                <a:latin typeface="-apple-system-body"/>
              </a:rPr>
              <a:t> est facturé </a:t>
            </a:r>
            <a:r>
              <a:rPr lang="fr-FR" sz="1600" b="0" i="0" u="sng" dirty="0">
                <a:solidFill>
                  <a:srgbClr val="0D0D0D"/>
                </a:solidFill>
                <a:effectLst/>
                <a:latin typeface="-apple-system-body"/>
              </a:rPr>
              <a:t>pour chaque journée </a:t>
            </a:r>
            <a:r>
              <a:rPr lang="fr-FR" sz="1600" b="0" i="0" dirty="0">
                <a:solidFill>
                  <a:srgbClr val="0D0D0D"/>
                </a:solidFill>
                <a:effectLst/>
                <a:latin typeface="-apple-system-body"/>
              </a:rPr>
              <a:t>où </a:t>
            </a:r>
          </a:p>
          <a:p>
            <a:pPr algn="l"/>
            <a:r>
              <a:rPr lang="fr-FR" sz="1600" b="0" i="0" dirty="0">
                <a:solidFill>
                  <a:srgbClr val="0D0D0D"/>
                </a:solidFill>
                <a:effectLst/>
                <a:latin typeface="-apple-system-body"/>
              </a:rPr>
              <a:t>- Le patient est pris en charge dans une </a:t>
            </a:r>
            <a:r>
              <a:rPr lang="fr-FR" sz="1600" b="1" i="0" dirty="0">
                <a:solidFill>
                  <a:srgbClr val="0D0D0D"/>
                </a:solidFill>
                <a:effectLst/>
                <a:latin typeface="-apple-system-body"/>
              </a:rPr>
              <a:t>unité de réanimation pédiatrique autorisée spécialisée ou non ou une unité de recours autorisée</a:t>
            </a:r>
            <a:endParaRPr lang="fr-FR" sz="1600" b="0" i="0" dirty="0">
              <a:solidFill>
                <a:srgbClr val="0D0D0D"/>
              </a:solidFill>
              <a:effectLst/>
              <a:latin typeface="-apple-system-body"/>
            </a:endParaRPr>
          </a:p>
          <a:p>
            <a:pPr algn="l"/>
            <a:r>
              <a:rPr lang="fr-FR" sz="1600" b="1" i="0" dirty="0">
                <a:solidFill>
                  <a:srgbClr val="0D0D0D"/>
                </a:solidFill>
                <a:effectLst/>
                <a:latin typeface="-apple-system-body"/>
              </a:rPr>
              <a:t>ET l’IGS n’est pas pris en compte</a:t>
            </a:r>
            <a:endParaRPr lang="fr-FR" sz="1600" b="0" i="0" dirty="0">
              <a:solidFill>
                <a:srgbClr val="0D0D0D"/>
              </a:solidFill>
              <a:effectLst/>
              <a:latin typeface="-apple-system-body"/>
            </a:endParaRPr>
          </a:p>
          <a:p>
            <a:pPr algn="l"/>
            <a:r>
              <a:rPr lang="fr-FR" sz="1600" b="1" i="0" dirty="0">
                <a:solidFill>
                  <a:srgbClr val="0D0D0D"/>
                </a:solidFill>
                <a:effectLst/>
                <a:latin typeface="-apple-system-body"/>
              </a:rPr>
              <a:t>ET </a:t>
            </a:r>
            <a:r>
              <a:rPr lang="fr-FR" sz="1600" b="0" i="0" dirty="0">
                <a:solidFill>
                  <a:srgbClr val="0D0D0D"/>
                </a:solidFill>
                <a:effectLst/>
                <a:latin typeface="-apple-system-body"/>
              </a:rPr>
              <a:t>réalisation 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sz="1600" b="0" i="0" dirty="0">
                <a:solidFill>
                  <a:srgbClr val="0D0D0D"/>
                </a:solidFill>
                <a:effectLst/>
                <a:latin typeface="-apple-system-body"/>
              </a:rPr>
              <a:t>d’au moins un acte de la </a:t>
            </a:r>
            <a:r>
              <a:rPr lang="fr-FR" sz="1600" b="1" i="0" dirty="0">
                <a:solidFill>
                  <a:srgbClr val="0D0D0D"/>
                </a:solidFill>
                <a:effectLst/>
                <a:latin typeface="-apple-system-body"/>
              </a:rPr>
              <a:t>liste 1 – annexe 7</a:t>
            </a:r>
            <a:br>
              <a:rPr lang="fr-FR" sz="1600" b="0" i="0" dirty="0">
                <a:solidFill>
                  <a:srgbClr val="0D0D0D"/>
                </a:solidFill>
                <a:effectLst/>
                <a:latin typeface="-apple-system-body"/>
              </a:rPr>
            </a:br>
            <a:r>
              <a:rPr lang="fr-FR" sz="1600" b="1" i="0" dirty="0">
                <a:solidFill>
                  <a:srgbClr val="0D0D0D"/>
                </a:solidFill>
                <a:effectLst/>
                <a:latin typeface="-apple-system-body"/>
              </a:rPr>
              <a:t>ou</a:t>
            </a:r>
            <a:endParaRPr lang="fr-FR" sz="1600" b="0" i="0" dirty="0">
              <a:solidFill>
                <a:srgbClr val="0D0D0D"/>
              </a:solidFill>
              <a:effectLst/>
              <a:latin typeface="-apple-system-body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sz="1600" b="0" i="0" dirty="0">
                <a:solidFill>
                  <a:srgbClr val="0D0D0D"/>
                </a:solidFill>
                <a:effectLst/>
                <a:latin typeface="-apple-system-body"/>
              </a:rPr>
              <a:t>de trois occurrences de l’acte GLLD0015  </a:t>
            </a:r>
            <a:r>
              <a:rPr lang="fr-FR" sz="1600" b="1" i="0" dirty="0">
                <a:solidFill>
                  <a:srgbClr val="0D0D0D"/>
                </a:solidFill>
                <a:effectLst/>
                <a:latin typeface="-apple-system-body"/>
              </a:rPr>
              <a:t>liste 2 – annexe 7</a:t>
            </a:r>
            <a:endParaRPr lang="fr-FR" sz="1600" b="0" i="0" dirty="0">
              <a:solidFill>
                <a:srgbClr val="0D0D0D"/>
              </a:solidFill>
              <a:effectLst/>
              <a:latin typeface="-apple-system-body"/>
            </a:endParaRPr>
          </a:p>
          <a:p>
            <a:endParaRPr lang="fr-FR" sz="160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C0FE93-603C-5023-12AB-5895F50503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rtl="0"/>
            <a:r>
              <a:rPr lang="fr-FR" noProof="0"/>
              <a:t>22/07/2026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8EB2DB-5DC0-C945-BA0D-B7AA784A1FF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fr-FR" noProof="0"/>
              <a:t>LES SUPPLEMENTS DE SOINS CRITIQUES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89DE75-3137-5896-4790-A9FBAA1EAB4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73B850FF-6169-4056-8077-06FFA93A5366}" type="slidenum">
              <a:rPr lang="fr-FR" noProof="0" smtClean="0"/>
              <a:pPr rtl="0"/>
              <a:t>6</a:t>
            </a:fld>
            <a:endParaRPr lang="fr-FR" noProof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EE69118C-4952-4338-427A-470CCF1189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198361A-FB86-8875-F3CC-C89D9BA2D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7" y="4247086"/>
            <a:ext cx="9572625" cy="8763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63375F7-151D-3C12-DC07-AA64E4D6A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87" y="5139492"/>
            <a:ext cx="9572625" cy="89535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B75B5FC-8D05-8E2A-1700-6B984270B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687" y="3006429"/>
            <a:ext cx="957262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91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973EEA-86BC-2C26-7647-CFBCB01D7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41" y="-30661"/>
            <a:ext cx="5142380" cy="2396395"/>
          </a:xfrm>
        </p:spPr>
        <p:txBody>
          <a:bodyPr/>
          <a:lstStyle/>
          <a:p>
            <a:r>
              <a:rPr lang="fr-FR" sz="3600" b="1" i="0" dirty="0">
                <a:solidFill>
                  <a:srgbClr val="0D0D0D"/>
                </a:solidFill>
                <a:effectLst/>
                <a:latin typeface="-apple-system-body"/>
              </a:rPr>
              <a:t>Supplément Soins intensifs (REP)</a:t>
            </a:r>
            <a:br>
              <a:rPr lang="fr-FR" sz="3600" b="1" i="0" dirty="0">
                <a:solidFill>
                  <a:srgbClr val="0D0D0D"/>
                </a:solidFill>
                <a:effectLst/>
                <a:latin typeface="-apple-system-body"/>
              </a:rPr>
            </a:br>
            <a:r>
              <a:rPr lang="fr-FR" sz="1400" b="1" i="0" dirty="0">
                <a:solidFill>
                  <a:srgbClr val="0D0D0D"/>
                </a:solidFill>
                <a:effectLst/>
                <a:latin typeface="-apple-system-body"/>
              </a:rPr>
              <a:t>Conditions d’éligibilité des suppléments de Soins intensifs </a:t>
            </a:r>
            <a:endParaRPr lang="fr-FR" sz="360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C0FE93-603C-5023-12AB-5895F50503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rtl="0"/>
            <a:r>
              <a:rPr lang="fr-FR" noProof="0"/>
              <a:t>22/07/2026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8EB2DB-5DC0-C945-BA0D-B7AA784A1FF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fr-FR" noProof="0"/>
              <a:t>LES SUPPLEMENTS DE SOINS CRITIQUES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89DE75-3137-5896-4790-A9FBAA1EAB4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73B850FF-6169-4056-8077-06FFA93A5366}" type="slidenum">
              <a:rPr lang="fr-FR" noProof="0" smtClean="0"/>
              <a:pPr rtl="0"/>
              <a:t>7</a:t>
            </a:fld>
            <a:endParaRPr lang="fr-FR" noProof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5F5560D-C66D-0DB7-9903-84A37B0414B4}"/>
              </a:ext>
            </a:extLst>
          </p:cNvPr>
          <p:cNvSpPr txBox="1"/>
          <p:nvPr/>
        </p:nvSpPr>
        <p:spPr>
          <a:xfrm>
            <a:off x="162371" y="2081620"/>
            <a:ext cx="11716283" cy="4352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600" b="0" i="0" dirty="0">
                <a:solidFill>
                  <a:srgbClr val="0D0D0D"/>
                </a:solidFill>
                <a:effectLst/>
                <a:latin typeface="Aptos" panose="020B0004020202020204" pitchFamily="34" charset="0"/>
              </a:rPr>
              <a:t>Le supplément </a:t>
            </a:r>
            <a:r>
              <a:rPr lang="fr-FR" sz="1600" b="1" i="0" dirty="0">
                <a:solidFill>
                  <a:srgbClr val="0D0D0D"/>
                </a:solidFill>
                <a:effectLst/>
                <a:latin typeface="Aptos" panose="020B0004020202020204" pitchFamily="34" charset="0"/>
              </a:rPr>
              <a:t>STF</a:t>
            </a:r>
            <a:r>
              <a:rPr lang="fr-FR" sz="1600" b="0" i="0" dirty="0">
                <a:solidFill>
                  <a:srgbClr val="0D0D0D"/>
                </a:solidFill>
                <a:effectLst/>
                <a:latin typeface="Aptos" panose="020B0004020202020204" pitchFamily="34" charset="0"/>
              </a:rPr>
              <a:t> est facturé </a:t>
            </a:r>
            <a:r>
              <a:rPr lang="fr-FR" sz="1600" b="0" i="0" u="sng" dirty="0">
                <a:solidFill>
                  <a:srgbClr val="0D0D0D"/>
                </a:solidFill>
                <a:effectLst/>
                <a:latin typeface="Aptos" panose="020B0004020202020204" pitchFamily="34" charset="0"/>
              </a:rPr>
              <a:t>pour chaque journée </a:t>
            </a:r>
            <a:r>
              <a:rPr lang="fr-FR" sz="1600" b="0" i="0" dirty="0">
                <a:solidFill>
                  <a:srgbClr val="0D0D0D"/>
                </a:solidFill>
                <a:effectLst/>
                <a:latin typeface="Aptos" panose="020B0004020202020204" pitchFamily="34" charset="0"/>
              </a:rPr>
              <a:t>où le</a:t>
            </a:r>
            <a:r>
              <a:rPr lang="fr-F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patient est pris en charge soit 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dans une </a:t>
            </a:r>
            <a:r>
              <a:rPr lang="fr-FR" sz="16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unité de réanimation autorisée </a:t>
            </a:r>
            <a:r>
              <a:rPr lang="fr-F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 que les conditions permettant d’obtenir un </a:t>
            </a:r>
            <a:r>
              <a:rPr lang="fr-FR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supplément REA ou REP </a:t>
            </a:r>
            <a:r>
              <a:rPr lang="fr-F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 sont pas remplies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dans </a:t>
            </a:r>
            <a:r>
              <a:rPr lang="fr-FR" sz="1600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une unité de soins intensifs de spécialité autorisée </a:t>
            </a:r>
            <a:r>
              <a:rPr lang="fr-F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 reconnue, y compris dans une chambre d'une unité d'hématologie équipée d'un système de traitement et de contrôle de l'air réduisant les risques de contamination microbienne par voie aérienne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dans </a:t>
            </a:r>
            <a:r>
              <a:rPr lang="fr-FR" sz="16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une unité de soins intensifs polyvalents USIP </a:t>
            </a:r>
            <a:r>
              <a:rPr lang="fr-F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autorisée et que </a:t>
            </a:r>
            <a:r>
              <a:rPr lang="fr-FR" sz="16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l'une des conditions suivantes est remplie </a:t>
            </a:r>
            <a:r>
              <a:rPr lang="fr-F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</a:t>
            </a:r>
            <a:r>
              <a:rPr lang="fr-F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patient a été directement </a:t>
            </a:r>
            <a:r>
              <a:rPr lang="fr-FR" sz="16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transféré depuis une unité de réanimation autorisée </a:t>
            </a:r>
            <a:r>
              <a:rPr lang="fr-F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 sa prise en charge dans cette unité a donné lieu à facturation du supplément de REA ou de REP ;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 patient présente un IGS &gt;= à 7, </a:t>
            </a:r>
            <a:r>
              <a:rPr lang="fr-FR" sz="16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après déduction des points générés par le critère de l'âge</a:t>
            </a:r>
            <a:r>
              <a:rPr lang="fr-F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16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</a:t>
            </a:r>
            <a:r>
              <a:rPr lang="fr-F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le diagnostic établi correspond à l'un des diagnostics, associé le cas échéant à un acte, fixé par la liste 1 ou pour les enfants de moins de 18 ans fixé par la liste 3, figurant en annexe 8 du présent arrêté. </a:t>
            </a: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Pour les patients de moins de 18 ans, la valeur de l'IGS n'est pas prise en compte ;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 patient présente un IGS &gt;= à 15, après déduction des points générés par le critère de l'âge ;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 </a:t>
            </a:r>
            <a:r>
              <a:rPr lang="fr-FR" sz="1600" b="0" i="0" dirty="0">
                <a:solidFill>
                  <a:srgbClr val="0D0D0D"/>
                </a:solidFill>
                <a:effectLst/>
                <a:latin typeface="-apple-system-body"/>
              </a:rPr>
              <a:t>acte de la liste 2 – annexe 8 </a:t>
            </a:r>
            <a:r>
              <a:rPr lang="fr-F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été effectué</a:t>
            </a:r>
            <a:endParaRPr lang="fr-FR" sz="1600" dirty="0">
              <a:latin typeface="Aptos" panose="020B00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A1B269A-172E-D809-00BD-7900B9BB5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843" y="388086"/>
            <a:ext cx="6796044" cy="14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36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99F2B545-6E12-45A6-8EF5-C75FCEA2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91"/>
            <a:ext cx="9988166" cy="1325397"/>
          </a:xfrm>
        </p:spPr>
        <p:txBody>
          <a:bodyPr rtlCol="0"/>
          <a:lstStyle/>
          <a:p>
            <a:pPr algn="l"/>
            <a:r>
              <a:rPr lang="fr-FR" b="1" i="0" dirty="0">
                <a:solidFill>
                  <a:srgbClr val="0D0D0D"/>
                </a:solidFill>
                <a:effectLst/>
                <a:latin typeface="-apple-system-body"/>
              </a:rPr>
              <a:t>Supplément Surveillance continue (SRC)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0DE6BB8-0AE7-4EBB-A295-038A0C0946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fr-FR"/>
              <a:t>22/07/2026</a:t>
            </a:r>
            <a:endParaRPr lang="fr-FR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ADAD8DE8-59D5-4E2F-9BA2-D2B489A47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fr-FR"/>
              <a:t>LES SUPPLEMENTS DE SOINS CRITIQUES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A73A0F1-D50D-4F9F-8BF5-988DB6B37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</p:spPr>
        <p:txBody>
          <a:bodyPr rtlCol="0"/>
          <a:lstStyle/>
          <a:p>
            <a:pPr rtl="0"/>
            <a:fld id="{73B850FF-6169-4056-8077-06FFA93A5366}" type="slidenum">
              <a:rPr lang="fr-FR" smtClean="0"/>
              <a:pPr rtl="0"/>
              <a:t>8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16E0FD-6130-7210-7B1A-FF4BA5191BE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br>
              <a:rPr lang="fr-FR" sz="1800" dirty="0"/>
            </a:br>
            <a:endParaRPr lang="fr-FR" sz="1800" dirty="0"/>
          </a:p>
          <a:p>
            <a:pPr algn="l"/>
            <a:endParaRPr lang="fr-FR" sz="1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3D39163-5A2C-E9DB-D03A-7A859B304BF4}"/>
              </a:ext>
            </a:extLst>
          </p:cNvPr>
          <p:cNvSpPr txBox="1"/>
          <p:nvPr/>
        </p:nvSpPr>
        <p:spPr>
          <a:xfrm>
            <a:off x="743484" y="1729483"/>
            <a:ext cx="1043431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i="0" dirty="0">
                <a:solidFill>
                  <a:srgbClr val="0D0D0D"/>
                </a:solidFill>
                <a:effectLst/>
                <a:latin typeface="-apple-system-body"/>
              </a:rPr>
              <a:t>Conditions générales</a:t>
            </a:r>
          </a:p>
          <a:p>
            <a:pPr algn="l"/>
            <a:r>
              <a:rPr lang="fr-FR" b="0" i="0" dirty="0">
                <a:solidFill>
                  <a:srgbClr val="0D0D0D"/>
                </a:solidFill>
                <a:effectLst/>
                <a:latin typeface="-apple-system-body"/>
              </a:rPr>
              <a:t>Le supplément </a:t>
            </a:r>
            <a:r>
              <a:rPr lang="fr-FR" b="1" i="0" dirty="0">
                <a:solidFill>
                  <a:srgbClr val="0D0D0D"/>
                </a:solidFill>
                <a:effectLst/>
                <a:latin typeface="-apple-system-body"/>
              </a:rPr>
              <a:t>SRC</a:t>
            </a:r>
            <a:r>
              <a:rPr lang="fr-FR" b="0" i="0" dirty="0">
                <a:solidFill>
                  <a:srgbClr val="0D0D0D"/>
                </a:solidFill>
                <a:effectLst/>
                <a:latin typeface="-apple-system-body"/>
              </a:rPr>
              <a:t> est facturé lorsque 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0D0D0D"/>
                </a:solidFill>
                <a:effectLst/>
                <a:latin typeface="-apple-system-body"/>
              </a:rPr>
              <a:t>le patient est pris en charge dans une unité de surveillance continue 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0D0D0D"/>
                </a:solidFill>
                <a:effectLst/>
                <a:latin typeface="-apple-system-body"/>
              </a:rPr>
              <a:t>l’unité est reconnue par contrat avec l’ARS 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0D0D0D"/>
                </a:solidFill>
                <a:effectLst/>
                <a:latin typeface="-apple-system-body"/>
              </a:rPr>
              <a:t>les conditions techniques réglementaires sont respectées.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r-FR" b="0" i="0" dirty="0">
              <a:solidFill>
                <a:srgbClr val="0D0D0D"/>
              </a:solidFill>
              <a:effectLst/>
              <a:latin typeface="-apple-system-body"/>
            </a:endParaRPr>
          </a:p>
          <a:p>
            <a:pPr algn="l"/>
            <a:r>
              <a:rPr lang="fr-FR" b="1" i="0" dirty="0">
                <a:solidFill>
                  <a:srgbClr val="0D0D0D"/>
                </a:solidFill>
                <a:effectLst/>
                <a:latin typeface="-apple-system-body"/>
              </a:rPr>
              <a:t>Critères d’éligibilité</a:t>
            </a:r>
          </a:p>
          <a:p>
            <a:pPr algn="l"/>
            <a:r>
              <a:rPr lang="fr-FR" b="0" i="0" dirty="0">
                <a:solidFill>
                  <a:srgbClr val="0D0D0D"/>
                </a:solidFill>
                <a:effectLst/>
                <a:latin typeface="-apple-system-body"/>
              </a:rPr>
              <a:t>Au moins une condition 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0D0D0D"/>
                </a:solidFill>
                <a:effectLst/>
                <a:latin typeface="-apple-system-body"/>
              </a:rPr>
              <a:t>transfert direct depuis une unité de réanimation avec REA/REP facturé ;</a:t>
            </a:r>
          </a:p>
          <a:p>
            <a:pPr algn="l"/>
            <a:r>
              <a:rPr lang="fr-FR" b="0" i="0" dirty="0">
                <a:solidFill>
                  <a:srgbClr val="0D0D0D"/>
                </a:solidFill>
                <a:effectLst/>
                <a:latin typeface="-apple-system-body"/>
              </a:rPr>
              <a:t>ou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0D0D0D"/>
                </a:solidFill>
                <a:effectLst/>
                <a:latin typeface="-apple-system-body"/>
              </a:rPr>
              <a:t>IGS ≥ 7 après retrait du critère âge + diagnostic éligible ;</a:t>
            </a:r>
          </a:p>
          <a:p>
            <a:pPr algn="l"/>
            <a:r>
              <a:rPr lang="fr-FR" b="0" i="0" dirty="0">
                <a:solidFill>
                  <a:srgbClr val="0D0D0D"/>
                </a:solidFill>
                <a:effectLst/>
                <a:latin typeface="-apple-system-body"/>
              </a:rPr>
              <a:t>ou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0D0D0D"/>
                </a:solidFill>
                <a:effectLst/>
                <a:latin typeface="-apple-system-body"/>
              </a:rPr>
              <a:t>IGS ≥ 15 après retrait du critère âge ;</a:t>
            </a:r>
          </a:p>
          <a:p>
            <a:pPr algn="l"/>
            <a:r>
              <a:rPr lang="fr-FR" b="0" i="0" dirty="0">
                <a:solidFill>
                  <a:srgbClr val="0D0D0D"/>
                </a:solidFill>
                <a:effectLst/>
                <a:latin typeface="-apple-system-body"/>
              </a:rPr>
              <a:t>ou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0D0D0D"/>
                </a:solidFill>
                <a:effectLst/>
                <a:latin typeface="-apple-system-body"/>
              </a:rPr>
              <a:t>réalisation d’un acte de la liste 2 – annexe 8</a:t>
            </a:r>
          </a:p>
        </p:txBody>
      </p:sp>
    </p:spTree>
    <p:extLst>
      <p:ext uri="{BB962C8B-B14F-4D97-AF65-F5344CB8AC3E}">
        <p14:creationId xmlns:p14="http://schemas.microsoft.com/office/powerpoint/2010/main" val="254120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02C7D812-0771-4D00-92C7-CB0E83EE7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987809" cy="1664573"/>
          </a:xfrm>
        </p:spPr>
        <p:txBody>
          <a:bodyPr rtlCol="0"/>
          <a:lstStyle/>
          <a:p>
            <a:pPr rtl="0"/>
            <a:r>
              <a:rPr lang="fr-FR"/>
              <a:t>Synthèse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02338824-BECA-4FA6-8497-F1FDE9B96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1" y="1486968"/>
            <a:ext cx="5891233" cy="4626119"/>
          </a:xfrm>
        </p:spPr>
        <p:txBody>
          <a:bodyPr rtlCol="0">
            <a:normAutofit/>
          </a:bodyPr>
          <a:lstStyle/>
          <a:p>
            <a:pPr algn="l"/>
            <a:r>
              <a:rPr lang="fr-FR" b="0" i="0" dirty="0">
                <a:solidFill>
                  <a:srgbClr val="0D0D0D"/>
                </a:solidFill>
                <a:effectLst/>
                <a:latin typeface="-apple-system-body"/>
              </a:rPr>
              <a:t>Les suppléments de </a:t>
            </a:r>
            <a:r>
              <a:rPr lang="fr-FR" b="1" i="0" dirty="0">
                <a:solidFill>
                  <a:srgbClr val="0D0D0D"/>
                </a:solidFill>
                <a:effectLst/>
                <a:latin typeface="-apple-system-body"/>
              </a:rPr>
              <a:t>soins critiques</a:t>
            </a:r>
            <a:r>
              <a:rPr lang="fr-FR" b="0" i="0" dirty="0">
                <a:solidFill>
                  <a:srgbClr val="0D0D0D"/>
                </a:solidFill>
                <a:effectLst/>
                <a:latin typeface="-apple-system-body"/>
              </a:rPr>
              <a:t> constituent des financements complémentaires au </a:t>
            </a:r>
            <a:r>
              <a:rPr lang="fr-FR" b="1" i="0" dirty="0">
                <a:solidFill>
                  <a:srgbClr val="0D0D0D"/>
                </a:solidFill>
                <a:effectLst/>
                <a:latin typeface="-apple-system-body"/>
              </a:rPr>
              <a:t>GHS</a:t>
            </a:r>
            <a:r>
              <a:rPr lang="fr-FR" b="0" i="0" dirty="0">
                <a:solidFill>
                  <a:srgbClr val="0D0D0D"/>
                </a:solidFill>
                <a:effectLst/>
                <a:latin typeface="-apple-system-body"/>
              </a:rPr>
              <a:t> destinés à valoriser les prises en charge nécessitant un niveau élevé de surveillance, d'expertise médicale et de ressources techniques.</a:t>
            </a:r>
          </a:p>
          <a:p>
            <a:pPr algn="l"/>
            <a:r>
              <a:rPr lang="fr-FR" b="0" i="0" dirty="0">
                <a:solidFill>
                  <a:srgbClr val="0D0D0D"/>
                </a:solidFill>
                <a:effectLst/>
                <a:latin typeface="-apple-system-body"/>
              </a:rPr>
              <a:t>La facturation repose sur plusieurs conditions cumulatives 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0D0D0D"/>
                </a:solidFill>
                <a:effectLst/>
                <a:latin typeface="-apple-system-body"/>
              </a:rPr>
              <a:t>une </a:t>
            </a:r>
            <a:r>
              <a:rPr lang="fr-FR" b="1" i="0" dirty="0">
                <a:solidFill>
                  <a:srgbClr val="0D0D0D"/>
                </a:solidFill>
                <a:effectLst/>
                <a:latin typeface="-apple-system-body"/>
              </a:rPr>
              <a:t>prise en charge dans une unité autorisée</a:t>
            </a:r>
            <a:r>
              <a:rPr lang="fr-FR" b="0" i="0" dirty="0">
                <a:solidFill>
                  <a:srgbClr val="0D0D0D"/>
                </a:solidFill>
                <a:effectLst/>
                <a:latin typeface="-apple-system-body"/>
              </a:rPr>
              <a:t> (réanimation, réanimation pédiatrique, soins intensifs ou surveillance continue) 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0D0D0D"/>
                </a:solidFill>
                <a:effectLst/>
                <a:latin typeface="-apple-system-body"/>
              </a:rPr>
              <a:t>le respect des </a:t>
            </a:r>
            <a:r>
              <a:rPr lang="fr-FR" b="1" i="0" dirty="0">
                <a:solidFill>
                  <a:srgbClr val="0D0D0D"/>
                </a:solidFill>
                <a:effectLst/>
                <a:latin typeface="-apple-system-body"/>
              </a:rPr>
              <a:t>critères réglementaires</a:t>
            </a:r>
            <a:r>
              <a:rPr lang="fr-FR" b="0" i="0" dirty="0">
                <a:solidFill>
                  <a:srgbClr val="0D0D0D"/>
                </a:solidFill>
                <a:effectLst/>
                <a:latin typeface="-apple-system-body"/>
              </a:rPr>
              <a:t> (IGS, diagnostics, actes CCAM, transferts entre unités) 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0D0D0D"/>
                </a:solidFill>
                <a:effectLst/>
                <a:latin typeface="-apple-system-body"/>
              </a:rPr>
              <a:t>une </a:t>
            </a:r>
            <a:r>
              <a:rPr lang="fr-FR" b="1" i="0" dirty="0">
                <a:solidFill>
                  <a:srgbClr val="0D0D0D"/>
                </a:solidFill>
                <a:effectLst/>
                <a:latin typeface="-apple-system-body"/>
              </a:rPr>
              <a:t>traçabilité médicale et administrative</a:t>
            </a:r>
            <a:r>
              <a:rPr lang="fr-FR" b="0" i="0" dirty="0">
                <a:solidFill>
                  <a:srgbClr val="0D0D0D"/>
                </a:solidFill>
                <a:effectLst/>
                <a:latin typeface="-apple-system-body"/>
              </a:rPr>
              <a:t> permettant de justifier la facturation.</a:t>
            </a:r>
          </a:p>
        </p:txBody>
      </p:sp>
      <p:pic>
        <p:nvPicPr>
          <p:cNvPr id="26" name="Espace réservé d’image 25" descr="Gros plan des liens de grande chaîne">
            <a:extLst>
              <a:ext uri="{FF2B5EF4-FFF2-40B4-BE49-F238E27FC236}">
                <a16:creationId xmlns:a16="http://schemas.microsoft.com/office/drawing/2014/main" id="{BA2BB443-534E-40FE-9FA6-A8C4647FF1B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2512" r="12512"/>
          <a:stretch/>
        </p:blipFill>
        <p:spPr>
          <a:xfrm>
            <a:off x="6508749" y="862806"/>
            <a:ext cx="5132388" cy="5132388"/>
          </a:xfr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DB33AD-D6DF-4C4B-B702-F6B80BA57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fr-FR"/>
              <a:t>22/07/2026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CCD21D-4248-452B-8F33-0CCBF2C5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fr-FR"/>
              <a:t>LES SUPPLEMENTS DE SOINS CRITIQUES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959A09-3D6B-4D8D-AB3E-BB106DC0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</p:spPr>
        <p:txBody>
          <a:bodyPr rtlCol="0"/>
          <a:lstStyle/>
          <a:p>
            <a:pPr rtl="0"/>
            <a:fld id="{73B850FF-6169-4056-8077-06FFA93A5366}" type="slidenum">
              <a:rPr lang="fr-FR" smtClean="0"/>
              <a:pPr rtl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23309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rVTI (ExplorationVTI)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839958_TF22781719_Win32" id="{FC20B8E9-518B-4038-957C-BDC2EC18C840}" vid="{F1C2B6EC-865F-4531-875F-0573291D0BD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6EAFCE9-5102-4DAA-8747-40B4A7428A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F01AD9-F5BE-4467-A2B6-F080EB1760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977A2A-9AF2-4E1E-9C52-3CE0178B1CF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Explorer la conception</Template>
  <TotalTime>383</TotalTime>
  <Words>853</Words>
  <Application>Microsoft Office PowerPoint</Application>
  <PresentationFormat>Grand écran</PresentationFormat>
  <Paragraphs>117</Paragraphs>
  <Slides>11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1" baseType="lpstr">
      <vt:lpstr>-apple-system-body</vt:lpstr>
      <vt:lpstr>Aptos</vt:lpstr>
      <vt:lpstr>Aptos Narrow</vt:lpstr>
      <vt:lpstr>Arial</vt:lpstr>
      <vt:lpstr>Avenir Next LT Pro</vt:lpstr>
      <vt:lpstr>AvenirNext LT Pro Medium</vt:lpstr>
      <vt:lpstr>Calibri</vt:lpstr>
      <vt:lpstr>Posterama</vt:lpstr>
      <vt:lpstr>Segoe UI Semilight</vt:lpstr>
      <vt:lpstr>ExplorerVTI (ExplorationVTI)</vt:lpstr>
      <vt:lpstr>Les suppléments de soins critiques</vt:lpstr>
      <vt:lpstr>Ordre du jour</vt:lpstr>
      <vt:lpstr>Principes généraux</vt:lpstr>
      <vt:lpstr>Les différents suppléments de soins critiques </vt:lpstr>
      <vt:lpstr>Supplément Réanimation (REA) Conditions d’éligibilité des suppléments de réanimation</vt:lpstr>
      <vt:lpstr>Supplément Réanimation (REP) Conditions d’éligibilité des suppléments de réanimation pédiatrique </vt:lpstr>
      <vt:lpstr>Supplément Soins intensifs (REP) Conditions d’éligibilité des suppléments de Soins intensifs </vt:lpstr>
      <vt:lpstr>Supplément Surveillance continue (SRC)</vt:lpstr>
      <vt:lpstr>Synthèse</vt:lpstr>
      <vt:lpstr>La meilleure manière de se lancer, c’est d’arrêter de parler et commencer à agir.</vt:lpstr>
      <vt:lpstr>Merci</vt:lpstr>
    </vt:vector>
  </TitlesOfParts>
  <Company>GHTJURA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MADELON Gilles</dc:creator>
  <cp:lastModifiedBy>MADELON Gilles</cp:lastModifiedBy>
  <cp:revision>3</cp:revision>
  <dcterms:created xsi:type="dcterms:W3CDTF">2026-07-22T06:48:54Z</dcterms:created>
  <dcterms:modified xsi:type="dcterms:W3CDTF">2026-07-22T13:11:57Z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