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Ex1.xml" ContentType="application/vnd.ms-office.chartex+xml"/>
  <Override PartName="/ppt/charts/style1.xml" ContentType="application/vnd.ms-office.chartstyle+xml"/>
  <Override PartName="/ppt/charts/colors1.xml" ContentType="application/vnd.ms-office.chartcolorstyl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62"/>
  </p:notesMasterIdLst>
  <p:handoutMasterIdLst>
    <p:handoutMasterId r:id="rId63"/>
  </p:handoutMasterIdLst>
  <p:sldIdLst>
    <p:sldId id="2081" r:id="rId5"/>
    <p:sldId id="2784" r:id="rId6"/>
    <p:sldId id="2785" r:id="rId7"/>
    <p:sldId id="2282" r:id="rId8"/>
    <p:sldId id="1905" r:id="rId9"/>
    <p:sldId id="1227" r:id="rId10"/>
    <p:sldId id="2400" r:id="rId11"/>
    <p:sldId id="331" r:id="rId12"/>
    <p:sldId id="338" r:id="rId13"/>
    <p:sldId id="339" r:id="rId14"/>
    <p:sldId id="298" r:id="rId15"/>
    <p:sldId id="2850" r:id="rId16"/>
    <p:sldId id="2867" r:id="rId17"/>
    <p:sldId id="2868" r:id="rId18"/>
    <p:sldId id="409" r:id="rId19"/>
    <p:sldId id="2878" r:id="rId20"/>
    <p:sldId id="2879" r:id="rId21"/>
    <p:sldId id="2880" r:id="rId22"/>
    <p:sldId id="2881" r:id="rId23"/>
    <p:sldId id="2895" r:id="rId24"/>
    <p:sldId id="2882" r:id="rId25"/>
    <p:sldId id="2883" r:id="rId26"/>
    <p:sldId id="2897" r:id="rId27"/>
    <p:sldId id="2630" r:id="rId28"/>
    <p:sldId id="2862" r:id="rId29"/>
    <p:sldId id="2864" r:id="rId30"/>
    <p:sldId id="2863" r:id="rId31"/>
    <p:sldId id="2628" r:id="rId32"/>
    <p:sldId id="2629" r:id="rId33"/>
    <p:sldId id="2858" r:id="rId34"/>
    <p:sldId id="2877" r:id="rId35"/>
    <p:sldId id="2872" r:id="rId36"/>
    <p:sldId id="2873" r:id="rId37"/>
    <p:sldId id="2874" r:id="rId38"/>
    <p:sldId id="2875" r:id="rId39"/>
    <p:sldId id="2876" r:id="rId40"/>
    <p:sldId id="2626" r:id="rId41"/>
    <p:sldId id="257" r:id="rId42"/>
    <p:sldId id="258" r:id="rId43"/>
    <p:sldId id="2870" r:id="rId44"/>
    <p:sldId id="259" r:id="rId45"/>
    <p:sldId id="2854" r:id="rId46"/>
    <p:sldId id="2849" r:id="rId47"/>
    <p:sldId id="2869" r:id="rId48"/>
    <p:sldId id="2627" r:id="rId49"/>
    <p:sldId id="2890" r:id="rId50"/>
    <p:sldId id="2891" r:id="rId51"/>
    <p:sldId id="2892" r:id="rId52"/>
    <p:sldId id="2893" r:id="rId53"/>
    <p:sldId id="2894" r:id="rId54"/>
    <p:sldId id="2886" r:id="rId55"/>
    <p:sldId id="2382" r:id="rId56"/>
    <p:sldId id="2887" r:id="rId57"/>
    <p:sldId id="2888" r:id="rId58"/>
    <p:sldId id="2889" r:id="rId59"/>
    <p:sldId id="2383" r:id="rId60"/>
    <p:sldId id="2171" r:id="rId61"/>
  </p:sldIdLst>
  <p:sldSz cx="9144000" cy="6858000" type="screen4x3"/>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F181A37F-7328-4AC2-9370-70313EEA6AB2}">
          <p14:sldIdLst>
            <p14:sldId id="2081"/>
            <p14:sldId id="2784"/>
            <p14:sldId id="2785"/>
            <p14:sldId id="2282"/>
            <p14:sldId id="1905"/>
          </p14:sldIdLst>
        </p14:section>
        <p14:section name="1.MCO" id="{DE88DBD1-4F27-4020-9226-926362077E1B}">
          <p14:sldIdLst>
            <p14:sldId id="1227"/>
            <p14:sldId id="2400"/>
            <p14:sldId id="331"/>
            <p14:sldId id="338"/>
            <p14:sldId id="339"/>
            <p14:sldId id="298"/>
            <p14:sldId id="2850"/>
            <p14:sldId id="2867"/>
            <p14:sldId id="2868"/>
            <p14:sldId id="409"/>
            <p14:sldId id="2878"/>
            <p14:sldId id="2879"/>
            <p14:sldId id="2880"/>
            <p14:sldId id="2881"/>
            <p14:sldId id="2895"/>
            <p14:sldId id="2882"/>
            <p14:sldId id="2883"/>
            <p14:sldId id="2897"/>
            <p14:sldId id="2630"/>
            <p14:sldId id="2862"/>
            <p14:sldId id="2864"/>
            <p14:sldId id="2863"/>
            <p14:sldId id="2628"/>
            <p14:sldId id="2629"/>
            <p14:sldId id="2858"/>
            <p14:sldId id="2877"/>
            <p14:sldId id="2872"/>
            <p14:sldId id="2873"/>
            <p14:sldId id="2874"/>
            <p14:sldId id="2875"/>
            <p14:sldId id="2876"/>
            <p14:sldId id="2626"/>
            <p14:sldId id="257"/>
            <p14:sldId id="258"/>
            <p14:sldId id="2870"/>
            <p14:sldId id="259"/>
            <p14:sldId id="2854"/>
            <p14:sldId id="2849"/>
            <p14:sldId id="2869"/>
            <p14:sldId id="2627"/>
          </p14:sldIdLst>
        </p14:section>
        <p14:section name="DRUIDES" id="{9E6AA55E-2EF7-4201-961D-C2E06F0F4788}">
          <p14:sldIdLst>
            <p14:sldId id="2890"/>
            <p14:sldId id="2891"/>
            <p14:sldId id="2892"/>
            <p14:sldId id="2893"/>
            <p14:sldId id="2894"/>
          </p14:sldIdLst>
        </p14:section>
        <p14:section name="HAD" id="{CF122B89-939D-42FC-AF26-94F37AE1E3A0}">
          <p14:sldIdLst>
            <p14:sldId id="2886"/>
            <p14:sldId id="2382"/>
            <p14:sldId id="2887"/>
            <p14:sldId id="2888"/>
            <p14:sldId id="2889"/>
            <p14:sldId id="2383"/>
          </p14:sldIdLst>
        </p14:section>
        <p14:section name="Fin" id="{8472AD3F-46B7-46F6-A156-9D3495CE5D6B}">
          <p14:sldIdLst>
            <p14:sldId id="217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phie GUEANT" initials="SG" lastIdx="11" clrIdx="0">
    <p:extLst>
      <p:ext uri="{19B8F6BF-5375-455C-9EA6-DF929625EA0E}">
        <p15:presenceInfo xmlns:p15="http://schemas.microsoft.com/office/powerpoint/2012/main" userId="S-1-5-21-1482476501-308236825-725345543-16422" providerId="AD"/>
      </p:ext>
    </p:extLst>
  </p:cmAuthor>
  <p:cmAuthor id="2" name="Baptiste PLUVINAGE" initials="BP" lastIdx="1" clrIdx="1">
    <p:extLst>
      <p:ext uri="{19B8F6BF-5375-455C-9EA6-DF929625EA0E}">
        <p15:presenceInfo xmlns:p15="http://schemas.microsoft.com/office/powerpoint/2012/main" userId="S-1-5-21-1482476501-308236825-725345543-16491" providerId="AD"/>
      </p:ext>
    </p:extLst>
  </p:cmAuthor>
  <p:cmAuthor id="3" name="Yasmine MOKADDEM" initials="YM" lastIdx="5" clrIdx="2">
    <p:extLst>
      <p:ext uri="{19B8F6BF-5375-455C-9EA6-DF929625EA0E}">
        <p15:presenceInfo xmlns:p15="http://schemas.microsoft.com/office/powerpoint/2012/main" userId="S-1-5-21-1482476501-308236825-725345543-129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95CB"/>
    <a:srgbClr val="969696"/>
    <a:srgbClr val="00B050"/>
    <a:srgbClr val="84DEFF"/>
    <a:srgbClr val="FFFFCC"/>
    <a:srgbClr val="4E455D"/>
    <a:srgbClr val="FFEFDD"/>
    <a:srgbClr val="FFB3B3"/>
    <a:srgbClr val="DDD6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94521" autoAdjust="0"/>
  </p:normalViewPr>
  <p:slideViewPr>
    <p:cSldViewPr>
      <p:cViewPr varScale="1">
        <p:scale>
          <a:sx n="115" d="100"/>
          <a:sy n="115" d="100"/>
        </p:scale>
        <p:origin x="1716"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12202"/>
    </p:cViewPr>
  </p:sorterViewPr>
  <p:notesViewPr>
    <p:cSldViewPr>
      <p:cViewPr varScale="1">
        <p:scale>
          <a:sx n="59" d="100"/>
          <a:sy n="59" d="100"/>
        </p:scale>
        <p:origin x="3317"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bpluvinage\Desktop\MRC.xlsx" TargetMode="Externa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Feuil1!$A$1:$A$6</cx:f>
        <cx:lvl ptCount="6">
          <cx:pt idx="0">2019</cx:pt>
          <cx:pt idx="1">2020</cx:pt>
          <cx:pt idx="2">S1 2021</cx:pt>
          <cx:pt idx="3">S1+S2 2021</cx:pt>
          <cx:pt idx="5">Potentiel </cx:pt>
        </cx:lvl>
      </cx:strDim>
      <cx:numDim type="val">
        <cx:f>Feuil1!$B$1:$B$6</cx:f>
        <cx:lvl ptCount="6" formatCode="# ##0">
          <cx:pt idx="0">39000</cx:pt>
          <cx:pt idx="1">74000</cx:pt>
          <cx:pt idx="2">66000</cx:pt>
          <cx:pt idx="3">20000</cx:pt>
          <cx:pt idx="5">250000</cx:pt>
        </cx:lvl>
      </cx:numDim>
    </cx:data>
  </cx:chartData>
  <cx:chart>
    <cx:plotArea>
      <cx:plotAreaRegion>
        <cx:series layoutId="funnel" uniqueId="{04E9050B-90AF-4F73-BD7E-7DA58DFBAC98}">
          <cx:dataLabels>
            <cx:txPr>
              <a:bodyPr spcFirstLastPara="1" vertOverflow="ellipsis" horzOverflow="overflow" wrap="square" lIns="0" tIns="0" rIns="0" bIns="0" anchor="ctr" anchorCtr="1"/>
              <a:lstStyle/>
              <a:p>
                <a:pPr algn="ctr" rtl="0">
                  <a:defRPr sz="1100">
                    <a:solidFill>
                      <a:schemeClr val="bg1"/>
                    </a:solidFill>
                  </a:defRPr>
                </a:pPr>
                <a:endParaRPr lang="fr-FR" sz="1100" b="0" i="0" u="none" strike="noStrike" baseline="0">
                  <a:solidFill>
                    <a:schemeClr val="bg1"/>
                  </a:solidFill>
                  <a:latin typeface="Calibri" panose="020F0502020204030204"/>
                </a:endParaRPr>
              </a:p>
            </cx:txPr>
            <cx:visibility seriesName="0" categoryName="0" value="1"/>
            <cx:separator>, </cx:separator>
          </cx:dataLabels>
          <cx:dataId val="0"/>
        </cx:series>
      </cx:plotAreaRegion>
      <cx:axis id="0">
        <cx:catScaling gapWidth="0.0599999987"/>
        <cx:tickLabels/>
        <cx:txPr>
          <a:bodyPr vertOverflow="overflow" horzOverflow="overflow" wrap="square" lIns="0" tIns="0" rIns="0" bIns="0"/>
          <a:lstStyle/>
          <a:p>
            <a:pPr algn="ctr" rtl="0">
              <a:defRPr sz="1100" b="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fr-FR" sz="1100">
              <a:solidFill>
                <a:sysClr val="windowText" lastClr="000000"/>
              </a:solidFill>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_rels/data10.xml.rels><?xml version="1.0" encoding="UTF-8" standalone="yes"?>
<Relationships xmlns="http://schemas.openxmlformats.org/package/2006/relationships"><Relationship Id="rId1" Type="http://schemas.openxmlformats.org/officeDocument/2006/relationships/hyperlink" Target="https://solidarites-sante.gouv.fr/IMG/xlsx/referentiel_iud-id_des_dm_intra_ghs_avril_2022.xlsx" TargetMode="External"/></Relationships>
</file>

<file path=ppt/diagrams/_rels/data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image" Target="../media/image14.jpg"/></Relationships>
</file>

<file path=ppt/diagrams/_rels/data9.xml.rels><?xml version="1.0" encoding="UTF-8" standalone="yes"?>
<Relationships xmlns="http://schemas.openxmlformats.org/package/2006/relationships"><Relationship Id="rId1" Type="http://schemas.openxmlformats.org/officeDocument/2006/relationships/hyperlink" Target="https://solidarites-sante.gouv.fr/IMG/pdf/liste_intra-ghs_avril_2022.pdf" TargetMode="External"/></Relationships>
</file>

<file path=ppt/diagrams/_rels/drawing10.xml.rels><?xml version="1.0" encoding="UTF-8" standalone="yes"?>
<Relationships xmlns="http://schemas.openxmlformats.org/package/2006/relationships"><Relationship Id="rId1" Type="http://schemas.openxmlformats.org/officeDocument/2006/relationships/hyperlink" Target="https://solidarites-sante.gouv.fr/IMG/xlsx/referentiel_iud-id_des_dm_intra_ghs_avril_2022.xlsx" TargetMode="External"/></Relationships>
</file>

<file path=ppt/diagrams/_rels/drawing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image" Target="../media/image14.jpg"/></Relationships>
</file>

<file path=ppt/diagrams/_rels/drawing9.xml.rels><?xml version="1.0" encoding="UTF-8" standalone="yes"?>
<Relationships xmlns="http://schemas.openxmlformats.org/package/2006/relationships"><Relationship Id="rId1" Type="http://schemas.openxmlformats.org/officeDocument/2006/relationships/hyperlink" Target="https://solidarites-sante.gouv.fr/IMG/pdf/liste_intra-ghs_avril_2022.pdf"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0D8DC7-A604-4B96-9E44-C4927ECA0DB5}" type="doc">
      <dgm:prSet loTypeId="urn:microsoft.com/office/officeart/2005/8/layout/arrow2" loCatId="process" qsTypeId="urn:microsoft.com/office/officeart/2005/8/quickstyle/3d3" qsCatId="3D" csTypeId="urn:microsoft.com/office/officeart/2005/8/colors/colorful1" csCatId="colorful" phldr="1"/>
      <dgm:spPr/>
      <dgm:t>
        <a:bodyPr/>
        <a:lstStyle/>
        <a:p>
          <a:endParaRPr lang="fr-FR"/>
        </a:p>
      </dgm:t>
    </dgm:pt>
    <dgm:pt modelId="{DCB0B6CA-CD8B-47FC-B7B1-3A14396AD88E}">
      <dgm:prSet phldrT="[Texte]"/>
      <dgm:spPr/>
      <dgm:t>
        <a:bodyPr/>
        <a:lstStyle/>
        <a:p>
          <a:r>
            <a:rPr lang="fr-FR" dirty="0"/>
            <a:t>   </a:t>
          </a:r>
        </a:p>
      </dgm:t>
    </dgm:pt>
    <dgm:pt modelId="{3020F575-7956-40AA-B199-A0072D9DFAF4}" type="parTrans" cxnId="{C65A7D2C-571A-434D-8FDD-6FD8582EF26A}">
      <dgm:prSet/>
      <dgm:spPr/>
      <dgm:t>
        <a:bodyPr/>
        <a:lstStyle/>
        <a:p>
          <a:endParaRPr lang="fr-FR"/>
        </a:p>
      </dgm:t>
    </dgm:pt>
    <dgm:pt modelId="{B4B265F0-5559-4DC8-BE84-C1D7E3C9C6E8}" type="sibTrans" cxnId="{C65A7D2C-571A-434D-8FDD-6FD8582EF26A}">
      <dgm:prSet/>
      <dgm:spPr/>
      <dgm:t>
        <a:bodyPr/>
        <a:lstStyle/>
        <a:p>
          <a:endParaRPr lang="fr-FR"/>
        </a:p>
      </dgm:t>
    </dgm:pt>
    <dgm:pt modelId="{48B99D9F-CC12-4790-98A0-2E2D25D098B4}">
      <dgm:prSet phldrT="[Texte]" custT="1"/>
      <dgm:spPr/>
      <dgm:t>
        <a:bodyPr/>
        <a:lstStyle/>
        <a:p>
          <a:r>
            <a:rPr lang="fr-FR" sz="1800" dirty="0">
              <a:highlight>
                <a:srgbClr val="00FFFF"/>
              </a:highlight>
            </a:rPr>
            <a:t>SEPTICÉMIE </a:t>
          </a:r>
        </a:p>
      </dgm:t>
    </dgm:pt>
    <dgm:pt modelId="{BD50C017-E4A9-4D88-B938-8DB781F577C5}" type="parTrans" cxnId="{248B9B2B-F97A-4E6F-A7CB-6618048C0A29}">
      <dgm:prSet/>
      <dgm:spPr/>
      <dgm:t>
        <a:bodyPr/>
        <a:lstStyle/>
        <a:p>
          <a:endParaRPr lang="fr-FR"/>
        </a:p>
      </dgm:t>
    </dgm:pt>
    <dgm:pt modelId="{337AA1F0-D55A-480A-BF36-62DBB5FCB233}" type="sibTrans" cxnId="{248B9B2B-F97A-4E6F-A7CB-6618048C0A29}">
      <dgm:prSet/>
      <dgm:spPr/>
      <dgm:t>
        <a:bodyPr/>
        <a:lstStyle/>
        <a:p>
          <a:endParaRPr lang="fr-FR"/>
        </a:p>
      </dgm:t>
    </dgm:pt>
    <dgm:pt modelId="{DB550056-9293-464C-846A-9779D639CD97}">
      <dgm:prSet phldrT="[Texte]" custT="1"/>
      <dgm:spPr/>
      <dgm:t>
        <a:bodyPr/>
        <a:lstStyle/>
        <a:p>
          <a:r>
            <a:rPr lang="fr-FR" sz="1800" dirty="0"/>
            <a:t>circulation sanguine de micro-organisme</a:t>
          </a:r>
        </a:p>
      </dgm:t>
    </dgm:pt>
    <dgm:pt modelId="{985C5CEE-EA70-4F16-A649-214D870D1C77}" type="parTrans" cxnId="{11B5781C-B4C9-4C82-8B7C-3F30BC45D819}">
      <dgm:prSet/>
      <dgm:spPr/>
      <dgm:t>
        <a:bodyPr/>
        <a:lstStyle/>
        <a:p>
          <a:endParaRPr lang="fr-FR"/>
        </a:p>
      </dgm:t>
    </dgm:pt>
    <dgm:pt modelId="{1CE73D22-0A3B-4378-8C9B-F24A2A3A2C2B}" type="sibTrans" cxnId="{11B5781C-B4C9-4C82-8B7C-3F30BC45D819}">
      <dgm:prSet/>
      <dgm:spPr/>
      <dgm:t>
        <a:bodyPr/>
        <a:lstStyle/>
        <a:p>
          <a:endParaRPr lang="fr-FR"/>
        </a:p>
      </dgm:t>
    </dgm:pt>
    <dgm:pt modelId="{B8C1BFAA-E397-4B0F-AE87-5C9DC4110339}">
      <dgm:prSet phldrT="[Texte]"/>
      <dgm:spPr/>
      <dgm:t>
        <a:bodyPr/>
        <a:lstStyle/>
        <a:p>
          <a:r>
            <a:rPr lang="fr-FR" dirty="0"/>
            <a:t>    </a:t>
          </a:r>
        </a:p>
      </dgm:t>
    </dgm:pt>
    <dgm:pt modelId="{9306DD14-502F-434F-8F41-468B9DA14199}" type="sibTrans" cxnId="{1B20D1F5-73DF-46E4-A005-30E9B5D6DCEA}">
      <dgm:prSet/>
      <dgm:spPr/>
      <dgm:t>
        <a:bodyPr/>
        <a:lstStyle/>
        <a:p>
          <a:endParaRPr lang="fr-FR"/>
        </a:p>
      </dgm:t>
    </dgm:pt>
    <dgm:pt modelId="{EAABE583-EE7E-400D-90AE-804186ADE622}" type="parTrans" cxnId="{1B20D1F5-73DF-46E4-A005-30E9B5D6DCEA}">
      <dgm:prSet/>
      <dgm:spPr/>
      <dgm:t>
        <a:bodyPr/>
        <a:lstStyle/>
        <a:p>
          <a:endParaRPr lang="fr-FR"/>
        </a:p>
      </dgm:t>
    </dgm:pt>
    <dgm:pt modelId="{48A1B09D-A1E6-48C3-9286-FBD3D1083CD5}" type="pres">
      <dgm:prSet presAssocID="{4F0D8DC7-A604-4B96-9E44-C4927ECA0DB5}" presName="arrowDiagram" presStyleCnt="0">
        <dgm:presLayoutVars>
          <dgm:chMax val="5"/>
          <dgm:dir/>
          <dgm:resizeHandles val="exact"/>
        </dgm:presLayoutVars>
      </dgm:prSet>
      <dgm:spPr/>
    </dgm:pt>
    <dgm:pt modelId="{F803FD5A-9657-47BE-B930-2A3CC8DC34D5}" type="pres">
      <dgm:prSet presAssocID="{4F0D8DC7-A604-4B96-9E44-C4927ECA0DB5}" presName="arrow" presStyleLbl="bgShp" presStyleIdx="0" presStyleCnt="1"/>
      <dgm:spPr/>
    </dgm:pt>
    <dgm:pt modelId="{09847310-3720-4B48-8E22-383691A1F03C}" type="pres">
      <dgm:prSet presAssocID="{4F0D8DC7-A604-4B96-9E44-C4927ECA0DB5}" presName="arrowDiagram3" presStyleCnt="0"/>
      <dgm:spPr/>
    </dgm:pt>
    <dgm:pt modelId="{75D3A406-28A5-443A-9D5A-DBE1DC513ACF}" type="pres">
      <dgm:prSet presAssocID="{48B99D9F-CC12-4790-98A0-2E2D25D098B4}" presName="bullet3a" presStyleLbl="node1" presStyleIdx="0" presStyleCnt="3"/>
      <dgm:spPr/>
    </dgm:pt>
    <dgm:pt modelId="{954A1A1C-364F-40B8-A479-12D6929466D3}" type="pres">
      <dgm:prSet presAssocID="{48B99D9F-CC12-4790-98A0-2E2D25D098B4}" presName="textBox3a" presStyleLbl="revTx" presStyleIdx="0" presStyleCnt="3" custScaleX="275533" custLinFactX="6236" custLinFactNeighborX="100000">
        <dgm:presLayoutVars>
          <dgm:bulletEnabled val="1"/>
        </dgm:presLayoutVars>
      </dgm:prSet>
      <dgm:spPr/>
    </dgm:pt>
    <dgm:pt modelId="{D9A5FAA1-EB29-4BDC-9426-CF3631EA26E8}" type="pres">
      <dgm:prSet presAssocID="{B8C1BFAA-E397-4B0F-AE87-5C9DC4110339}" presName="bullet3b" presStyleLbl="node1" presStyleIdx="1" presStyleCnt="3"/>
      <dgm:spPr/>
    </dgm:pt>
    <dgm:pt modelId="{DD18AB49-CA1B-44AF-BE31-343590E866A9}" type="pres">
      <dgm:prSet presAssocID="{B8C1BFAA-E397-4B0F-AE87-5C9DC4110339}" presName="textBox3b" presStyleLbl="revTx" presStyleIdx="1" presStyleCnt="3">
        <dgm:presLayoutVars>
          <dgm:bulletEnabled val="1"/>
        </dgm:presLayoutVars>
      </dgm:prSet>
      <dgm:spPr/>
    </dgm:pt>
    <dgm:pt modelId="{E1EBC722-EAA1-4C89-8188-B7BCDAD77457}" type="pres">
      <dgm:prSet presAssocID="{DCB0B6CA-CD8B-47FC-B7B1-3A14396AD88E}" presName="bullet3c" presStyleLbl="node1" presStyleIdx="2" presStyleCnt="3"/>
      <dgm:spPr/>
    </dgm:pt>
    <dgm:pt modelId="{BBE251DD-D4DD-4D6D-8202-472FA8D26112}" type="pres">
      <dgm:prSet presAssocID="{DCB0B6CA-CD8B-47FC-B7B1-3A14396AD88E}" presName="textBox3c" presStyleLbl="revTx" presStyleIdx="2" presStyleCnt="3">
        <dgm:presLayoutVars>
          <dgm:bulletEnabled val="1"/>
        </dgm:presLayoutVars>
      </dgm:prSet>
      <dgm:spPr/>
    </dgm:pt>
  </dgm:ptLst>
  <dgm:cxnLst>
    <dgm:cxn modelId="{11B5781C-B4C9-4C82-8B7C-3F30BC45D819}" srcId="{48B99D9F-CC12-4790-98A0-2E2D25D098B4}" destId="{DB550056-9293-464C-846A-9779D639CD97}" srcOrd="0" destOrd="0" parTransId="{985C5CEE-EA70-4F16-A649-214D870D1C77}" sibTransId="{1CE73D22-0A3B-4378-8C9B-F24A2A3A2C2B}"/>
    <dgm:cxn modelId="{248B9B2B-F97A-4E6F-A7CB-6618048C0A29}" srcId="{4F0D8DC7-A604-4B96-9E44-C4927ECA0DB5}" destId="{48B99D9F-CC12-4790-98A0-2E2D25D098B4}" srcOrd="0" destOrd="0" parTransId="{BD50C017-E4A9-4D88-B938-8DB781F577C5}" sibTransId="{337AA1F0-D55A-480A-BF36-62DBB5FCB233}"/>
    <dgm:cxn modelId="{C65A7D2C-571A-434D-8FDD-6FD8582EF26A}" srcId="{4F0D8DC7-A604-4B96-9E44-C4927ECA0DB5}" destId="{DCB0B6CA-CD8B-47FC-B7B1-3A14396AD88E}" srcOrd="2" destOrd="0" parTransId="{3020F575-7956-40AA-B199-A0072D9DFAF4}" sibTransId="{B4B265F0-5559-4DC8-BE84-C1D7E3C9C6E8}"/>
    <dgm:cxn modelId="{E1A2E743-88F9-4556-BBEC-E4A24895A3F9}" type="presOf" srcId="{48B99D9F-CC12-4790-98A0-2E2D25D098B4}" destId="{954A1A1C-364F-40B8-A479-12D6929466D3}" srcOrd="0" destOrd="0" presId="urn:microsoft.com/office/officeart/2005/8/layout/arrow2"/>
    <dgm:cxn modelId="{D3B1EF58-7B45-4F63-A604-706E27E65B96}" type="presOf" srcId="{DB550056-9293-464C-846A-9779D639CD97}" destId="{954A1A1C-364F-40B8-A479-12D6929466D3}" srcOrd="0" destOrd="1" presId="urn:microsoft.com/office/officeart/2005/8/layout/arrow2"/>
    <dgm:cxn modelId="{F73931A6-11EA-466F-B11E-7925203FC4B3}" type="presOf" srcId="{B8C1BFAA-E397-4B0F-AE87-5C9DC4110339}" destId="{DD18AB49-CA1B-44AF-BE31-343590E866A9}" srcOrd="0" destOrd="0" presId="urn:microsoft.com/office/officeart/2005/8/layout/arrow2"/>
    <dgm:cxn modelId="{52ACF0D3-CE14-4240-8322-F1634CB2DED8}" type="presOf" srcId="{DCB0B6CA-CD8B-47FC-B7B1-3A14396AD88E}" destId="{BBE251DD-D4DD-4D6D-8202-472FA8D26112}" srcOrd="0" destOrd="0" presId="urn:microsoft.com/office/officeart/2005/8/layout/arrow2"/>
    <dgm:cxn modelId="{DEFD61DF-9E8A-49B1-B5EF-0DACCAF09CBA}" type="presOf" srcId="{4F0D8DC7-A604-4B96-9E44-C4927ECA0DB5}" destId="{48A1B09D-A1E6-48C3-9286-FBD3D1083CD5}" srcOrd="0" destOrd="0" presId="urn:microsoft.com/office/officeart/2005/8/layout/arrow2"/>
    <dgm:cxn modelId="{1B20D1F5-73DF-46E4-A005-30E9B5D6DCEA}" srcId="{4F0D8DC7-A604-4B96-9E44-C4927ECA0DB5}" destId="{B8C1BFAA-E397-4B0F-AE87-5C9DC4110339}" srcOrd="1" destOrd="0" parTransId="{EAABE583-EE7E-400D-90AE-804186ADE622}" sibTransId="{9306DD14-502F-434F-8F41-468B9DA14199}"/>
    <dgm:cxn modelId="{46E90D4B-2CBA-4B65-95D4-DE64BEAAA730}" type="presParOf" srcId="{48A1B09D-A1E6-48C3-9286-FBD3D1083CD5}" destId="{F803FD5A-9657-47BE-B930-2A3CC8DC34D5}" srcOrd="0" destOrd="0" presId="urn:microsoft.com/office/officeart/2005/8/layout/arrow2"/>
    <dgm:cxn modelId="{8F571718-3C28-4645-BD87-4BBF83A47375}" type="presParOf" srcId="{48A1B09D-A1E6-48C3-9286-FBD3D1083CD5}" destId="{09847310-3720-4B48-8E22-383691A1F03C}" srcOrd="1" destOrd="0" presId="urn:microsoft.com/office/officeart/2005/8/layout/arrow2"/>
    <dgm:cxn modelId="{A27ABE00-CDE2-45CD-BD69-4C8F78B3026E}" type="presParOf" srcId="{09847310-3720-4B48-8E22-383691A1F03C}" destId="{75D3A406-28A5-443A-9D5A-DBE1DC513ACF}" srcOrd="0" destOrd="0" presId="urn:microsoft.com/office/officeart/2005/8/layout/arrow2"/>
    <dgm:cxn modelId="{044D1AA6-1B9A-42D3-9EF2-0788BDAB99F8}" type="presParOf" srcId="{09847310-3720-4B48-8E22-383691A1F03C}" destId="{954A1A1C-364F-40B8-A479-12D6929466D3}" srcOrd="1" destOrd="0" presId="urn:microsoft.com/office/officeart/2005/8/layout/arrow2"/>
    <dgm:cxn modelId="{65FD54C1-E6A3-46AF-BEF4-B5D3D017CEE1}" type="presParOf" srcId="{09847310-3720-4B48-8E22-383691A1F03C}" destId="{D9A5FAA1-EB29-4BDC-9426-CF3631EA26E8}" srcOrd="2" destOrd="0" presId="urn:microsoft.com/office/officeart/2005/8/layout/arrow2"/>
    <dgm:cxn modelId="{AC3CF696-10FF-4A06-9B4A-258626BACF34}" type="presParOf" srcId="{09847310-3720-4B48-8E22-383691A1F03C}" destId="{DD18AB49-CA1B-44AF-BE31-343590E866A9}" srcOrd="3" destOrd="0" presId="urn:microsoft.com/office/officeart/2005/8/layout/arrow2"/>
    <dgm:cxn modelId="{2660D266-7030-4749-B33A-DEFFFB9B9BFE}" type="presParOf" srcId="{09847310-3720-4B48-8E22-383691A1F03C}" destId="{E1EBC722-EAA1-4C89-8188-B7BCDAD77457}" srcOrd="4" destOrd="0" presId="urn:microsoft.com/office/officeart/2005/8/layout/arrow2"/>
    <dgm:cxn modelId="{152316B9-D624-43B3-BFC0-2708A8EEE2A9}" type="presParOf" srcId="{09847310-3720-4B48-8E22-383691A1F03C}" destId="{BBE251DD-D4DD-4D6D-8202-472FA8D26112}"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2D65E81-89C7-45AA-9427-318D2D3C591F}" type="doc">
      <dgm:prSet loTypeId="urn:microsoft.com/office/officeart/2005/8/layout/list1" loCatId="list" qsTypeId="urn:microsoft.com/office/officeart/2005/8/quickstyle/3d3" qsCatId="3D" csTypeId="urn:microsoft.com/office/officeart/2005/8/colors/colorful2" csCatId="colorful" phldr="1"/>
      <dgm:spPr/>
      <dgm:t>
        <a:bodyPr/>
        <a:lstStyle/>
        <a:p>
          <a:endParaRPr lang="fr-FR"/>
        </a:p>
      </dgm:t>
    </dgm:pt>
    <dgm:pt modelId="{5F73BFF7-68EB-4DD6-9DF2-4A208008FFFE}">
      <dgm:prSet phldrT="[Texte]" custT="1"/>
      <dgm:spPr/>
      <dgm:t>
        <a:bodyPr/>
        <a:lstStyle/>
        <a:p>
          <a:r>
            <a:rPr lang="fr-FR" sz="1700" dirty="0"/>
            <a:t>Suivi en vie réelle des DM intra-GHS</a:t>
          </a:r>
        </a:p>
      </dgm:t>
    </dgm:pt>
    <dgm:pt modelId="{C390974F-DAC4-4B38-B09A-57A1FE136DFC}" type="parTrans" cxnId="{46BF04ED-79C3-484F-A5E8-E3C6AFFF5A1C}">
      <dgm:prSet/>
      <dgm:spPr/>
      <dgm:t>
        <a:bodyPr/>
        <a:lstStyle/>
        <a:p>
          <a:endParaRPr lang="fr-FR" sz="1700"/>
        </a:p>
      </dgm:t>
    </dgm:pt>
    <dgm:pt modelId="{C52B7AD6-3E9D-454F-A081-B1FF94F75C0E}" type="sibTrans" cxnId="{46BF04ED-79C3-484F-A5E8-E3C6AFFF5A1C}">
      <dgm:prSet/>
      <dgm:spPr/>
      <dgm:t>
        <a:bodyPr/>
        <a:lstStyle/>
        <a:p>
          <a:endParaRPr lang="fr-FR" sz="1700"/>
        </a:p>
      </dgm:t>
    </dgm:pt>
    <dgm:pt modelId="{B3A503E4-8D1A-4DB0-B9D5-0177B7F7F8B9}">
      <dgm:prSet phldrT="[Texte]" custT="1"/>
      <dgm:spPr/>
      <dgm:t>
        <a:bodyPr/>
        <a:lstStyle/>
        <a:p>
          <a:r>
            <a:rPr lang="fr-FR" sz="1700" dirty="0"/>
            <a:t>Recueil par FICHCOMP</a:t>
          </a:r>
        </a:p>
      </dgm:t>
    </dgm:pt>
    <dgm:pt modelId="{C666309F-8471-4ED1-910E-085CFA11C51B}" type="parTrans" cxnId="{AC283B3A-BDBE-4AE7-B11E-19F46FAA4BEE}">
      <dgm:prSet/>
      <dgm:spPr/>
      <dgm:t>
        <a:bodyPr/>
        <a:lstStyle/>
        <a:p>
          <a:endParaRPr lang="fr-FR" sz="1700"/>
        </a:p>
      </dgm:t>
    </dgm:pt>
    <dgm:pt modelId="{657EF757-9BFD-4CE8-A23D-23B21769FE91}" type="sibTrans" cxnId="{AC283B3A-BDBE-4AE7-B11E-19F46FAA4BEE}">
      <dgm:prSet/>
      <dgm:spPr/>
      <dgm:t>
        <a:bodyPr/>
        <a:lstStyle/>
        <a:p>
          <a:endParaRPr lang="fr-FR" sz="1700"/>
        </a:p>
      </dgm:t>
    </dgm:pt>
    <dgm:pt modelId="{5B264F98-45DC-473B-8A15-40ED682BAD81}">
      <dgm:prSet phldrT="[Texte]" custT="1"/>
      <dgm:spPr/>
      <dgm:t>
        <a:bodyPr/>
        <a:lstStyle/>
        <a:p>
          <a:r>
            <a:rPr lang="fr-FR" sz="1700" dirty="0"/>
            <a:t>Identifiant unique des DM</a:t>
          </a:r>
        </a:p>
      </dgm:t>
    </dgm:pt>
    <dgm:pt modelId="{2AB4774C-1429-4490-B1D3-41E166E4E09E}" type="parTrans" cxnId="{44D1EFAF-C4F6-44F3-9CC7-278AD3F4B6E7}">
      <dgm:prSet/>
      <dgm:spPr/>
      <dgm:t>
        <a:bodyPr/>
        <a:lstStyle/>
        <a:p>
          <a:endParaRPr lang="fr-FR" sz="1700"/>
        </a:p>
      </dgm:t>
    </dgm:pt>
    <dgm:pt modelId="{0EBA4C40-C1F1-434B-89FB-CC3E0B6D83BD}" type="sibTrans" cxnId="{44D1EFAF-C4F6-44F3-9CC7-278AD3F4B6E7}">
      <dgm:prSet/>
      <dgm:spPr/>
      <dgm:t>
        <a:bodyPr/>
        <a:lstStyle/>
        <a:p>
          <a:endParaRPr lang="fr-FR" sz="1700"/>
        </a:p>
      </dgm:t>
    </dgm:pt>
    <dgm:pt modelId="{87C20316-4114-4E95-9B5C-3AA1DE2EF63F}">
      <dgm:prSet phldrT="[Texte]" custT="1"/>
      <dgm:spPr/>
      <dgm:t>
        <a:bodyPr/>
        <a:lstStyle/>
        <a:p>
          <a:r>
            <a:rPr lang="fr-FR" sz="1700" dirty="0"/>
            <a:t>prise en charge des dispositifs médicaux inscrits subordonnée au recueil et à la transmission d’informations relatives à leurs utilisations en vie réelle.</a:t>
          </a:r>
        </a:p>
      </dgm:t>
    </dgm:pt>
    <dgm:pt modelId="{A41C1B7C-38E5-43F2-B618-3D79E8648AC0}" type="parTrans" cxnId="{B5A244B3-783C-48F3-9DE9-3E1111CA1DCA}">
      <dgm:prSet/>
      <dgm:spPr/>
      <dgm:t>
        <a:bodyPr/>
        <a:lstStyle/>
        <a:p>
          <a:endParaRPr lang="fr-FR" sz="1700"/>
        </a:p>
      </dgm:t>
    </dgm:pt>
    <dgm:pt modelId="{761AFFBF-F532-484B-AD9C-970A2F5D680D}" type="sibTrans" cxnId="{B5A244B3-783C-48F3-9DE9-3E1111CA1DCA}">
      <dgm:prSet/>
      <dgm:spPr/>
      <dgm:t>
        <a:bodyPr/>
        <a:lstStyle/>
        <a:p>
          <a:endParaRPr lang="fr-FR" sz="1700"/>
        </a:p>
      </dgm:t>
    </dgm:pt>
    <dgm:pt modelId="{28BC4228-5A70-4EE3-8419-D1A149A98B3A}">
      <dgm:prSet phldrT="[Texte]" custT="1"/>
      <dgm:spPr/>
      <dgm:t>
        <a:bodyPr/>
        <a:lstStyle/>
        <a:p>
          <a:r>
            <a:rPr lang="fr-FR" sz="1700" dirty="0"/>
            <a:t>Fichier lié au séjour</a:t>
          </a:r>
        </a:p>
      </dgm:t>
    </dgm:pt>
    <dgm:pt modelId="{148C3509-22B0-4BD6-8DF4-ED7CFA9D3A93}" type="parTrans" cxnId="{BFCB032B-42E6-4EB5-888F-23ABF8199CF9}">
      <dgm:prSet/>
      <dgm:spPr/>
      <dgm:t>
        <a:bodyPr/>
        <a:lstStyle/>
        <a:p>
          <a:endParaRPr lang="fr-FR" sz="1700"/>
        </a:p>
      </dgm:t>
    </dgm:pt>
    <dgm:pt modelId="{15798037-5897-4DA8-90B7-A82E2BBC098A}" type="sibTrans" cxnId="{BFCB032B-42E6-4EB5-888F-23ABF8199CF9}">
      <dgm:prSet/>
      <dgm:spPr/>
      <dgm:t>
        <a:bodyPr/>
        <a:lstStyle/>
        <a:p>
          <a:endParaRPr lang="fr-FR" sz="1700"/>
        </a:p>
      </dgm:t>
    </dgm:pt>
    <dgm:pt modelId="{D4663FE0-4A38-46DD-9FB9-D89AA7808ACC}">
      <dgm:prSet phldrT="[Texte]" custT="1"/>
      <dgm:spPr/>
      <dgm:t>
        <a:bodyPr/>
        <a:lstStyle/>
        <a:p>
          <a:r>
            <a:rPr lang="fr-FR" sz="1700" dirty="0"/>
            <a:t>Restitution : plateforme des données hospitalières</a:t>
          </a:r>
        </a:p>
      </dgm:t>
    </dgm:pt>
    <dgm:pt modelId="{A796C885-4D56-4449-9A5E-CB60164FA0D0}" type="parTrans" cxnId="{1185E329-D8B6-4DBF-89D2-093C8A5789E4}">
      <dgm:prSet/>
      <dgm:spPr/>
      <dgm:t>
        <a:bodyPr/>
        <a:lstStyle/>
        <a:p>
          <a:endParaRPr lang="fr-FR" sz="1700"/>
        </a:p>
      </dgm:t>
    </dgm:pt>
    <dgm:pt modelId="{B231F1D8-9289-40B0-9B8F-BBF502DDF867}" type="sibTrans" cxnId="{1185E329-D8B6-4DBF-89D2-093C8A5789E4}">
      <dgm:prSet/>
      <dgm:spPr/>
      <dgm:t>
        <a:bodyPr/>
        <a:lstStyle/>
        <a:p>
          <a:endParaRPr lang="fr-FR" sz="1700"/>
        </a:p>
      </dgm:t>
    </dgm:pt>
    <dgm:pt modelId="{E7B80F42-A245-49A3-9765-F06A3DA4A7D8}">
      <dgm:prSet phldrT="[Texte]" custT="1"/>
      <dgm:spPr/>
      <dgm:t>
        <a:bodyPr/>
        <a:lstStyle/>
        <a:p>
          <a:r>
            <a:rPr lang="fr-FR" sz="1700" dirty="0"/>
            <a:t>Date de mise en application = 1</a:t>
          </a:r>
          <a:r>
            <a:rPr lang="fr-FR" sz="1700" baseline="30000" dirty="0"/>
            <a:t>er</a:t>
          </a:r>
          <a:r>
            <a:rPr lang="fr-FR" sz="1700" dirty="0"/>
            <a:t> avril 2022</a:t>
          </a:r>
        </a:p>
      </dgm:t>
    </dgm:pt>
    <dgm:pt modelId="{5EC4FEB9-3BBB-4C8E-A905-2B4C9527791A}" type="parTrans" cxnId="{0CDF1473-AD44-4AB7-B484-8EDB32292BD1}">
      <dgm:prSet/>
      <dgm:spPr/>
      <dgm:t>
        <a:bodyPr/>
        <a:lstStyle/>
        <a:p>
          <a:endParaRPr lang="fr-FR" sz="1700"/>
        </a:p>
      </dgm:t>
    </dgm:pt>
    <dgm:pt modelId="{67031436-E43C-4B9E-A5F5-B9EFD0DA4907}" type="sibTrans" cxnId="{0CDF1473-AD44-4AB7-B484-8EDB32292BD1}">
      <dgm:prSet/>
      <dgm:spPr/>
      <dgm:t>
        <a:bodyPr/>
        <a:lstStyle/>
        <a:p>
          <a:endParaRPr lang="fr-FR" sz="1700"/>
        </a:p>
      </dgm:t>
    </dgm:pt>
    <dgm:pt modelId="{7F177A4F-F7B8-4C55-9FB6-B9BE17C9C592}">
      <dgm:prSet phldrT="[Texte]" custT="1"/>
      <dgm:spPr/>
      <dgm:t>
        <a:bodyPr/>
        <a:lstStyle/>
        <a:p>
          <a:r>
            <a:rPr lang="fr-FR" sz="1700" dirty="0"/>
            <a:t>IUD-ID, introduit par le règlement européen de 2017</a:t>
          </a:r>
        </a:p>
      </dgm:t>
    </dgm:pt>
    <dgm:pt modelId="{F01365C0-0178-48ED-B2FD-FCF99A7FE7D0}" type="parTrans" cxnId="{229D0E5B-72CE-4231-B0C1-E7F122B87D7B}">
      <dgm:prSet/>
      <dgm:spPr/>
      <dgm:t>
        <a:bodyPr/>
        <a:lstStyle/>
        <a:p>
          <a:endParaRPr lang="fr-FR" sz="1700"/>
        </a:p>
      </dgm:t>
    </dgm:pt>
    <dgm:pt modelId="{3CA50C53-7C61-4E14-A525-B4032ADAA244}" type="sibTrans" cxnId="{229D0E5B-72CE-4231-B0C1-E7F122B87D7B}">
      <dgm:prSet/>
      <dgm:spPr/>
      <dgm:t>
        <a:bodyPr/>
        <a:lstStyle/>
        <a:p>
          <a:endParaRPr lang="fr-FR" sz="1700"/>
        </a:p>
      </dgm:t>
    </dgm:pt>
    <dgm:pt modelId="{56B3D84B-F7C5-48F2-A66A-424D54073CC9}">
      <dgm:prSet phldrT="[Texte]" custT="1"/>
      <dgm:spPr/>
      <dgm:t>
        <a:bodyPr/>
        <a:lstStyle/>
        <a:p>
          <a:r>
            <a:rPr lang="fr-FR" sz="1700" dirty="0"/>
            <a:t>Référentiel de mise à jour mensuelle sur le site du ministère : </a:t>
          </a:r>
          <a:r>
            <a:rPr lang="fr-FR" sz="1700" dirty="0">
              <a:solidFill>
                <a:srgbClr val="0033CC"/>
              </a:solidFill>
              <a:hlinkClick xmlns:r="http://schemas.openxmlformats.org/officeDocument/2006/relationships" r:id="rId1">
                <a:extLst>
                  <a:ext uri="{A12FA001-AC4F-418D-AE19-62706E023703}">
                    <ahyp:hlinkClr xmlns:ahyp="http://schemas.microsoft.com/office/drawing/2018/hyperlinkcolor" val="tx"/>
                  </a:ext>
                </a:extLst>
              </a:hlinkClick>
            </a:rPr>
            <a:t>Référentiel IUD-ID des DM intra-GHS</a:t>
          </a:r>
          <a:r>
            <a:rPr lang="fr-FR" sz="1700" dirty="0"/>
            <a:t>, importé sur le site de l’ATIH</a:t>
          </a:r>
        </a:p>
      </dgm:t>
    </dgm:pt>
    <dgm:pt modelId="{0649D0FD-9B96-482B-8BFF-D84762F10435}" type="parTrans" cxnId="{EFE6AD42-C0F5-4D17-89F2-75F3DB3560D7}">
      <dgm:prSet/>
      <dgm:spPr/>
      <dgm:t>
        <a:bodyPr/>
        <a:lstStyle/>
        <a:p>
          <a:endParaRPr lang="fr-FR" sz="1700"/>
        </a:p>
      </dgm:t>
    </dgm:pt>
    <dgm:pt modelId="{C10E331D-84B8-4036-8232-0F15B08E22F1}" type="sibTrans" cxnId="{EFE6AD42-C0F5-4D17-89F2-75F3DB3560D7}">
      <dgm:prSet/>
      <dgm:spPr/>
      <dgm:t>
        <a:bodyPr/>
        <a:lstStyle/>
        <a:p>
          <a:endParaRPr lang="fr-FR" sz="1700"/>
        </a:p>
      </dgm:t>
    </dgm:pt>
    <dgm:pt modelId="{19149A47-5521-4A6B-A509-109BB5F02194}">
      <dgm:prSet phldrT="[Texte]" custT="1"/>
      <dgm:spPr/>
      <dgm:t>
        <a:bodyPr/>
        <a:lstStyle/>
        <a:p>
          <a:r>
            <a:rPr lang="fr-FR" sz="1700"/>
            <a:t>Mise à jour de ce référentiel avec les outils M3, problèmes de format d’IUD-ID dans le fichier initial</a:t>
          </a:r>
          <a:endParaRPr lang="fr-FR" sz="1700" dirty="0"/>
        </a:p>
      </dgm:t>
    </dgm:pt>
    <dgm:pt modelId="{3558F5FD-07AC-4E09-8636-A28DC7D21395}" type="parTrans" cxnId="{58E1A3CA-2352-4330-BC40-758F582DB408}">
      <dgm:prSet/>
      <dgm:spPr/>
      <dgm:t>
        <a:bodyPr/>
        <a:lstStyle/>
        <a:p>
          <a:endParaRPr lang="fr-FR" sz="1700"/>
        </a:p>
      </dgm:t>
    </dgm:pt>
    <dgm:pt modelId="{A28F6C1D-858E-4238-9B38-60800825284F}" type="sibTrans" cxnId="{58E1A3CA-2352-4330-BC40-758F582DB408}">
      <dgm:prSet/>
      <dgm:spPr/>
      <dgm:t>
        <a:bodyPr/>
        <a:lstStyle/>
        <a:p>
          <a:endParaRPr lang="fr-FR" sz="1700"/>
        </a:p>
      </dgm:t>
    </dgm:pt>
    <dgm:pt modelId="{4C8346EC-5842-4069-A7CC-BC4D285C76F9}" type="pres">
      <dgm:prSet presAssocID="{E2D65E81-89C7-45AA-9427-318D2D3C591F}" presName="linear" presStyleCnt="0">
        <dgm:presLayoutVars>
          <dgm:dir/>
          <dgm:animLvl val="lvl"/>
          <dgm:resizeHandles val="exact"/>
        </dgm:presLayoutVars>
      </dgm:prSet>
      <dgm:spPr/>
    </dgm:pt>
    <dgm:pt modelId="{B9B9362A-756A-4870-9009-5C8D5F9ADC5A}" type="pres">
      <dgm:prSet presAssocID="{5F73BFF7-68EB-4DD6-9DF2-4A208008FFFE}" presName="parentLin" presStyleCnt="0"/>
      <dgm:spPr/>
    </dgm:pt>
    <dgm:pt modelId="{753EFAD5-52CE-4F8A-AB2E-08B5DA20E480}" type="pres">
      <dgm:prSet presAssocID="{5F73BFF7-68EB-4DD6-9DF2-4A208008FFFE}" presName="parentLeftMargin" presStyleLbl="node1" presStyleIdx="0" presStyleCnt="3"/>
      <dgm:spPr/>
    </dgm:pt>
    <dgm:pt modelId="{40DB58AB-8AF9-40AA-B969-EDC255504969}" type="pres">
      <dgm:prSet presAssocID="{5F73BFF7-68EB-4DD6-9DF2-4A208008FFFE}" presName="parentText" presStyleLbl="node1" presStyleIdx="0" presStyleCnt="3">
        <dgm:presLayoutVars>
          <dgm:chMax val="0"/>
          <dgm:bulletEnabled val="1"/>
        </dgm:presLayoutVars>
      </dgm:prSet>
      <dgm:spPr/>
    </dgm:pt>
    <dgm:pt modelId="{7D126FAF-0E0A-4C47-819B-5561B76D3225}" type="pres">
      <dgm:prSet presAssocID="{5F73BFF7-68EB-4DD6-9DF2-4A208008FFFE}" presName="negativeSpace" presStyleCnt="0"/>
      <dgm:spPr/>
    </dgm:pt>
    <dgm:pt modelId="{2CB6F8B8-12F0-4D1E-9BE2-2B807C37FAFC}" type="pres">
      <dgm:prSet presAssocID="{5F73BFF7-68EB-4DD6-9DF2-4A208008FFFE}" presName="childText" presStyleLbl="conFgAcc1" presStyleIdx="0" presStyleCnt="3">
        <dgm:presLayoutVars>
          <dgm:bulletEnabled val="1"/>
        </dgm:presLayoutVars>
      </dgm:prSet>
      <dgm:spPr/>
    </dgm:pt>
    <dgm:pt modelId="{74AD48DE-E0E6-46D3-8767-49F5A19A9101}" type="pres">
      <dgm:prSet presAssocID="{C52B7AD6-3E9D-454F-A081-B1FF94F75C0E}" presName="spaceBetweenRectangles" presStyleCnt="0"/>
      <dgm:spPr/>
    </dgm:pt>
    <dgm:pt modelId="{2EBAA7B0-2438-4715-9127-C0515E37BDAA}" type="pres">
      <dgm:prSet presAssocID="{B3A503E4-8D1A-4DB0-B9D5-0177B7F7F8B9}" presName="parentLin" presStyleCnt="0"/>
      <dgm:spPr/>
    </dgm:pt>
    <dgm:pt modelId="{1B28D5E1-0A10-4774-AB0A-C02BCCAB8F63}" type="pres">
      <dgm:prSet presAssocID="{B3A503E4-8D1A-4DB0-B9D5-0177B7F7F8B9}" presName="parentLeftMargin" presStyleLbl="node1" presStyleIdx="0" presStyleCnt="3"/>
      <dgm:spPr/>
    </dgm:pt>
    <dgm:pt modelId="{3CB035D3-6E90-4D35-A4CC-7064D7D02CEB}" type="pres">
      <dgm:prSet presAssocID="{B3A503E4-8D1A-4DB0-B9D5-0177B7F7F8B9}" presName="parentText" presStyleLbl="node1" presStyleIdx="1" presStyleCnt="3">
        <dgm:presLayoutVars>
          <dgm:chMax val="0"/>
          <dgm:bulletEnabled val="1"/>
        </dgm:presLayoutVars>
      </dgm:prSet>
      <dgm:spPr/>
    </dgm:pt>
    <dgm:pt modelId="{D8268846-7E60-4CE7-A25F-D80EC38DA74D}" type="pres">
      <dgm:prSet presAssocID="{B3A503E4-8D1A-4DB0-B9D5-0177B7F7F8B9}" presName="negativeSpace" presStyleCnt="0"/>
      <dgm:spPr/>
    </dgm:pt>
    <dgm:pt modelId="{F91DB194-3E33-42D6-B921-CE156E644978}" type="pres">
      <dgm:prSet presAssocID="{B3A503E4-8D1A-4DB0-B9D5-0177B7F7F8B9}" presName="childText" presStyleLbl="conFgAcc1" presStyleIdx="1" presStyleCnt="3">
        <dgm:presLayoutVars>
          <dgm:bulletEnabled val="1"/>
        </dgm:presLayoutVars>
      </dgm:prSet>
      <dgm:spPr/>
    </dgm:pt>
    <dgm:pt modelId="{536B41C0-D75D-4C14-B3B4-EA5D4081A333}" type="pres">
      <dgm:prSet presAssocID="{657EF757-9BFD-4CE8-A23D-23B21769FE91}" presName="spaceBetweenRectangles" presStyleCnt="0"/>
      <dgm:spPr/>
    </dgm:pt>
    <dgm:pt modelId="{F96A6F81-3C45-43D4-A4C6-A3109BE0F043}" type="pres">
      <dgm:prSet presAssocID="{5B264F98-45DC-473B-8A15-40ED682BAD81}" presName="parentLin" presStyleCnt="0"/>
      <dgm:spPr/>
    </dgm:pt>
    <dgm:pt modelId="{BAC0E7AA-8E43-406E-9EEF-2E422976F67E}" type="pres">
      <dgm:prSet presAssocID="{5B264F98-45DC-473B-8A15-40ED682BAD81}" presName="parentLeftMargin" presStyleLbl="node1" presStyleIdx="1" presStyleCnt="3"/>
      <dgm:spPr/>
    </dgm:pt>
    <dgm:pt modelId="{9BD39E14-D736-4D86-8FA9-5E560C53CCAF}" type="pres">
      <dgm:prSet presAssocID="{5B264F98-45DC-473B-8A15-40ED682BAD81}" presName="parentText" presStyleLbl="node1" presStyleIdx="2" presStyleCnt="3">
        <dgm:presLayoutVars>
          <dgm:chMax val="0"/>
          <dgm:bulletEnabled val="1"/>
        </dgm:presLayoutVars>
      </dgm:prSet>
      <dgm:spPr/>
    </dgm:pt>
    <dgm:pt modelId="{AFD01F73-F249-4170-A951-45DF247EBB96}" type="pres">
      <dgm:prSet presAssocID="{5B264F98-45DC-473B-8A15-40ED682BAD81}" presName="negativeSpace" presStyleCnt="0"/>
      <dgm:spPr/>
    </dgm:pt>
    <dgm:pt modelId="{376BA286-5210-4C62-8A04-0202F04C5BCC}" type="pres">
      <dgm:prSet presAssocID="{5B264F98-45DC-473B-8A15-40ED682BAD81}" presName="childText" presStyleLbl="conFgAcc1" presStyleIdx="2" presStyleCnt="3">
        <dgm:presLayoutVars>
          <dgm:bulletEnabled val="1"/>
        </dgm:presLayoutVars>
      </dgm:prSet>
      <dgm:spPr/>
    </dgm:pt>
  </dgm:ptLst>
  <dgm:cxnLst>
    <dgm:cxn modelId="{514F2206-860A-4909-B98C-37BB9FA1CCF7}" type="presOf" srcId="{5B264F98-45DC-473B-8A15-40ED682BAD81}" destId="{BAC0E7AA-8E43-406E-9EEF-2E422976F67E}" srcOrd="0" destOrd="0" presId="urn:microsoft.com/office/officeart/2005/8/layout/list1"/>
    <dgm:cxn modelId="{8BCD9A0A-CB00-4ADE-AF8E-616D4BD97D97}" type="presOf" srcId="{E7B80F42-A245-49A3-9765-F06A3DA4A7D8}" destId="{F91DB194-3E33-42D6-B921-CE156E644978}" srcOrd="0" destOrd="1" presId="urn:microsoft.com/office/officeart/2005/8/layout/list1"/>
    <dgm:cxn modelId="{0B76D214-5348-43DF-9476-C6193E8C0E59}" type="presOf" srcId="{D4663FE0-4A38-46DD-9FB9-D89AA7808ACC}" destId="{F91DB194-3E33-42D6-B921-CE156E644978}" srcOrd="0" destOrd="2" presId="urn:microsoft.com/office/officeart/2005/8/layout/list1"/>
    <dgm:cxn modelId="{64F53418-3A4C-4C68-991C-2BB71A86EF39}" type="presOf" srcId="{56B3D84B-F7C5-48F2-A66A-424D54073CC9}" destId="{376BA286-5210-4C62-8A04-0202F04C5BCC}" srcOrd="0" destOrd="1" presId="urn:microsoft.com/office/officeart/2005/8/layout/list1"/>
    <dgm:cxn modelId="{CFBEF61B-4940-47F1-B24D-C153F19F4A9E}" type="presOf" srcId="{7F177A4F-F7B8-4C55-9FB6-B9BE17C9C592}" destId="{376BA286-5210-4C62-8A04-0202F04C5BCC}" srcOrd="0" destOrd="0" presId="urn:microsoft.com/office/officeart/2005/8/layout/list1"/>
    <dgm:cxn modelId="{1185E329-D8B6-4DBF-89D2-093C8A5789E4}" srcId="{B3A503E4-8D1A-4DB0-B9D5-0177B7F7F8B9}" destId="{D4663FE0-4A38-46DD-9FB9-D89AA7808ACC}" srcOrd="2" destOrd="0" parTransId="{A796C885-4D56-4449-9A5E-CB60164FA0D0}" sibTransId="{B231F1D8-9289-40B0-9B8F-BBF502DDF867}"/>
    <dgm:cxn modelId="{BFCB032B-42E6-4EB5-888F-23ABF8199CF9}" srcId="{B3A503E4-8D1A-4DB0-B9D5-0177B7F7F8B9}" destId="{28BC4228-5A70-4EE3-8419-D1A149A98B3A}" srcOrd="0" destOrd="0" parTransId="{148C3509-22B0-4BD6-8DF4-ED7CFA9D3A93}" sibTransId="{15798037-5897-4DA8-90B7-A82E2BBC098A}"/>
    <dgm:cxn modelId="{11C3CD36-D1E2-46B4-B9A7-1EC1A70407D3}" type="presOf" srcId="{5F73BFF7-68EB-4DD6-9DF2-4A208008FFFE}" destId="{40DB58AB-8AF9-40AA-B969-EDC255504969}" srcOrd="1" destOrd="0" presId="urn:microsoft.com/office/officeart/2005/8/layout/list1"/>
    <dgm:cxn modelId="{AC283B3A-BDBE-4AE7-B11E-19F46FAA4BEE}" srcId="{E2D65E81-89C7-45AA-9427-318D2D3C591F}" destId="{B3A503E4-8D1A-4DB0-B9D5-0177B7F7F8B9}" srcOrd="1" destOrd="0" parTransId="{C666309F-8471-4ED1-910E-085CFA11C51B}" sibTransId="{657EF757-9BFD-4CE8-A23D-23B21769FE91}"/>
    <dgm:cxn modelId="{229D0E5B-72CE-4231-B0C1-E7F122B87D7B}" srcId="{5B264F98-45DC-473B-8A15-40ED682BAD81}" destId="{7F177A4F-F7B8-4C55-9FB6-B9BE17C9C592}" srcOrd="0" destOrd="0" parTransId="{F01365C0-0178-48ED-B2FD-FCF99A7FE7D0}" sibTransId="{3CA50C53-7C61-4E14-A525-B4032ADAA244}"/>
    <dgm:cxn modelId="{DCAA045E-664C-42DE-862C-D478C9A8F2AC}" type="presOf" srcId="{28BC4228-5A70-4EE3-8419-D1A149A98B3A}" destId="{F91DB194-3E33-42D6-B921-CE156E644978}" srcOrd="0" destOrd="0" presId="urn:microsoft.com/office/officeart/2005/8/layout/list1"/>
    <dgm:cxn modelId="{EFE6AD42-C0F5-4D17-89F2-75F3DB3560D7}" srcId="{5B264F98-45DC-473B-8A15-40ED682BAD81}" destId="{56B3D84B-F7C5-48F2-A66A-424D54073CC9}" srcOrd="1" destOrd="0" parTransId="{0649D0FD-9B96-482B-8BFF-D84762F10435}" sibTransId="{C10E331D-84B8-4036-8232-0F15B08E22F1}"/>
    <dgm:cxn modelId="{47123D50-3BC8-48AC-9C63-5312E3289383}" type="presOf" srcId="{5F73BFF7-68EB-4DD6-9DF2-4A208008FFFE}" destId="{753EFAD5-52CE-4F8A-AB2E-08B5DA20E480}" srcOrd="0" destOrd="0" presId="urn:microsoft.com/office/officeart/2005/8/layout/list1"/>
    <dgm:cxn modelId="{0CDF1473-AD44-4AB7-B484-8EDB32292BD1}" srcId="{B3A503E4-8D1A-4DB0-B9D5-0177B7F7F8B9}" destId="{E7B80F42-A245-49A3-9765-F06A3DA4A7D8}" srcOrd="1" destOrd="0" parTransId="{5EC4FEB9-3BBB-4C8E-A905-2B4C9527791A}" sibTransId="{67031436-E43C-4B9E-A5F5-B9EFD0DA4907}"/>
    <dgm:cxn modelId="{3B138586-9737-4695-B43A-7849747EF55C}" type="presOf" srcId="{87C20316-4114-4E95-9B5C-3AA1DE2EF63F}" destId="{2CB6F8B8-12F0-4D1E-9BE2-2B807C37FAFC}" srcOrd="0" destOrd="0" presId="urn:microsoft.com/office/officeart/2005/8/layout/list1"/>
    <dgm:cxn modelId="{4B694688-1ECB-4E30-BE99-1CAD0C95E90A}" type="presOf" srcId="{B3A503E4-8D1A-4DB0-B9D5-0177B7F7F8B9}" destId="{3CB035D3-6E90-4D35-A4CC-7064D7D02CEB}" srcOrd="1" destOrd="0" presId="urn:microsoft.com/office/officeart/2005/8/layout/list1"/>
    <dgm:cxn modelId="{44D1EFAF-C4F6-44F3-9CC7-278AD3F4B6E7}" srcId="{E2D65E81-89C7-45AA-9427-318D2D3C591F}" destId="{5B264F98-45DC-473B-8A15-40ED682BAD81}" srcOrd="2" destOrd="0" parTransId="{2AB4774C-1429-4490-B1D3-41E166E4E09E}" sibTransId="{0EBA4C40-C1F1-434B-89FB-CC3E0B6D83BD}"/>
    <dgm:cxn modelId="{B5A244B3-783C-48F3-9DE9-3E1111CA1DCA}" srcId="{5F73BFF7-68EB-4DD6-9DF2-4A208008FFFE}" destId="{87C20316-4114-4E95-9B5C-3AA1DE2EF63F}" srcOrd="0" destOrd="0" parTransId="{A41C1B7C-38E5-43F2-B618-3D79E8648AC0}" sibTransId="{761AFFBF-F532-484B-AD9C-970A2F5D680D}"/>
    <dgm:cxn modelId="{58E1A3CA-2352-4330-BC40-758F582DB408}" srcId="{5B264F98-45DC-473B-8A15-40ED682BAD81}" destId="{19149A47-5521-4A6B-A509-109BB5F02194}" srcOrd="2" destOrd="0" parTransId="{3558F5FD-07AC-4E09-8636-A28DC7D21395}" sibTransId="{A28F6C1D-858E-4238-9B38-60800825284F}"/>
    <dgm:cxn modelId="{24F205D1-CD3F-4E44-8ABB-0F0534889844}" type="presOf" srcId="{B3A503E4-8D1A-4DB0-B9D5-0177B7F7F8B9}" destId="{1B28D5E1-0A10-4774-AB0A-C02BCCAB8F63}" srcOrd="0" destOrd="0" presId="urn:microsoft.com/office/officeart/2005/8/layout/list1"/>
    <dgm:cxn modelId="{0BD432E7-3FCB-44FB-B7E7-25B3FBE864C8}" type="presOf" srcId="{E2D65E81-89C7-45AA-9427-318D2D3C591F}" destId="{4C8346EC-5842-4069-A7CC-BC4D285C76F9}" srcOrd="0" destOrd="0" presId="urn:microsoft.com/office/officeart/2005/8/layout/list1"/>
    <dgm:cxn modelId="{4B0B04EA-486E-4940-BF3A-CD83E2E12D04}" type="presOf" srcId="{19149A47-5521-4A6B-A509-109BB5F02194}" destId="{376BA286-5210-4C62-8A04-0202F04C5BCC}" srcOrd="0" destOrd="2" presId="urn:microsoft.com/office/officeart/2005/8/layout/list1"/>
    <dgm:cxn modelId="{46BF04ED-79C3-484F-A5E8-E3C6AFFF5A1C}" srcId="{E2D65E81-89C7-45AA-9427-318D2D3C591F}" destId="{5F73BFF7-68EB-4DD6-9DF2-4A208008FFFE}" srcOrd="0" destOrd="0" parTransId="{C390974F-DAC4-4B38-B09A-57A1FE136DFC}" sibTransId="{C52B7AD6-3E9D-454F-A081-B1FF94F75C0E}"/>
    <dgm:cxn modelId="{57FC23F1-D8B8-4798-BEC5-233ABC6A68FA}" type="presOf" srcId="{5B264F98-45DC-473B-8A15-40ED682BAD81}" destId="{9BD39E14-D736-4D86-8FA9-5E560C53CCAF}" srcOrd="1" destOrd="0" presId="urn:microsoft.com/office/officeart/2005/8/layout/list1"/>
    <dgm:cxn modelId="{AA7D034E-BA0F-4249-A174-F25354370B96}" type="presParOf" srcId="{4C8346EC-5842-4069-A7CC-BC4D285C76F9}" destId="{B9B9362A-756A-4870-9009-5C8D5F9ADC5A}" srcOrd="0" destOrd="0" presId="urn:microsoft.com/office/officeart/2005/8/layout/list1"/>
    <dgm:cxn modelId="{5845C026-E85D-40AC-AB20-527BE4192865}" type="presParOf" srcId="{B9B9362A-756A-4870-9009-5C8D5F9ADC5A}" destId="{753EFAD5-52CE-4F8A-AB2E-08B5DA20E480}" srcOrd="0" destOrd="0" presId="urn:microsoft.com/office/officeart/2005/8/layout/list1"/>
    <dgm:cxn modelId="{E7A539AF-037C-4813-B15B-A6104D6FF347}" type="presParOf" srcId="{B9B9362A-756A-4870-9009-5C8D5F9ADC5A}" destId="{40DB58AB-8AF9-40AA-B969-EDC255504969}" srcOrd="1" destOrd="0" presId="urn:microsoft.com/office/officeart/2005/8/layout/list1"/>
    <dgm:cxn modelId="{E4099947-6CE2-40F8-9345-B74BB2DC2C0A}" type="presParOf" srcId="{4C8346EC-5842-4069-A7CC-BC4D285C76F9}" destId="{7D126FAF-0E0A-4C47-819B-5561B76D3225}" srcOrd="1" destOrd="0" presId="urn:microsoft.com/office/officeart/2005/8/layout/list1"/>
    <dgm:cxn modelId="{57BB2E59-6EA2-4C92-B193-CC11D78DFF81}" type="presParOf" srcId="{4C8346EC-5842-4069-A7CC-BC4D285C76F9}" destId="{2CB6F8B8-12F0-4D1E-9BE2-2B807C37FAFC}" srcOrd="2" destOrd="0" presId="urn:microsoft.com/office/officeart/2005/8/layout/list1"/>
    <dgm:cxn modelId="{C15A79ED-0912-4A99-B8BE-FF6AF4835AF0}" type="presParOf" srcId="{4C8346EC-5842-4069-A7CC-BC4D285C76F9}" destId="{74AD48DE-E0E6-46D3-8767-49F5A19A9101}" srcOrd="3" destOrd="0" presId="urn:microsoft.com/office/officeart/2005/8/layout/list1"/>
    <dgm:cxn modelId="{8F3D84F1-41F9-49D0-975D-C14407D7BD15}" type="presParOf" srcId="{4C8346EC-5842-4069-A7CC-BC4D285C76F9}" destId="{2EBAA7B0-2438-4715-9127-C0515E37BDAA}" srcOrd="4" destOrd="0" presId="urn:microsoft.com/office/officeart/2005/8/layout/list1"/>
    <dgm:cxn modelId="{0D480372-DE0B-45EA-BEC8-92EE7C20EFB0}" type="presParOf" srcId="{2EBAA7B0-2438-4715-9127-C0515E37BDAA}" destId="{1B28D5E1-0A10-4774-AB0A-C02BCCAB8F63}" srcOrd="0" destOrd="0" presId="urn:microsoft.com/office/officeart/2005/8/layout/list1"/>
    <dgm:cxn modelId="{78B272D8-7F4A-44DE-B698-D56A265626E7}" type="presParOf" srcId="{2EBAA7B0-2438-4715-9127-C0515E37BDAA}" destId="{3CB035D3-6E90-4D35-A4CC-7064D7D02CEB}" srcOrd="1" destOrd="0" presId="urn:microsoft.com/office/officeart/2005/8/layout/list1"/>
    <dgm:cxn modelId="{0FB531A7-A0F4-4B4B-B23E-DDF8A0CBEDA7}" type="presParOf" srcId="{4C8346EC-5842-4069-A7CC-BC4D285C76F9}" destId="{D8268846-7E60-4CE7-A25F-D80EC38DA74D}" srcOrd="5" destOrd="0" presId="urn:microsoft.com/office/officeart/2005/8/layout/list1"/>
    <dgm:cxn modelId="{A93C82AE-0A64-4691-911C-7B274F13C2A7}" type="presParOf" srcId="{4C8346EC-5842-4069-A7CC-BC4D285C76F9}" destId="{F91DB194-3E33-42D6-B921-CE156E644978}" srcOrd="6" destOrd="0" presId="urn:microsoft.com/office/officeart/2005/8/layout/list1"/>
    <dgm:cxn modelId="{44756C21-7739-46C6-9605-532D04D136F0}" type="presParOf" srcId="{4C8346EC-5842-4069-A7CC-BC4D285C76F9}" destId="{536B41C0-D75D-4C14-B3B4-EA5D4081A333}" srcOrd="7" destOrd="0" presId="urn:microsoft.com/office/officeart/2005/8/layout/list1"/>
    <dgm:cxn modelId="{D0F3720A-0F48-40DD-A6D2-5DD8110D9457}" type="presParOf" srcId="{4C8346EC-5842-4069-A7CC-BC4D285C76F9}" destId="{F96A6F81-3C45-43D4-A4C6-A3109BE0F043}" srcOrd="8" destOrd="0" presId="urn:microsoft.com/office/officeart/2005/8/layout/list1"/>
    <dgm:cxn modelId="{DCBC83AE-5943-4AFE-852F-64FF6DB0D393}" type="presParOf" srcId="{F96A6F81-3C45-43D4-A4C6-A3109BE0F043}" destId="{BAC0E7AA-8E43-406E-9EEF-2E422976F67E}" srcOrd="0" destOrd="0" presId="urn:microsoft.com/office/officeart/2005/8/layout/list1"/>
    <dgm:cxn modelId="{FB8C7838-FFB2-4D76-B465-4885FAB3287E}" type="presParOf" srcId="{F96A6F81-3C45-43D4-A4C6-A3109BE0F043}" destId="{9BD39E14-D736-4D86-8FA9-5E560C53CCAF}" srcOrd="1" destOrd="0" presId="urn:microsoft.com/office/officeart/2005/8/layout/list1"/>
    <dgm:cxn modelId="{B7F927E2-934E-46CF-AE6A-5E4C2DD0D0A8}" type="presParOf" srcId="{4C8346EC-5842-4069-A7CC-BC4D285C76F9}" destId="{AFD01F73-F249-4170-A951-45DF247EBB96}" srcOrd="9" destOrd="0" presId="urn:microsoft.com/office/officeart/2005/8/layout/list1"/>
    <dgm:cxn modelId="{51E40CD2-53DB-4CAB-BE36-90D45C131A1F}" type="presParOf" srcId="{4C8346EC-5842-4069-A7CC-BC4D285C76F9}" destId="{376BA286-5210-4C62-8A04-0202F04C5BC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761A4E7-85D4-4470-8C2F-8CD28A56481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fr-FR"/>
        </a:p>
      </dgm:t>
    </dgm:pt>
    <dgm:pt modelId="{364246BC-CCFC-4BED-8883-2F8BDD112675}">
      <dgm:prSet phldrT="[Texte]"/>
      <dgm:spPr>
        <a:solidFill>
          <a:srgbClr val="FFC000"/>
        </a:solidFill>
      </dgm:spPr>
      <dgm:t>
        <a:bodyPr/>
        <a:lstStyle/>
        <a:p>
          <a:r>
            <a:rPr lang="fr-FR" dirty="0"/>
            <a:t>1 Diagnostic positif</a:t>
          </a:r>
        </a:p>
      </dgm:t>
    </dgm:pt>
    <dgm:pt modelId="{659F7636-657F-42CB-8BA4-3566AEE5F9CC}" type="parTrans" cxnId="{4E8AFDA3-086E-46C7-A5D3-A0D77CBFE105}">
      <dgm:prSet/>
      <dgm:spPr/>
      <dgm:t>
        <a:bodyPr/>
        <a:lstStyle/>
        <a:p>
          <a:endParaRPr lang="fr-FR"/>
        </a:p>
      </dgm:t>
    </dgm:pt>
    <dgm:pt modelId="{94340B9A-B959-4627-928C-12EBD70EB7F6}" type="sibTrans" cxnId="{4E8AFDA3-086E-46C7-A5D3-A0D77CBFE105}">
      <dgm:prSet/>
      <dgm:spPr/>
      <dgm:t>
        <a:bodyPr/>
        <a:lstStyle/>
        <a:p>
          <a:endParaRPr lang="fr-FR"/>
        </a:p>
      </dgm:t>
    </dgm:pt>
    <dgm:pt modelId="{589B2BA7-7B40-41CF-81B3-3D8A097C5F3B}">
      <dgm:prSet phldrT="[Texte]"/>
      <dgm:spPr>
        <a:solidFill>
          <a:srgbClr val="FFC000"/>
        </a:solidFill>
      </dgm:spPr>
      <dgm:t>
        <a:bodyPr/>
        <a:lstStyle/>
        <a:p>
          <a:r>
            <a:rPr lang="fr-FR" dirty="0"/>
            <a:t>Le patient est-t-il dénutri ?</a:t>
          </a:r>
        </a:p>
      </dgm:t>
    </dgm:pt>
    <dgm:pt modelId="{30F1A1A3-F505-43B7-98F4-78E228621EBF}" type="parTrans" cxnId="{AB3B8C28-1B13-485A-8167-005F9DFB6848}">
      <dgm:prSet/>
      <dgm:spPr/>
      <dgm:t>
        <a:bodyPr/>
        <a:lstStyle/>
        <a:p>
          <a:endParaRPr lang="fr-FR"/>
        </a:p>
      </dgm:t>
    </dgm:pt>
    <dgm:pt modelId="{C6C918EF-98EC-4AEC-8AAC-1BB356A2F780}" type="sibTrans" cxnId="{AB3B8C28-1B13-485A-8167-005F9DFB6848}">
      <dgm:prSet/>
      <dgm:spPr/>
      <dgm:t>
        <a:bodyPr/>
        <a:lstStyle/>
        <a:p>
          <a:endParaRPr lang="fr-FR"/>
        </a:p>
      </dgm:t>
    </dgm:pt>
    <dgm:pt modelId="{958A9215-C11F-4641-B54A-59D2AC6AFE75}">
      <dgm:prSet phldrT="[Texte]"/>
      <dgm:spPr>
        <a:solidFill>
          <a:srgbClr val="FF0000"/>
        </a:solidFill>
      </dgm:spPr>
      <dgm:t>
        <a:bodyPr/>
        <a:lstStyle/>
        <a:p>
          <a:r>
            <a:rPr lang="fr-FR" dirty="0"/>
            <a:t>2 Diagnostic de sévérité</a:t>
          </a:r>
        </a:p>
      </dgm:t>
    </dgm:pt>
    <dgm:pt modelId="{F1E81144-DAB2-4FA0-B5C7-C13BEF0561BE}" type="parTrans" cxnId="{6B7E48B5-F1D9-424C-8900-86031AF8D503}">
      <dgm:prSet/>
      <dgm:spPr/>
      <dgm:t>
        <a:bodyPr/>
        <a:lstStyle/>
        <a:p>
          <a:endParaRPr lang="fr-FR"/>
        </a:p>
      </dgm:t>
    </dgm:pt>
    <dgm:pt modelId="{07B1558C-5133-4D62-92DF-BE468A072371}" type="sibTrans" cxnId="{6B7E48B5-F1D9-424C-8900-86031AF8D503}">
      <dgm:prSet/>
      <dgm:spPr/>
      <dgm:t>
        <a:bodyPr/>
        <a:lstStyle/>
        <a:p>
          <a:endParaRPr lang="fr-FR"/>
        </a:p>
      </dgm:t>
    </dgm:pt>
    <dgm:pt modelId="{771DE905-0C01-4F6E-809A-66C247F784DE}">
      <dgm:prSet phldrT="[Texte]"/>
      <dgm:spPr>
        <a:solidFill>
          <a:srgbClr val="FF0000"/>
        </a:solidFill>
      </dgm:spPr>
      <dgm:t>
        <a:bodyPr/>
        <a:lstStyle/>
        <a:p>
          <a:r>
            <a:rPr lang="fr-FR" dirty="0"/>
            <a:t>Clinicien</a:t>
          </a:r>
        </a:p>
      </dgm:t>
    </dgm:pt>
    <dgm:pt modelId="{FF55F78F-8375-43B9-863F-930732641C5B}" type="parTrans" cxnId="{0DFE1422-E446-4F5B-B389-9AFECBC8AD4A}">
      <dgm:prSet/>
      <dgm:spPr/>
      <dgm:t>
        <a:bodyPr/>
        <a:lstStyle/>
        <a:p>
          <a:endParaRPr lang="fr-FR"/>
        </a:p>
      </dgm:t>
    </dgm:pt>
    <dgm:pt modelId="{CBEB99A8-3E00-460E-83D3-294A56BCFBAE}" type="sibTrans" cxnId="{0DFE1422-E446-4F5B-B389-9AFECBC8AD4A}">
      <dgm:prSet/>
      <dgm:spPr/>
      <dgm:t>
        <a:bodyPr/>
        <a:lstStyle/>
        <a:p>
          <a:endParaRPr lang="fr-FR"/>
        </a:p>
      </dgm:t>
    </dgm:pt>
    <dgm:pt modelId="{A4E79995-472F-4CA7-BC25-E49CE5484BC6}">
      <dgm:prSet phldrT="[Texte]"/>
      <dgm:spPr>
        <a:solidFill>
          <a:srgbClr val="FF0000"/>
        </a:solidFill>
      </dgm:spPr>
      <dgm:t>
        <a:bodyPr/>
        <a:lstStyle/>
        <a:p>
          <a:r>
            <a:rPr lang="fr-FR" dirty="0"/>
            <a:t>La dénutrition est-elle sévère ?</a:t>
          </a:r>
        </a:p>
      </dgm:t>
    </dgm:pt>
    <dgm:pt modelId="{569A4B83-F05B-46B4-8070-75CB9E24A147}" type="parTrans" cxnId="{84601E48-C7DC-48CB-AFDA-64ACE42CCEBD}">
      <dgm:prSet/>
      <dgm:spPr/>
      <dgm:t>
        <a:bodyPr/>
        <a:lstStyle/>
        <a:p>
          <a:endParaRPr lang="fr-FR"/>
        </a:p>
      </dgm:t>
    </dgm:pt>
    <dgm:pt modelId="{39730247-7CBF-4009-B56B-1B41A854D0B7}" type="sibTrans" cxnId="{84601E48-C7DC-48CB-AFDA-64ACE42CCEBD}">
      <dgm:prSet/>
      <dgm:spPr/>
      <dgm:t>
        <a:bodyPr/>
        <a:lstStyle/>
        <a:p>
          <a:endParaRPr lang="fr-FR"/>
        </a:p>
      </dgm:t>
    </dgm:pt>
    <dgm:pt modelId="{0A4AEFF7-FEF8-4F48-A55C-EB478C0FFD5C}">
      <dgm:prSet phldrT="[Texte]"/>
      <dgm:spPr/>
      <dgm:t>
        <a:bodyPr/>
        <a:lstStyle/>
        <a:p>
          <a:r>
            <a:rPr lang="fr-FR" dirty="0"/>
            <a:t>3 Codage</a:t>
          </a:r>
        </a:p>
      </dgm:t>
    </dgm:pt>
    <dgm:pt modelId="{A0DE73FB-CF47-424A-AC36-78D06DE47D9D}" type="parTrans" cxnId="{71594439-4732-42B8-9651-6E9CB6DFFDF7}">
      <dgm:prSet/>
      <dgm:spPr/>
      <dgm:t>
        <a:bodyPr/>
        <a:lstStyle/>
        <a:p>
          <a:endParaRPr lang="fr-FR"/>
        </a:p>
      </dgm:t>
    </dgm:pt>
    <dgm:pt modelId="{1577237C-3173-46E1-B616-A1698B98C319}" type="sibTrans" cxnId="{71594439-4732-42B8-9651-6E9CB6DFFDF7}">
      <dgm:prSet/>
      <dgm:spPr/>
      <dgm:t>
        <a:bodyPr/>
        <a:lstStyle/>
        <a:p>
          <a:endParaRPr lang="fr-FR"/>
        </a:p>
      </dgm:t>
    </dgm:pt>
    <dgm:pt modelId="{BC62540B-D9A5-4B0D-986B-8834EB0680FE}">
      <dgm:prSet phldrT="[Texte]"/>
      <dgm:spPr/>
      <dgm:t>
        <a:bodyPr/>
        <a:lstStyle/>
        <a:p>
          <a:r>
            <a:rPr lang="fr-FR" dirty="0"/>
            <a:t>Codeur</a:t>
          </a:r>
        </a:p>
      </dgm:t>
    </dgm:pt>
    <dgm:pt modelId="{BD7AC47B-9EE8-461C-9A2B-5EC3A46FB3BD}" type="parTrans" cxnId="{255F232C-3274-482C-93C3-3FAB26736B48}">
      <dgm:prSet/>
      <dgm:spPr/>
      <dgm:t>
        <a:bodyPr/>
        <a:lstStyle/>
        <a:p>
          <a:endParaRPr lang="fr-FR"/>
        </a:p>
      </dgm:t>
    </dgm:pt>
    <dgm:pt modelId="{2A338973-083A-4094-A669-DCB958AC6E9A}" type="sibTrans" cxnId="{255F232C-3274-482C-93C3-3FAB26736B48}">
      <dgm:prSet/>
      <dgm:spPr/>
      <dgm:t>
        <a:bodyPr/>
        <a:lstStyle/>
        <a:p>
          <a:endParaRPr lang="fr-FR"/>
        </a:p>
      </dgm:t>
    </dgm:pt>
    <dgm:pt modelId="{764903A4-4AF0-432C-8C07-7BD4C8E1A98B}">
      <dgm:prSet phldrT="[Texte]"/>
      <dgm:spPr/>
      <dgm:t>
        <a:bodyPr/>
        <a:lstStyle/>
        <a:p>
          <a:r>
            <a:rPr lang="fr-FR" dirty="0"/>
            <a:t>Comment coder la dénutrition ?</a:t>
          </a:r>
        </a:p>
      </dgm:t>
    </dgm:pt>
    <dgm:pt modelId="{DD559050-2E22-42F7-B546-BB584F5286C0}" type="parTrans" cxnId="{D4F2C983-DA74-4538-ABD9-4831246C4B30}">
      <dgm:prSet/>
      <dgm:spPr/>
      <dgm:t>
        <a:bodyPr/>
        <a:lstStyle/>
        <a:p>
          <a:endParaRPr lang="fr-FR"/>
        </a:p>
      </dgm:t>
    </dgm:pt>
    <dgm:pt modelId="{889147BA-0ACD-44C4-8C65-BD325B8E1538}" type="sibTrans" cxnId="{D4F2C983-DA74-4538-ABD9-4831246C4B30}">
      <dgm:prSet/>
      <dgm:spPr/>
      <dgm:t>
        <a:bodyPr/>
        <a:lstStyle/>
        <a:p>
          <a:endParaRPr lang="fr-FR"/>
        </a:p>
      </dgm:t>
    </dgm:pt>
    <dgm:pt modelId="{AB0318A0-19D9-4C20-9497-CCCCBA410806}">
      <dgm:prSet phldrT="[Texte]"/>
      <dgm:spPr>
        <a:solidFill>
          <a:srgbClr val="FFC000"/>
        </a:solidFill>
      </dgm:spPr>
      <dgm:t>
        <a:bodyPr/>
        <a:lstStyle/>
        <a:p>
          <a:r>
            <a:rPr lang="fr-FR" dirty="0"/>
            <a:t>Clinicien</a:t>
          </a:r>
        </a:p>
      </dgm:t>
    </dgm:pt>
    <dgm:pt modelId="{BC774CA2-69F5-4209-A3AD-86A40B5C5BE6}" type="parTrans" cxnId="{657A03C6-00A7-4CE7-918D-72662F21C681}">
      <dgm:prSet/>
      <dgm:spPr/>
      <dgm:t>
        <a:bodyPr/>
        <a:lstStyle/>
        <a:p>
          <a:endParaRPr lang="fr-FR"/>
        </a:p>
      </dgm:t>
    </dgm:pt>
    <dgm:pt modelId="{886AAF78-3483-4D94-876E-28991C367AE4}" type="sibTrans" cxnId="{657A03C6-00A7-4CE7-918D-72662F21C681}">
      <dgm:prSet/>
      <dgm:spPr/>
      <dgm:t>
        <a:bodyPr/>
        <a:lstStyle/>
        <a:p>
          <a:endParaRPr lang="fr-FR"/>
        </a:p>
      </dgm:t>
    </dgm:pt>
    <dgm:pt modelId="{002B5C22-B572-4170-AD46-903286D0BC0E}" type="pres">
      <dgm:prSet presAssocID="{3761A4E7-85D4-4470-8C2F-8CD28A564814}" presName="linearFlow" presStyleCnt="0">
        <dgm:presLayoutVars>
          <dgm:dir/>
          <dgm:resizeHandles val="exact"/>
        </dgm:presLayoutVars>
      </dgm:prSet>
      <dgm:spPr/>
    </dgm:pt>
    <dgm:pt modelId="{3462FC54-9ACE-4BE5-B3A8-DD88D6162B6A}" type="pres">
      <dgm:prSet presAssocID="{364246BC-CCFC-4BED-8883-2F8BDD112675}" presName="composite" presStyleCnt="0"/>
      <dgm:spPr/>
    </dgm:pt>
    <dgm:pt modelId="{DAD90B20-4030-43F7-A8A3-1C2C57012F6F}" type="pres">
      <dgm:prSet presAssocID="{364246BC-CCFC-4BED-8883-2F8BDD112675}"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7503D563-D2AE-4100-9EA1-91316BB73354}" type="pres">
      <dgm:prSet presAssocID="{364246BC-CCFC-4BED-8883-2F8BDD112675}" presName="txShp" presStyleLbl="node1" presStyleIdx="0" presStyleCnt="3">
        <dgm:presLayoutVars>
          <dgm:bulletEnabled val="1"/>
        </dgm:presLayoutVars>
      </dgm:prSet>
      <dgm:spPr/>
    </dgm:pt>
    <dgm:pt modelId="{384A4892-8745-49DB-9420-F69AB3F03F29}" type="pres">
      <dgm:prSet presAssocID="{94340B9A-B959-4627-928C-12EBD70EB7F6}" presName="spacing" presStyleCnt="0"/>
      <dgm:spPr/>
    </dgm:pt>
    <dgm:pt modelId="{589B2B57-817C-4AB4-9B55-EB377E569332}" type="pres">
      <dgm:prSet presAssocID="{958A9215-C11F-4641-B54A-59D2AC6AFE75}" presName="composite" presStyleCnt="0"/>
      <dgm:spPr/>
    </dgm:pt>
    <dgm:pt modelId="{EC509210-4E66-4EDE-8D87-8A78EFF2BCBF}" type="pres">
      <dgm:prSet presAssocID="{958A9215-C11F-4641-B54A-59D2AC6AFE75}"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6000" b="-6000"/>
          </a:stretch>
        </a:blipFill>
      </dgm:spPr>
    </dgm:pt>
    <dgm:pt modelId="{4BE46F63-C6E0-4274-A324-A745DC220AB6}" type="pres">
      <dgm:prSet presAssocID="{958A9215-C11F-4641-B54A-59D2AC6AFE75}" presName="txShp" presStyleLbl="node1" presStyleIdx="1" presStyleCnt="3">
        <dgm:presLayoutVars>
          <dgm:bulletEnabled val="1"/>
        </dgm:presLayoutVars>
      </dgm:prSet>
      <dgm:spPr/>
    </dgm:pt>
    <dgm:pt modelId="{C2CBBE14-8E71-449F-BE98-891507425066}" type="pres">
      <dgm:prSet presAssocID="{07B1558C-5133-4D62-92DF-BE468A072371}" presName="spacing" presStyleCnt="0"/>
      <dgm:spPr/>
    </dgm:pt>
    <dgm:pt modelId="{9FF2E6AD-2E0C-4AB2-A246-6703080A59EF}" type="pres">
      <dgm:prSet presAssocID="{0A4AEFF7-FEF8-4F48-A55C-EB478C0FFD5C}" presName="composite" presStyleCnt="0"/>
      <dgm:spPr/>
    </dgm:pt>
    <dgm:pt modelId="{8591CD9B-5F69-4300-B5D7-18D223EA2689}" type="pres">
      <dgm:prSet presAssocID="{0A4AEFF7-FEF8-4F48-A55C-EB478C0FFD5C}"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9BE79D02-1D29-4DAE-882B-390436B5745C}" type="pres">
      <dgm:prSet presAssocID="{0A4AEFF7-FEF8-4F48-A55C-EB478C0FFD5C}" presName="txShp" presStyleLbl="node1" presStyleIdx="2" presStyleCnt="3">
        <dgm:presLayoutVars>
          <dgm:bulletEnabled val="1"/>
        </dgm:presLayoutVars>
      </dgm:prSet>
      <dgm:spPr/>
    </dgm:pt>
  </dgm:ptLst>
  <dgm:cxnLst>
    <dgm:cxn modelId="{41487A05-4028-46B1-98E6-D469C6DCCF88}" type="presOf" srcId="{A4E79995-472F-4CA7-BC25-E49CE5484BC6}" destId="{4BE46F63-C6E0-4274-A324-A745DC220AB6}" srcOrd="0" destOrd="2" presId="urn:microsoft.com/office/officeart/2005/8/layout/vList3"/>
    <dgm:cxn modelId="{39C63013-804E-4DB2-843F-A34F6B7696C1}" type="presOf" srcId="{3761A4E7-85D4-4470-8C2F-8CD28A564814}" destId="{002B5C22-B572-4170-AD46-903286D0BC0E}" srcOrd="0" destOrd="0" presId="urn:microsoft.com/office/officeart/2005/8/layout/vList3"/>
    <dgm:cxn modelId="{0DFE1422-E446-4F5B-B389-9AFECBC8AD4A}" srcId="{958A9215-C11F-4641-B54A-59D2AC6AFE75}" destId="{771DE905-0C01-4F6E-809A-66C247F784DE}" srcOrd="0" destOrd="0" parTransId="{FF55F78F-8375-43B9-863F-930732641C5B}" sibTransId="{CBEB99A8-3E00-460E-83D3-294A56BCFBAE}"/>
    <dgm:cxn modelId="{AB3B8C28-1B13-485A-8167-005F9DFB6848}" srcId="{364246BC-CCFC-4BED-8883-2F8BDD112675}" destId="{589B2BA7-7B40-41CF-81B3-3D8A097C5F3B}" srcOrd="1" destOrd="0" parTransId="{30F1A1A3-F505-43B7-98F4-78E228621EBF}" sibTransId="{C6C918EF-98EC-4AEC-8AAC-1BB356A2F780}"/>
    <dgm:cxn modelId="{255F232C-3274-482C-93C3-3FAB26736B48}" srcId="{0A4AEFF7-FEF8-4F48-A55C-EB478C0FFD5C}" destId="{BC62540B-D9A5-4B0D-986B-8834EB0680FE}" srcOrd="0" destOrd="0" parTransId="{BD7AC47B-9EE8-461C-9A2B-5EC3A46FB3BD}" sibTransId="{2A338973-083A-4094-A669-DCB958AC6E9A}"/>
    <dgm:cxn modelId="{71594439-4732-42B8-9651-6E9CB6DFFDF7}" srcId="{3761A4E7-85D4-4470-8C2F-8CD28A564814}" destId="{0A4AEFF7-FEF8-4F48-A55C-EB478C0FFD5C}" srcOrd="2" destOrd="0" parTransId="{A0DE73FB-CF47-424A-AC36-78D06DE47D9D}" sibTransId="{1577237C-3173-46E1-B616-A1698B98C319}"/>
    <dgm:cxn modelId="{56A42145-5110-48AC-A461-4D87F5DA611D}" type="presOf" srcId="{771DE905-0C01-4F6E-809A-66C247F784DE}" destId="{4BE46F63-C6E0-4274-A324-A745DC220AB6}" srcOrd="0" destOrd="1" presId="urn:microsoft.com/office/officeart/2005/8/layout/vList3"/>
    <dgm:cxn modelId="{84601E48-C7DC-48CB-AFDA-64ACE42CCEBD}" srcId="{958A9215-C11F-4641-B54A-59D2AC6AFE75}" destId="{A4E79995-472F-4CA7-BC25-E49CE5484BC6}" srcOrd="1" destOrd="0" parTransId="{569A4B83-F05B-46B4-8070-75CB9E24A147}" sibTransId="{39730247-7CBF-4009-B56B-1B41A854D0B7}"/>
    <dgm:cxn modelId="{1DD6274E-D5FC-4D05-B6EC-D506E3DC7C30}" type="presOf" srcId="{0A4AEFF7-FEF8-4F48-A55C-EB478C0FFD5C}" destId="{9BE79D02-1D29-4DAE-882B-390436B5745C}" srcOrd="0" destOrd="0" presId="urn:microsoft.com/office/officeart/2005/8/layout/vList3"/>
    <dgm:cxn modelId="{D4F2C983-DA74-4538-ABD9-4831246C4B30}" srcId="{0A4AEFF7-FEF8-4F48-A55C-EB478C0FFD5C}" destId="{764903A4-4AF0-432C-8C07-7BD4C8E1A98B}" srcOrd="1" destOrd="0" parTransId="{DD559050-2E22-42F7-B546-BB584F5286C0}" sibTransId="{889147BA-0ACD-44C4-8C65-BD325B8E1538}"/>
    <dgm:cxn modelId="{B9D441A2-EF1E-4B0E-A39E-9CBA264B5147}" type="presOf" srcId="{958A9215-C11F-4641-B54A-59D2AC6AFE75}" destId="{4BE46F63-C6E0-4274-A324-A745DC220AB6}" srcOrd="0" destOrd="0" presId="urn:microsoft.com/office/officeart/2005/8/layout/vList3"/>
    <dgm:cxn modelId="{4E8AFDA3-086E-46C7-A5D3-A0D77CBFE105}" srcId="{3761A4E7-85D4-4470-8C2F-8CD28A564814}" destId="{364246BC-CCFC-4BED-8883-2F8BDD112675}" srcOrd="0" destOrd="0" parTransId="{659F7636-657F-42CB-8BA4-3566AEE5F9CC}" sibTransId="{94340B9A-B959-4627-928C-12EBD70EB7F6}"/>
    <dgm:cxn modelId="{EB8317A7-DB66-45A0-940D-70EF8CB51B11}" type="presOf" srcId="{589B2BA7-7B40-41CF-81B3-3D8A097C5F3B}" destId="{7503D563-D2AE-4100-9EA1-91316BB73354}" srcOrd="0" destOrd="2" presId="urn:microsoft.com/office/officeart/2005/8/layout/vList3"/>
    <dgm:cxn modelId="{6B7E48B5-F1D9-424C-8900-86031AF8D503}" srcId="{3761A4E7-85D4-4470-8C2F-8CD28A564814}" destId="{958A9215-C11F-4641-B54A-59D2AC6AFE75}" srcOrd="1" destOrd="0" parTransId="{F1E81144-DAB2-4FA0-B5C7-C13BEF0561BE}" sibTransId="{07B1558C-5133-4D62-92DF-BE468A072371}"/>
    <dgm:cxn modelId="{C1CF8FC4-2DF3-4AF7-BDD2-40A78400FB9B}" type="presOf" srcId="{AB0318A0-19D9-4C20-9497-CCCCBA410806}" destId="{7503D563-D2AE-4100-9EA1-91316BB73354}" srcOrd="0" destOrd="1" presId="urn:microsoft.com/office/officeart/2005/8/layout/vList3"/>
    <dgm:cxn modelId="{657A03C6-00A7-4CE7-918D-72662F21C681}" srcId="{364246BC-CCFC-4BED-8883-2F8BDD112675}" destId="{AB0318A0-19D9-4C20-9497-CCCCBA410806}" srcOrd="0" destOrd="0" parTransId="{BC774CA2-69F5-4209-A3AD-86A40B5C5BE6}" sibTransId="{886AAF78-3483-4D94-876E-28991C367AE4}"/>
    <dgm:cxn modelId="{7551D0D7-76B3-4317-ABD7-B936C11AA143}" type="presOf" srcId="{364246BC-CCFC-4BED-8883-2F8BDD112675}" destId="{7503D563-D2AE-4100-9EA1-91316BB73354}" srcOrd="0" destOrd="0" presId="urn:microsoft.com/office/officeart/2005/8/layout/vList3"/>
    <dgm:cxn modelId="{E53A50D8-8DBF-4590-972D-8D2472A32131}" type="presOf" srcId="{764903A4-4AF0-432C-8C07-7BD4C8E1A98B}" destId="{9BE79D02-1D29-4DAE-882B-390436B5745C}" srcOrd="0" destOrd="2" presId="urn:microsoft.com/office/officeart/2005/8/layout/vList3"/>
    <dgm:cxn modelId="{B8877FE8-B190-41B5-8D27-E1ED59146C02}" type="presOf" srcId="{BC62540B-D9A5-4B0D-986B-8834EB0680FE}" destId="{9BE79D02-1D29-4DAE-882B-390436B5745C}" srcOrd="0" destOrd="1" presId="urn:microsoft.com/office/officeart/2005/8/layout/vList3"/>
    <dgm:cxn modelId="{6529F8FD-328D-43DA-AC51-5249BBF08557}" type="presParOf" srcId="{002B5C22-B572-4170-AD46-903286D0BC0E}" destId="{3462FC54-9ACE-4BE5-B3A8-DD88D6162B6A}" srcOrd="0" destOrd="0" presId="urn:microsoft.com/office/officeart/2005/8/layout/vList3"/>
    <dgm:cxn modelId="{9D291047-C603-4631-B57E-F9D24D08A660}" type="presParOf" srcId="{3462FC54-9ACE-4BE5-B3A8-DD88D6162B6A}" destId="{DAD90B20-4030-43F7-A8A3-1C2C57012F6F}" srcOrd="0" destOrd="0" presId="urn:microsoft.com/office/officeart/2005/8/layout/vList3"/>
    <dgm:cxn modelId="{48A3F67C-C682-4645-9F15-09620B9C27F7}" type="presParOf" srcId="{3462FC54-9ACE-4BE5-B3A8-DD88D6162B6A}" destId="{7503D563-D2AE-4100-9EA1-91316BB73354}" srcOrd="1" destOrd="0" presId="urn:microsoft.com/office/officeart/2005/8/layout/vList3"/>
    <dgm:cxn modelId="{6163279E-6969-4CC7-89F5-FAB4AA4C27BD}" type="presParOf" srcId="{002B5C22-B572-4170-AD46-903286D0BC0E}" destId="{384A4892-8745-49DB-9420-F69AB3F03F29}" srcOrd="1" destOrd="0" presId="urn:microsoft.com/office/officeart/2005/8/layout/vList3"/>
    <dgm:cxn modelId="{EA960B49-4842-45A7-B497-DDE6F02B46D4}" type="presParOf" srcId="{002B5C22-B572-4170-AD46-903286D0BC0E}" destId="{589B2B57-817C-4AB4-9B55-EB377E569332}" srcOrd="2" destOrd="0" presId="urn:microsoft.com/office/officeart/2005/8/layout/vList3"/>
    <dgm:cxn modelId="{D453950B-26B7-46F7-B56F-FA49A2FFC603}" type="presParOf" srcId="{589B2B57-817C-4AB4-9B55-EB377E569332}" destId="{EC509210-4E66-4EDE-8D87-8A78EFF2BCBF}" srcOrd="0" destOrd="0" presId="urn:microsoft.com/office/officeart/2005/8/layout/vList3"/>
    <dgm:cxn modelId="{8F79C2C7-81C5-4D59-9173-896660E58740}" type="presParOf" srcId="{589B2B57-817C-4AB4-9B55-EB377E569332}" destId="{4BE46F63-C6E0-4274-A324-A745DC220AB6}" srcOrd="1" destOrd="0" presId="urn:microsoft.com/office/officeart/2005/8/layout/vList3"/>
    <dgm:cxn modelId="{793D2544-88D2-4B68-B3BA-AAEFFC0D2414}" type="presParOf" srcId="{002B5C22-B572-4170-AD46-903286D0BC0E}" destId="{C2CBBE14-8E71-449F-BE98-891507425066}" srcOrd="3" destOrd="0" presId="urn:microsoft.com/office/officeart/2005/8/layout/vList3"/>
    <dgm:cxn modelId="{F89FD78F-3233-4C7B-B11B-D722F9CFD4D4}" type="presParOf" srcId="{002B5C22-B572-4170-AD46-903286D0BC0E}" destId="{9FF2E6AD-2E0C-4AB2-A246-6703080A59EF}" srcOrd="4" destOrd="0" presId="urn:microsoft.com/office/officeart/2005/8/layout/vList3"/>
    <dgm:cxn modelId="{C23686C5-63C2-4E07-B210-10167DC88DB4}" type="presParOf" srcId="{9FF2E6AD-2E0C-4AB2-A246-6703080A59EF}" destId="{8591CD9B-5F69-4300-B5D7-18D223EA2689}" srcOrd="0" destOrd="0" presId="urn:microsoft.com/office/officeart/2005/8/layout/vList3"/>
    <dgm:cxn modelId="{7482D8C8-D2B3-4CD6-8BA2-B5D20D0B7D68}" type="presParOf" srcId="{9FF2E6AD-2E0C-4AB2-A246-6703080A59EF}" destId="{9BE79D02-1D29-4DAE-882B-390436B5745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0D8DC7-A604-4B96-9E44-C4927ECA0DB5}" type="doc">
      <dgm:prSet loTypeId="urn:microsoft.com/office/officeart/2005/8/layout/arrow2" loCatId="process" qsTypeId="urn:microsoft.com/office/officeart/2005/8/quickstyle/3d3" qsCatId="3D" csTypeId="urn:microsoft.com/office/officeart/2005/8/colors/colorful1" csCatId="colorful" phldr="1"/>
      <dgm:spPr/>
      <dgm:t>
        <a:bodyPr/>
        <a:lstStyle/>
        <a:p>
          <a:endParaRPr lang="fr-FR"/>
        </a:p>
      </dgm:t>
    </dgm:pt>
    <dgm:pt modelId="{B8C1BFAA-E397-4B0F-AE87-5C9DC4110339}">
      <dgm:prSet phldrT="[Texte]" custT="1"/>
      <dgm:spPr/>
      <dgm:t>
        <a:bodyPr/>
        <a:lstStyle/>
        <a:p>
          <a:r>
            <a:rPr lang="fr-FR" sz="2000" dirty="0">
              <a:highlight>
                <a:srgbClr val="00FFFF"/>
              </a:highlight>
            </a:rPr>
            <a:t>SEPSIS 1991</a:t>
          </a:r>
        </a:p>
      </dgm:t>
    </dgm:pt>
    <dgm:pt modelId="{EAABE583-EE7E-400D-90AE-804186ADE622}" type="parTrans" cxnId="{1B20D1F5-73DF-46E4-A005-30E9B5D6DCEA}">
      <dgm:prSet/>
      <dgm:spPr/>
      <dgm:t>
        <a:bodyPr/>
        <a:lstStyle/>
        <a:p>
          <a:endParaRPr lang="fr-FR"/>
        </a:p>
      </dgm:t>
    </dgm:pt>
    <dgm:pt modelId="{9306DD14-502F-434F-8F41-468B9DA14199}" type="sibTrans" cxnId="{1B20D1F5-73DF-46E4-A005-30E9B5D6DCEA}">
      <dgm:prSet/>
      <dgm:spPr/>
      <dgm:t>
        <a:bodyPr/>
        <a:lstStyle/>
        <a:p>
          <a:endParaRPr lang="fr-FR"/>
        </a:p>
      </dgm:t>
    </dgm:pt>
    <dgm:pt modelId="{BC8E8FA3-E49B-4149-AE30-C807BEAEF54E}">
      <dgm:prSet phldrT="[Texte]" custT="1"/>
      <dgm:spPr/>
      <dgm:t>
        <a:bodyPr/>
        <a:lstStyle/>
        <a:p>
          <a:r>
            <a:rPr lang="fr-FR" sz="1800" b="0" i="0" dirty="0"/>
            <a:t>SRIS en réponse à une infection probable documentée ou suspectée</a:t>
          </a:r>
          <a:endParaRPr lang="fr-FR" sz="1800" dirty="0"/>
        </a:p>
      </dgm:t>
    </dgm:pt>
    <dgm:pt modelId="{13A66ED5-3537-4B0E-993E-9D33BC620590}" type="parTrans" cxnId="{50C7B41F-9A28-4B99-B894-A1A8AE83F779}">
      <dgm:prSet/>
      <dgm:spPr/>
      <dgm:t>
        <a:bodyPr/>
        <a:lstStyle/>
        <a:p>
          <a:endParaRPr lang="fr-FR"/>
        </a:p>
      </dgm:t>
    </dgm:pt>
    <dgm:pt modelId="{0D27C893-C9EE-47EE-8DE7-1B7D26AB502E}" type="sibTrans" cxnId="{50C7B41F-9A28-4B99-B894-A1A8AE83F779}">
      <dgm:prSet/>
      <dgm:spPr/>
      <dgm:t>
        <a:bodyPr/>
        <a:lstStyle/>
        <a:p>
          <a:endParaRPr lang="fr-FR"/>
        </a:p>
      </dgm:t>
    </dgm:pt>
    <dgm:pt modelId="{DCB0B6CA-CD8B-47FC-B7B1-3A14396AD88E}">
      <dgm:prSet phldrT="[Texte]"/>
      <dgm:spPr/>
      <dgm:t>
        <a:bodyPr/>
        <a:lstStyle/>
        <a:p>
          <a:r>
            <a:rPr lang="fr-FR" dirty="0"/>
            <a:t>    </a:t>
          </a:r>
        </a:p>
      </dgm:t>
    </dgm:pt>
    <dgm:pt modelId="{3020F575-7956-40AA-B199-A0072D9DFAF4}" type="parTrans" cxnId="{C65A7D2C-571A-434D-8FDD-6FD8582EF26A}">
      <dgm:prSet/>
      <dgm:spPr/>
      <dgm:t>
        <a:bodyPr/>
        <a:lstStyle/>
        <a:p>
          <a:endParaRPr lang="fr-FR"/>
        </a:p>
      </dgm:t>
    </dgm:pt>
    <dgm:pt modelId="{B4B265F0-5559-4DC8-BE84-C1D7E3C9C6E8}" type="sibTrans" cxnId="{C65A7D2C-571A-434D-8FDD-6FD8582EF26A}">
      <dgm:prSet/>
      <dgm:spPr/>
      <dgm:t>
        <a:bodyPr/>
        <a:lstStyle/>
        <a:p>
          <a:endParaRPr lang="fr-FR"/>
        </a:p>
      </dgm:t>
    </dgm:pt>
    <dgm:pt modelId="{48B99D9F-CC12-4790-98A0-2E2D25D098B4}">
      <dgm:prSet phldrT="[Texte]" custT="1"/>
      <dgm:spPr/>
      <dgm:t>
        <a:bodyPr/>
        <a:lstStyle/>
        <a:p>
          <a:r>
            <a:rPr lang="fr-FR" sz="1800" dirty="0"/>
            <a:t>SEPTICÉMIE </a:t>
          </a:r>
        </a:p>
      </dgm:t>
    </dgm:pt>
    <dgm:pt modelId="{BD50C017-E4A9-4D88-B938-8DB781F577C5}" type="parTrans" cxnId="{248B9B2B-F97A-4E6F-A7CB-6618048C0A29}">
      <dgm:prSet/>
      <dgm:spPr/>
      <dgm:t>
        <a:bodyPr/>
        <a:lstStyle/>
        <a:p>
          <a:endParaRPr lang="fr-FR"/>
        </a:p>
      </dgm:t>
    </dgm:pt>
    <dgm:pt modelId="{337AA1F0-D55A-480A-BF36-62DBB5FCB233}" type="sibTrans" cxnId="{248B9B2B-F97A-4E6F-A7CB-6618048C0A29}">
      <dgm:prSet/>
      <dgm:spPr/>
      <dgm:t>
        <a:bodyPr/>
        <a:lstStyle/>
        <a:p>
          <a:endParaRPr lang="fr-FR"/>
        </a:p>
      </dgm:t>
    </dgm:pt>
    <dgm:pt modelId="{DB550056-9293-464C-846A-9779D639CD97}">
      <dgm:prSet phldrT="[Texte]" custT="1"/>
      <dgm:spPr/>
      <dgm:t>
        <a:bodyPr/>
        <a:lstStyle/>
        <a:p>
          <a:r>
            <a:rPr lang="fr-FR" sz="1800" dirty="0"/>
            <a:t>Circulation sanguine de micro-organisme</a:t>
          </a:r>
        </a:p>
      </dgm:t>
    </dgm:pt>
    <dgm:pt modelId="{985C5CEE-EA70-4F16-A649-214D870D1C77}" type="parTrans" cxnId="{11B5781C-B4C9-4C82-8B7C-3F30BC45D819}">
      <dgm:prSet/>
      <dgm:spPr/>
      <dgm:t>
        <a:bodyPr/>
        <a:lstStyle/>
        <a:p>
          <a:endParaRPr lang="fr-FR"/>
        </a:p>
      </dgm:t>
    </dgm:pt>
    <dgm:pt modelId="{1CE73D22-0A3B-4378-8C9B-F24A2A3A2C2B}" type="sibTrans" cxnId="{11B5781C-B4C9-4C82-8B7C-3F30BC45D819}">
      <dgm:prSet/>
      <dgm:spPr/>
      <dgm:t>
        <a:bodyPr/>
        <a:lstStyle/>
        <a:p>
          <a:endParaRPr lang="fr-FR"/>
        </a:p>
      </dgm:t>
    </dgm:pt>
    <dgm:pt modelId="{48A1B09D-A1E6-48C3-9286-FBD3D1083CD5}" type="pres">
      <dgm:prSet presAssocID="{4F0D8DC7-A604-4B96-9E44-C4927ECA0DB5}" presName="arrowDiagram" presStyleCnt="0">
        <dgm:presLayoutVars>
          <dgm:chMax val="5"/>
          <dgm:dir/>
          <dgm:resizeHandles val="exact"/>
        </dgm:presLayoutVars>
      </dgm:prSet>
      <dgm:spPr/>
    </dgm:pt>
    <dgm:pt modelId="{F803FD5A-9657-47BE-B930-2A3CC8DC34D5}" type="pres">
      <dgm:prSet presAssocID="{4F0D8DC7-A604-4B96-9E44-C4927ECA0DB5}" presName="arrow" presStyleLbl="bgShp" presStyleIdx="0" presStyleCnt="1" custLinFactNeighborX="-116" custLinFactNeighborY="0"/>
      <dgm:spPr/>
    </dgm:pt>
    <dgm:pt modelId="{09847310-3720-4B48-8E22-383691A1F03C}" type="pres">
      <dgm:prSet presAssocID="{4F0D8DC7-A604-4B96-9E44-C4927ECA0DB5}" presName="arrowDiagram3" presStyleCnt="0"/>
      <dgm:spPr/>
    </dgm:pt>
    <dgm:pt modelId="{75D3A406-28A5-443A-9D5A-DBE1DC513ACF}" type="pres">
      <dgm:prSet presAssocID="{48B99D9F-CC12-4790-98A0-2E2D25D098B4}" presName="bullet3a" presStyleLbl="node1" presStyleIdx="0" presStyleCnt="3"/>
      <dgm:spPr/>
    </dgm:pt>
    <dgm:pt modelId="{954A1A1C-364F-40B8-A479-12D6929466D3}" type="pres">
      <dgm:prSet presAssocID="{48B99D9F-CC12-4790-98A0-2E2D25D098B4}" presName="textBox3a" presStyleLbl="revTx" presStyleIdx="0" presStyleCnt="3" custScaleX="109230" custLinFactNeighborX="23821">
        <dgm:presLayoutVars>
          <dgm:bulletEnabled val="1"/>
        </dgm:presLayoutVars>
      </dgm:prSet>
      <dgm:spPr/>
    </dgm:pt>
    <dgm:pt modelId="{D9A5FAA1-EB29-4BDC-9426-CF3631EA26E8}" type="pres">
      <dgm:prSet presAssocID="{B8C1BFAA-E397-4B0F-AE87-5C9DC4110339}" presName="bullet3b" presStyleLbl="node1" presStyleIdx="1" presStyleCnt="3"/>
      <dgm:spPr/>
    </dgm:pt>
    <dgm:pt modelId="{DD18AB49-CA1B-44AF-BE31-343590E866A9}" type="pres">
      <dgm:prSet presAssocID="{B8C1BFAA-E397-4B0F-AE87-5C9DC4110339}" presName="textBox3b" presStyleLbl="revTx" presStyleIdx="1" presStyleCnt="3" custScaleX="220843" custScaleY="9053" custLinFactNeighborX="62787" custLinFactNeighborY="-30618">
        <dgm:presLayoutVars>
          <dgm:bulletEnabled val="1"/>
        </dgm:presLayoutVars>
      </dgm:prSet>
      <dgm:spPr/>
    </dgm:pt>
    <dgm:pt modelId="{E1EBC722-EAA1-4C89-8188-B7BCDAD77457}" type="pres">
      <dgm:prSet presAssocID="{DCB0B6CA-CD8B-47FC-B7B1-3A14396AD88E}" presName="bullet3c" presStyleLbl="node1" presStyleIdx="2" presStyleCnt="3"/>
      <dgm:spPr/>
    </dgm:pt>
    <dgm:pt modelId="{BBE251DD-D4DD-4D6D-8202-472FA8D26112}" type="pres">
      <dgm:prSet presAssocID="{DCB0B6CA-CD8B-47FC-B7B1-3A14396AD88E}" presName="textBox3c" presStyleLbl="revTx" presStyleIdx="2" presStyleCnt="3">
        <dgm:presLayoutVars>
          <dgm:bulletEnabled val="1"/>
        </dgm:presLayoutVars>
      </dgm:prSet>
      <dgm:spPr/>
    </dgm:pt>
  </dgm:ptLst>
  <dgm:cxnLst>
    <dgm:cxn modelId="{11B5781C-B4C9-4C82-8B7C-3F30BC45D819}" srcId="{48B99D9F-CC12-4790-98A0-2E2D25D098B4}" destId="{DB550056-9293-464C-846A-9779D639CD97}" srcOrd="0" destOrd="0" parTransId="{985C5CEE-EA70-4F16-A649-214D870D1C77}" sibTransId="{1CE73D22-0A3B-4378-8C9B-F24A2A3A2C2B}"/>
    <dgm:cxn modelId="{50C7B41F-9A28-4B99-B894-A1A8AE83F779}" srcId="{B8C1BFAA-E397-4B0F-AE87-5C9DC4110339}" destId="{BC8E8FA3-E49B-4149-AE30-C807BEAEF54E}" srcOrd="0" destOrd="0" parTransId="{13A66ED5-3537-4B0E-993E-9D33BC620590}" sibTransId="{0D27C893-C9EE-47EE-8DE7-1B7D26AB502E}"/>
    <dgm:cxn modelId="{248B9B2B-F97A-4E6F-A7CB-6618048C0A29}" srcId="{4F0D8DC7-A604-4B96-9E44-C4927ECA0DB5}" destId="{48B99D9F-CC12-4790-98A0-2E2D25D098B4}" srcOrd="0" destOrd="0" parTransId="{BD50C017-E4A9-4D88-B938-8DB781F577C5}" sibTransId="{337AA1F0-D55A-480A-BF36-62DBB5FCB233}"/>
    <dgm:cxn modelId="{C65A7D2C-571A-434D-8FDD-6FD8582EF26A}" srcId="{4F0D8DC7-A604-4B96-9E44-C4927ECA0DB5}" destId="{DCB0B6CA-CD8B-47FC-B7B1-3A14396AD88E}" srcOrd="2" destOrd="0" parTransId="{3020F575-7956-40AA-B199-A0072D9DFAF4}" sibTransId="{B4B265F0-5559-4DC8-BE84-C1D7E3C9C6E8}"/>
    <dgm:cxn modelId="{E1A2E743-88F9-4556-BBEC-E4A24895A3F9}" type="presOf" srcId="{48B99D9F-CC12-4790-98A0-2E2D25D098B4}" destId="{954A1A1C-364F-40B8-A479-12D6929466D3}" srcOrd="0" destOrd="0" presId="urn:microsoft.com/office/officeart/2005/8/layout/arrow2"/>
    <dgm:cxn modelId="{F2EA8D68-8181-483D-9E5F-F429556857E9}" type="presOf" srcId="{BC8E8FA3-E49B-4149-AE30-C807BEAEF54E}" destId="{DD18AB49-CA1B-44AF-BE31-343590E866A9}" srcOrd="0" destOrd="1" presId="urn:microsoft.com/office/officeart/2005/8/layout/arrow2"/>
    <dgm:cxn modelId="{D3B1EF58-7B45-4F63-A604-706E27E65B96}" type="presOf" srcId="{DB550056-9293-464C-846A-9779D639CD97}" destId="{954A1A1C-364F-40B8-A479-12D6929466D3}" srcOrd="0" destOrd="1" presId="urn:microsoft.com/office/officeart/2005/8/layout/arrow2"/>
    <dgm:cxn modelId="{F73931A6-11EA-466F-B11E-7925203FC4B3}" type="presOf" srcId="{B8C1BFAA-E397-4B0F-AE87-5C9DC4110339}" destId="{DD18AB49-CA1B-44AF-BE31-343590E866A9}" srcOrd="0" destOrd="0" presId="urn:microsoft.com/office/officeart/2005/8/layout/arrow2"/>
    <dgm:cxn modelId="{52ACF0D3-CE14-4240-8322-F1634CB2DED8}" type="presOf" srcId="{DCB0B6CA-CD8B-47FC-B7B1-3A14396AD88E}" destId="{BBE251DD-D4DD-4D6D-8202-472FA8D26112}" srcOrd="0" destOrd="0" presId="urn:microsoft.com/office/officeart/2005/8/layout/arrow2"/>
    <dgm:cxn modelId="{DEFD61DF-9E8A-49B1-B5EF-0DACCAF09CBA}" type="presOf" srcId="{4F0D8DC7-A604-4B96-9E44-C4927ECA0DB5}" destId="{48A1B09D-A1E6-48C3-9286-FBD3D1083CD5}" srcOrd="0" destOrd="0" presId="urn:microsoft.com/office/officeart/2005/8/layout/arrow2"/>
    <dgm:cxn modelId="{1B20D1F5-73DF-46E4-A005-30E9B5D6DCEA}" srcId="{4F0D8DC7-A604-4B96-9E44-C4927ECA0DB5}" destId="{B8C1BFAA-E397-4B0F-AE87-5C9DC4110339}" srcOrd="1" destOrd="0" parTransId="{EAABE583-EE7E-400D-90AE-804186ADE622}" sibTransId="{9306DD14-502F-434F-8F41-468B9DA14199}"/>
    <dgm:cxn modelId="{46E90D4B-2CBA-4B65-95D4-DE64BEAAA730}" type="presParOf" srcId="{48A1B09D-A1E6-48C3-9286-FBD3D1083CD5}" destId="{F803FD5A-9657-47BE-B930-2A3CC8DC34D5}" srcOrd="0" destOrd="0" presId="urn:microsoft.com/office/officeart/2005/8/layout/arrow2"/>
    <dgm:cxn modelId="{8F571718-3C28-4645-BD87-4BBF83A47375}" type="presParOf" srcId="{48A1B09D-A1E6-48C3-9286-FBD3D1083CD5}" destId="{09847310-3720-4B48-8E22-383691A1F03C}" srcOrd="1" destOrd="0" presId="urn:microsoft.com/office/officeart/2005/8/layout/arrow2"/>
    <dgm:cxn modelId="{A27ABE00-CDE2-45CD-BD69-4C8F78B3026E}" type="presParOf" srcId="{09847310-3720-4B48-8E22-383691A1F03C}" destId="{75D3A406-28A5-443A-9D5A-DBE1DC513ACF}" srcOrd="0" destOrd="0" presId="urn:microsoft.com/office/officeart/2005/8/layout/arrow2"/>
    <dgm:cxn modelId="{044D1AA6-1B9A-42D3-9EF2-0788BDAB99F8}" type="presParOf" srcId="{09847310-3720-4B48-8E22-383691A1F03C}" destId="{954A1A1C-364F-40B8-A479-12D6929466D3}" srcOrd="1" destOrd="0" presId="urn:microsoft.com/office/officeart/2005/8/layout/arrow2"/>
    <dgm:cxn modelId="{65FD54C1-E6A3-46AF-BEF4-B5D3D017CEE1}" type="presParOf" srcId="{09847310-3720-4B48-8E22-383691A1F03C}" destId="{D9A5FAA1-EB29-4BDC-9426-CF3631EA26E8}" srcOrd="2" destOrd="0" presId="urn:microsoft.com/office/officeart/2005/8/layout/arrow2"/>
    <dgm:cxn modelId="{AC3CF696-10FF-4A06-9B4A-258626BACF34}" type="presParOf" srcId="{09847310-3720-4B48-8E22-383691A1F03C}" destId="{DD18AB49-CA1B-44AF-BE31-343590E866A9}" srcOrd="3" destOrd="0" presId="urn:microsoft.com/office/officeart/2005/8/layout/arrow2"/>
    <dgm:cxn modelId="{2660D266-7030-4749-B33A-DEFFFB9B9BFE}" type="presParOf" srcId="{09847310-3720-4B48-8E22-383691A1F03C}" destId="{E1EBC722-EAA1-4C89-8188-B7BCDAD77457}" srcOrd="4" destOrd="0" presId="urn:microsoft.com/office/officeart/2005/8/layout/arrow2"/>
    <dgm:cxn modelId="{152316B9-D624-43B3-BFC0-2708A8EEE2A9}" type="presParOf" srcId="{09847310-3720-4B48-8E22-383691A1F03C}" destId="{BBE251DD-D4DD-4D6D-8202-472FA8D26112}"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0D8DC7-A604-4B96-9E44-C4927ECA0DB5}" type="doc">
      <dgm:prSet loTypeId="urn:microsoft.com/office/officeart/2005/8/layout/arrow2" loCatId="process" qsTypeId="urn:microsoft.com/office/officeart/2005/8/quickstyle/3d3" qsCatId="3D" csTypeId="urn:microsoft.com/office/officeart/2005/8/colors/colorful1" csCatId="colorful" phldr="1"/>
      <dgm:spPr/>
      <dgm:t>
        <a:bodyPr/>
        <a:lstStyle/>
        <a:p>
          <a:endParaRPr lang="fr-FR"/>
        </a:p>
      </dgm:t>
    </dgm:pt>
    <dgm:pt modelId="{B8C1BFAA-E397-4B0F-AE87-5C9DC4110339}">
      <dgm:prSet phldrT="[Texte]" custT="1"/>
      <dgm:spPr/>
      <dgm:t>
        <a:bodyPr/>
        <a:lstStyle/>
        <a:p>
          <a:r>
            <a:rPr lang="fr-FR" sz="1800" dirty="0"/>
            <a:t>SEPSIS 1991</a:t>
          </a:r>
        </a:p>
      </dgm:t>
    </dgm:pt>
    <dgm:pt modelId="{EAABE583-EE7E-400D-90AE-804186ADE622}" type="parTrans" cxnId="{1B20D1F5-73DF-46E4-A005-30E9B5D6DCEA}">
      <dgm:prSet/>
      <dgm:spPr/>
      <dgm:t>
        <a:bodyPr/>
        <a:lstStyle/>
        <a:p>
          <a:endParaRPr lang="fr-FR"/>
        </a:p>
      </dgm:t>
    </dgm:pt>
    <dgm:pt modelId="{9306DD14-502F-434F-8F41-468B9DA14199}" type="sibTrans" cxnId="{1B20D1F5-73DF-46E4-A005-30E9B5D6DCEA}">
      <dgm:prSet/>
      <dgm:spPr/>
      <dgm:t>
        <a:bodyPr/>
        <a:lstStyle/>
        <a:p>
          <a:endParaRPr lang="fr-FR"/>
        </a:p>
      </dgm:t>
    </dgm:pt>
    <dgm:pt modelId="{BC8E8FA3-E49B-4149-AE30-C807BEAEF54E}">
      <dgm:prSet phldrT="[Texte]" custT="1"/>
      <dgm:spPr/>
      <dgm:t>
        <a:bodyPr/>
        <a:lstStyle/>
        <a:p>
          <a:r>
            <a:rPr lang="fr-FR" sz="1600" b="0" i="0" dirty="0"/>
            <a:t>SRIS en réponse à une infection probable documentée ou suspectée</a:t>
          </a:r>
          <a:endParaRPr lang="fr-FR" sz="1600" dirty="0"/>
        </a:p>
      </dgm:t>
    </dgm:pt>
    <dgm:pt modelId="{13A66ED5-3537-4B0E-993E-9D33BC620590}" type="parTrans" cxnId="{50C7B41F-9A28-4B99-B894-A1A8AE83F779}">
      <dgm:prSet/>
      <dgm:spPr/>
      <dgm:t>
        <a:bodyPr/>
        <a:lstStyle/>
        <a:p>
          <a:endParaRPr lang="fr-FR"/>
        </a:p>
      </dgm:t>
    </dgm:pt>
    <dgm:pt modelId="{0D27C893-C9EE-47EE-8DE7-1B7D26AB502E}" type="sibTrans" cxnId="{50C7B41F-9A28-4B99-B894-A1A8AE83F779}">
      <dgm:prSet/>
      <dgm:spPr/>
      <dgm:t>
        <a:bodyPr/>
        <a:lstStyle/>
        <a:p>
          <a:endParaRPr lang="fr-FR"/>
        </a:p>
      </dgm:t>
    </dgm:pt>
    <dgm:pt modelId="{DCB0B6CA-CD8B-47FC-B7B1-3A14396AD88E}">
      <dgm:prSet phldrT="[Texte]" custT="1"/>
      <dgm:spPr/>
      <dgm:t>
        <a:bodyPr/>
        <a:lstStyle/>
        <a:p>
          <a:r>
            <a:rPr lang="fr-FR" sz="1800" dirty="0">
              <a:highlight>
                <a:srgbClr val="00FFFF"/>
              </a:highlight>
            </a:rPr>
            <a:t>SEPSIS 2016</a:t>
          </a:r>
        </a:p>
      </dgm:t>
    </dgm:pt>
    <dgm:pt modelId="{3020F575-7956-40AA-B199-A0072D9DFAF4}" type="parTrans" cxnId="{C65A7D2C-571A-434D-8FDD-6FD8582EF26A}">
      <dgm:prSet/>
      <dgm:spPr/>
      <dgm:t>
        <a:bodyPr/>
        <a:lstStyle/>
        <a:p>
          <a:endParaRPr lang="fr-FR"/>
        </a:p>
      </dgm:t>
    </dgm:pt>
    <dgm:pt modelId="{B4B265F0-5559-4DC8-BE84-C1D7E3C9C6E8}" type="sibTrans" cxnId="{C65A7D2C-571A-434D-8FDD-6FD8582EF26A}">
      <dgm:prSet/>
      <dgm:spPr/>
      <dgm:t>
        <a:bodyPr/>
        <a:lstStyle/>
        <a:p>
          <a:endParaRPr lang="fr-FR"/>
        </a:p>
      </dgm:t>
    </dgm:pt>
    <dgm:pt modelId="{740A4042-7B67-46F9-8ABD-43FA1877C725}">
      <dgm:prSet phldrT="[Texte]" custT="1"/>
      <dgm:spPr/>
      <dgm:t>
        <a:bodyPr/>
        <a:lstStyle/>
        <a:p>
          <a:r>
            <a:rPr lang="fr-FR" sz="1600" b="1" dirty="0">
              <a:solidFill>
                <a:srgbClr val="FF0000"/>
              </a:solidFill>
            </a:rPr>
            <a:t>Infection + défaillance d’organe</a:t>
          </a:r>
          <a:r>
            <a:rPr lang="fr-FR" sz="1600" dirty="0"/>
            <a:t>, </a:t>
          </a:r>
          <a:r>
            <a:rPr lang="fr-FR" sz="1600" dirty="0">
              <a:highlight>
                <a:srgbClr val="FFFF00"/>
              </a:highlight>
            </a:rPr>
            <a:t>pouvant </a:t>
          </a:r>
          <a:r>
            <a:rPr lang="fr-FR" sz="1600" dirty="0"/>
            <a:t>être définie par les scores SOFA</a:t>
          </a:r>
        </a:p>
      </dgm:t>
    </dgm:pt>
    <dgm:pt modelId="{F2F13238-7777-480A-AFB9-51E9E705DF1E}" type="parTrans" cxnId="{E042F11F-AD49-44ED-8D77-6406D64D51F5}">
      <dgm:prSet/>
      <dgm:spPr/>
      <dgm:t>
        <a:bodyPr/>
        <a:lstStyle/>
        <a:p>
          <a:endParaRPr lang="fr-FR"/>
        </a:p>
      </dgm:t>
    </dgm:pt>
    <dgm:pt modelId="{F6DA2E78-F07C-4B75-9DB5-EDF0B2C8B4A1}" type="sibTrans" cxnId="{E042F11F-AD49-44ED-8D77-6406D64D51F5}">
      <dgm:prSet/>
      <dgm:spPr/>
      <dgm:t>
        <a:bodyPr/>
        <a:lstStyle/>
        <a:p>
          <a:endParaRPr lang="fr-FR"/>
        </a:p>
      </dgm:t>
    </dgm:pt>
    <dgm:pt modelId="{48B99D9F-CC12-4790-98A0-2E2D25D098B4}">
      <dgm:prSet phldrT="[Texte]" custT="1"/>
      <dgm:spPr/>
      <dgm:t>
        <a:bodyPr/>
        <a:lstStyle/>
        <a:p>
          <a:r>
            <a:rPr lang="fr-FR" sz="1800" dirty="0"/>
            <a:t>SEPTICÉMIE </a:t>
          </a:r>
        </a:p>
      </dgm:t>
    </dgm:pt>
    <dgm:pt modelId="{BD50C017-E4A9-4D88-B938-8DB781F577C5}" type="parTrans" cxnId="{248B9B2B-F97A-4E6F-A7CB-6618048C0A29}">
      <dgm:prSet/>
      <dgm:spPr/>
      <dgm:t>
        <a:bodyPr/>
        <a:lstStyle/>
        <a:p>
          <a:endParaRPr lang="fr-FR"/>
        </a:p>
      </dgm:t>
    </dgm:pt>
    <dgm:pt modelId="{337AA1F0-D55A-480A-BF36-62DBB5FCB233}" type="sibTrans" cxnId="{248B9B2B-F97A-4E6F-A7CB-6618048C0A29}">
      <dgm:prSet/>
      <dgm:spPr/>
      <dgm:t>
        <a:bodyPr/>
        <a:lstStyle/>
        <a:p>
          <a:endParaRPr lang="fr-FR"/>
        </a:p>
      </dgm:t>
    </dgm:pt>
    <dgm:pt modelId="{DB550056-9293-464C-846A-9779D639CD97}">
      <dgm:prSet phldrT="[Texte]" custT="1"/>
      <dgm:spPr/>
      <dgm:t>
        <a:bodyPr/>
        <a:lstStyle/>
        <a:p>
          <a:r>
            <a:rPr lang="fr-FR" sz="1600" dirty="0"/>
            <a:t>Circulation sanguine de micro-organisme</a:t>
          </a:r>
        </a:p>
      </dgm:t>
    </dgm:pt>
    <dgm:pt modelId="{985C5CEE-EA70-4F16-A649-214D870D1C77}" type="parTrans" cxnId="{11B5781C-B4C9-4C82-8B7C-3F30BC45D819}">
      <dgm:prSet/>
      <dgm:spPr/>
      <dgm:t>
        <a:bodyPr/>
        <a:lstStyle/>
        <a:p>
          <a:endParaRPr lang="fr-FR"/>
        </a:p>
      </dgm:t>
    </dgm:pt>
    <dgm:pt modelId="{1CE73D22-0A3B-4378-8C9B-F24A2A3A2C2B}" type="sibTrans" cxnId="{11B5781C-B4C9-4C82-8B7C-3F30BC45D819}">
      <dgm:prSet/>
      <dgm:spPr/>
      <dgm:t>
        <a:bodyPr/>
        <a:lstStyle/>
        <a:p>
          <a:endParaRPr lang="fr-FR"/>
        </a:p>
      </dgm:t>
    </dgm:pt>
    <dgm:pt modelId="{48A1B09D-A1E6-48C3-9286-FBD3D1083CD5}" type="pres">
      <dgm:prSet presAssocID="{4F0D8DC7-A604-4B96-9E44-C4927ECA0DB5}" presName="arrowDiagram" presStyleCnt="0">
        <dgm:presLayoutVars>
          <dgm:chMax val="5"/>
          <dgm:dir/>
          <dgm:resizeHandles val="exact"/>
        </dgm:presLayoutVars>
      </dgm:prSet>
      <dgm:spPr/>
    </dgm:pt>
    <dgm:pt modelId="{F803FD5A-9657-47BE-B930-2A3CC8DC34D5}" type="pres">
      <dgm:prSet presAssocID="{4F0D8DC7-A604-4B96-9E44-C4927ECA0DB5}" presName="arrow" presStyleLbl="bgShp" presStyleIdx="0" presStyleCnt="1"/>
      <dgm:spPr/>
    </dgm:pt>
    <dgm:pt modelId="{D20C3207-96D7-43D3-B254-D7C4B657260B}" type="pres">
      <dgm:prSet presAssocID="{4F0D8DC7-A604-4B96-9E44-C4927ECA0DB5}" presName="arrowDiagram3" presStyleCnt="0"/>
      <dgm:spPr/>
    </dgm:pt>
    <dgm:pt modelId="{834551A5-6487-4847-93FC-D12332D70C24}" type="pres">
      <dgm:prSet presAssocID="{48B99D9F-CC12-4790-98A0-2E2D25D098B4}" presName="bullet3a" presStyleLbl="node1" presStyleIdx="0" presStyleCnt="3"/>
      <dgm:spPr/>
    </dgm:pt>
    <dgm:pt modelId="{4B23B736-492A-4643-97F0-CEF73AFB012D}" type="pres">
      <dgm:prSet presAssocID="{48B99D9F-CC12-4790-98A0-2E2D25D098B4}" presName="textBox3a" presStyleLbl="revTx" presStyleIdx="0" presStyleCnt="3" custScaleX="124955" custScaleY="69902" custLinFactNeighborY="1281">
        <dgm:presLayoutVars>
          <dgm:bulletEnabled val="1"/>
        </dgm:presLayoutVars>
      </dgm:prSet>
      <dgm:spPr/>
    </dgm:pt>
    <dgm:pt modelId="{F5074DB8-6802-49FC-855F-EBD653D9A17E}" type="pres">
      <dgm:prSet presAssocID="{B8C1BFAA-E397-4B0F-AE87-5C9DC4110339}" presName="bullet3b" presStyleLbl="node1" presStyleIdx="1" presStyleCnt="3"/>
      <dgm:spPr/>
    </dgm:pt>
    <dgm:pt modelId="{0E827E13-8C9D-4D00-AFAC-7D9961ED38EA}" type="pres">
      <dgm:prSet presAssocID="{B8C1BFAA-E397-4B0F-AE87-5C9DC4110339}" presName="textBox3b" presStyleLbl="revTx" presStyleIdx="1" presStyleCnt="3" custScaleX="107476" custScaleY="58722" custLinFactNeighborX="15906" custLinFactNeighborY="-4420">
        <dgm:presLayoutVars>
          <dgm:bulletEnabled val="1"/>
        </dgm:presLayoutVars>
      </dgm:prSet>
      <dgm:spPr/>
    </dgm:pt>
    <dgm:pt modelId="{30B1BFD4-01F6-4FE5-9A97-1FFE483651E6}" type="pres">
      <dgm:prSet presAssocID="{DCB0B6CA-CD8B-47FC-B7B1-3A14396AD88E}" presName="bullet3c" presStyleLbl="node1" presStyleIdx="2" presStyleCnt="3"/>
      <dgm:spPr/>
    </dgm:pt>
    <dgm:pt modelId="{FC34F570-E149-45FE-8751-BAB689B02733}" type="pres">
      <dgm:prSet presAssocID="{DCB0B6CA-CD8B-47FC-B7B1-3A14396AD88E}" presName="textBox3c" presStyleLbl="revTx" presStyleIdx="2" presStyleCnt="3" custScaleX="136014" custScaleY="41594" custLinFactNeighborX="17834" custLinFactNeighborY="-9709">
        <dgm:presLayoutVars>
          <dgm:bulletEnabled val="1"/>
        </dgm:presLayoutVars>
      </dgm:prSet>
      <dgm:spPr/>
    </dgm:pt>
  </dgm:ptLst>
  <dgm:cxnLst>
    <dgm:cxn modelId="{11B5781C-B4C9-4C82-8B7C-3F30BC45D819}" srcId="{48B99D9F-CC12-4790-98A0-2E2D25D098B4}" destId="{DB550056-9293-464C-846A-9779D639CD97}" srcOrd="0" destOrd="0" parTransId="{985C5CEE-EA70-4F16-A649-214D870D1C77}" sibTransId="{1CE73D22-0A3B-4378-8C9B-F24A2A3A2C2B}"/>
    <dgm:cxn modelId="{50C7B41F-9A28-4B99-B894-A1A8AE83F779}" srcId="{B8C1BFAA-E397-4B0F-AE87-5C9DC4110339}" destId="{BC8E8FA3-E49B-4149-AE30-C807BEAEF54E}" srcOrd="0" destOrd="0" parTransId="{13A66ED5-3537-4B0E-993E-9D33BC620590}" sibTransId="{0D27C893-C9EE-47EE-8DE7-1B7D26AB502E}"/>
    <dgm:cxn modelId="{E042F11F-AD49-44ED-8D77-6406D64D51F5}" srcId="{DCB0B6CA-CD8B-47FC-B7B1-3A14396AD88E}" destId="{740A4042-7B67-46F9-8ABD-43FA1877C725}" srcOrd="0" destOrd="0" parTransId="{F2F13238-7777-480A-AFB9-51E9E705DF1E}" sibTransId="{F6DA2E78-F07C-4B75-9DB5-EDF0B2C8B4A1}"/>
    <dgm:cxn modelId="{248B9B2B-F97A-4E6F-A7CB-6618048C0A29}" srcId="{4F0D8DC7-A604-4B96-9E44-C4927ECA0DB5}" destId="{48B99D9F-CC12-4790-98A0-2E2D25D098B4}" srcOrd="0" destOrd="0" parTransId="{BD50C017-E4A9-4D88-B938-8DB781F577C5}" sibTransId="{337AA1F0-D55A-480A-BF36-62DBB5FCB233}"/>
    <dgm:cxn modelId="{B9AEC42B-B667-460A-86EA-153B76582BF1}" type="presOf" srcId="{BC8E8FA3-E49B-4149-AE30-C807BEAEF54E}" destId="{0E827E13-8C9D-4D00-AFAC-7D9961ED38EA}" srcOrd="0" destOrd="1" presId="urn:microsoft.com/office/officeart/2005/8/layout/arrow2"/>
    <dgm:cxn modelId="{C65A7D2C-571A-434D-8FDD-6FD8582EF26A}" srcId="{4F0D8DC7-A604-4B96-9E44-C4927ECA0DB5}" destId="{DCB0B6CA-CD8B-47FC-B7B1-3A14396AD88E}" srcOrd="2" destOrd="0" parTransId="{3020F575-7956-40AA-B199-A0072D9DFAF4}" sibTransId="{B4B265F0-5559-4DC8-BE84-C1D7E3C9C6E8}"/>
    <dgm:cxn modelId="{BD804279-1814-4116-8B18-1D19830EDF80}" type="presOf" srcId="{740A4042-7B67-46F9-8ABD-43FA1877C725}" destId="{FC34F570-E149-45FE-8751-BAB689B02733}" srcOrd="0" destOrd="1" presId="urn:microsoft.com/office/officeart/2005/8/layout/arrow2"/>
    <dgm:cxn modelId="{AB397481-28BB-4D4E-AD37-322282391838}" type="presOf" srcId="{DCB0B6CA-CD8B-47FC-B7B1-3A14396AD88E}" destId="{FC34F570-E149-45FE-8751-BAB689B02733}" srcOrd="0" destOrd="0" presId="urn:microsoft.com/office/officeart/2005/8/layout/arrow2"/>
    <dgm:cxn modelId="{B33B1688-8BBA-4BFC-8CFA-5FEB1BE39A9F}" type="presOf" srcId="{B8C1BFAA-E397-4B0F-AE87-5C9DC4110339}" destId="{0E827E13-8C9D-4D00-AFAC-7D9961ED38EA}" srcOrd="0" destOrd="0" presId="urn:microsoft.com/office/officeart/2005/8/layout/arrow2"/>
    <dgm:cxn modelId="{1EAC0DA8-AA3C-4372-817D-CC8947A8EFBE}" type="presOf" srcId="{48B99D9F-CC12-4790-98A0-2E2D25D098B4}" destId="{4B23B736-492A-4643-97F0-CEF73AFB012D}" srcOrd="0" destOrd="0" presId="urn:microsoft.com/office/officeart/2005/8/layout/arrow2"/>
    <dgm:cxn modelId="{3FA618DE-A9AB-4DBD-ABE9-8946DAFAC36A}" type="presOf" srcId="{DB550056-9293-464C-846A-9779D639CD97}" destId="{4B23B736-492A-4643-97F0-CEF73AFB012D}" srcOrd="0" destOrd="1" presId="urn:microsoft.com/office/officeart/2005/8/layout/arrow2"/>
    <dgm:cxn modelId="{DEFD61DF-9E8A-49B1-B5EF-0DACCAF09CBA}" type="presOf" srcId="{4F0D8DC7-A604-4B96-9E44-C4927ECA0DB5}" destId="{48A1B09D-A1E6-48C3-9286-FBD3D1083CD5}" srcOrd="0" destOrd="0" presId="urn:microsoft.com/office/officeart/2005/8/layout/arrow2"/>
    <dgm:cxn modelId="{1B20D1F5-73DF-46E4-A005-30E9B5D6DCEA}" srcId="{4F0D8DC7-A604-4B96-9E44-C4927ECA0DB5}" destId="{B8C1BFAA-E397-4B0F-AE87-5C9DC4110339}" srcOrd="1" destOrd="0" parTransId="{EAABE583-EE7E-400D-90AE-804186ADE622}" sibTransId="{9306DD14-502F-434F-8F41-468B9DA14199}"/>
    <dgm:cxn modelId="{46E90D4B-2CBA-4B65-95D4-DE64BEAAA730}" type="presParOf" srcId="{48A1B09D-A1E6-48C3-9286-FBD3D1083CD5}" destId="{F803FD5A-9657-47BE-B930-2A3CC8DC34D5}" srcOrd="0" destOrd="0" presId="urn:microsoft.com/office/officeart/2005/8/layout/arrow2"/>
    <dgm:cxn modelId="{CB94E213-2695-42D9-9CEC-B5E47FA8C2EA}" type="presParOf" srcId="{48A1B09D-A1E6-48C3-9286-FBD3D1083CD5}" destId="{D20C3207-96D7-43D3-B254-D7C4B657260B}" srcOrd="1" destOrd="0" presId="urn:microsoft.com/office/officeart/2005/8/layout/arrow2"/>
    <dgm:cxn modelId="{527F1F39-0FC2-4537-865D-1DFB77B922C2}" type="presParOf" srcId="{D20C3207-96D7-43D3-B254-D7C4B657260B}" destId="{834551A5-6487-4847-93FC-D12332D70C24}" srcOrd="0" destOrd="0" presId="urn:microsoft.com/office/officeart/2005/8/layout/arrow2"/>
    <dgm:cxn modelId="{CBAB0A80-6E0A-4D74-9CCC-6D7DAB12B3A2}" type="presParOf" srcId="{D20C3207-96D7-43D3-B254-D7C4B657260B}" destId="{4B23B736-492A-4643-97F0-CEF73AFB012D}" srcOrd="1" destOrd="0" presId="urn:microsoft.com/office/officeart/2005/8/layout/arrow2"/>
    <dgm:cxn modelId="{6C7E270E-A32E-455D-BF0B-94CDDD93AF19}" type="presParOf" srcId="{D20C3207-96D7-43D3-B254-D7C4B657260B}" destId="{F5074DB8-6802-49FC-855F-EBD653D9A17E}" srcOrd="2" destOrd="0" presId="urn:microsoft.com/office/officeart/2005/8/layout/arrow2"/>
    <dgm:cxn modelId="{F41AA1C3-1B03-4800-BADC-CA30EACB4594}" type="presParOf" srcId="{D20C3207-96D7-43D3-B254-D7C4B657260B}" destId="{0E827E13-8C9D-4D00-AFAC-7D9961ED38EA}" srcOrd="3" destOrd="0" presId="urn:microsoft.com/office/officeart/2005/8/layout/arrow2"/>
    <dgm:cxn modelId="{17BDC9A6-25C8-473C-8D40-6B1ADCED61BA}" type="presParOf" srcId="{D20C3207-96D7-43D3-B254-D7C4B657260B}" destId="{30B1BFD4-01F6-4FE5-9A97-1FFE483651E6}" srcOrd="4" destOrd="0" presId="urn:microsoft.com/office/officeart/2005/8/layout/arrow2"/>
    <dgm:cxn modelId="{4A9C592F-8394-413F-A3D4-13D1F69F846E}" type="presParOf" srcId="{D20C3207-96D7-43D3-B254-D7C4B657260B}" destId="{FC34F570-E149-45FE-8751-BAB689B02733}"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769D2B-C6D7-423A-A7FF-7091E6C0128F}"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fr-FR"/>
        </a:p>
      </dgm:t>
    </dgm:pt>
    <dgm:pt modelId="{719EF2AD-F52B-4E1D-9830-2CC254833040}">
      <dgm:prSet phldrT="[Texte]"/>
      <dgm:spPr/>
      <dgm:t>
        <a:bodyPr/>
        <a:lstStyle/>
        <a:p>
          <a:r>
            <a:rPr lang="fr-FR" dirty="0"/>
            <a:t>Sepsis = infection + défaillance d’organe</a:t>
          </a:r>
        </a:p>
      </dgm:t>
    </dgm:pt>
    <dgm:pt modelId="{8B30E685-4A35-42F8-A6EB-47FD482DC8B6}" type="parTrans" cxnId="{B7C8CF8D-9617-484A-9CDA-04F8F0D08986}">
      <dgm:prSet/>
      <dgm:spPr/>
      <dgm:t>
        <a:bodyPr/>
        <a:lstStyle/>
        <a:p>
          <a:endParaRPr lang="fr-FR"/>
        </a:p>
      </dgm:t>
    </dgm:pt>
    <dgm:pt modelId="{0D31DD74-3983-473E-9D7E-029BB5CB0192}" type="sibTrans" cxnId="{B7C8CF8D-9617-484A-9CDA-04F8F0D08986}">
      <dgm:prSet/>
      <dgm:spPr/>
      <dgm:t>
        <a:bodyPr/>
        <a:lstStyle/>
        <a:p>
          <a:endParaRPr lang="fr-FR"/>
        </a:p>
      </dgm:t>
    </dgm:pt>
    <dgm:pt modelId="{6A263606-AD53-4392-8A8D-494A0A00E82D}">
      <dgm:prSet phldrT="[Texte]"/>
      <dgm:spPr/>
      <dgm:t>
        <a:bodyPr/>
        <a:lstStyle/>
        <a:p>
          <a:r>
            <a:rPr lang="fr-FR" dirty="0"/>
            <a:t>Les scores SOFA : outil proposé mais non obligatoire</a:t>
          </a:r>
        </a:p>
      </dgm:t>
    </dgm:pt>
    <dgm:pt modelId="{7E5E4FE4-3A6D-4249-8546-588D9238804C}" type="parTrans" cxnId="{F569B116-3532-46C1-9C3E-CA47EE3EC1B7}">
      <dgm:prSet/>
      <dgm:spPr/>
      <dgm:t>
        <a:bodyPr/>
        <a:lstStyle/>
        <a:p>
          <a:endParaRPr lang="fr-FR"/>
        </a:p>
      </dgm:t>
    </dgm:pt>
    <dgm:pt modelId="{287D7B77-7565-4183-831E-7F85AA4D02E6}" type="sibTrans" cxnId="{F569B116-3532-46C1-9C3E-CA47EE3EC1B7}">
      <dgm:prSet/>
      <dgm:spPr/>
      <dgm:t>
        <a:bodyPr/>
        <a:lstStyle/>
        <a:p>
          <a:endParaRPr lang="fr-FR"/>
        </a:p>
      </dgm:t>
    </dgm:pt>
    <dgm:pt modelId="{8348A52A-580E-4B81-B964-BAE545FD8BBA}">
      <dgm:prSet phldrT="[Texte]"/>
      <dgm:spPr/>
      <dgm:t>
        <a:bodyPr/>
        <a:lstStyle/>
        <a:p>
          <a:r>
            <a:rPr lang="fr-FR" dirty="0"/>
            <a:t>Codage des insuffisances rénales, respiratoires, circulatoires, hépatiques…</a:t>
          </a:r>
        </a:p>
      </dgm:t>
    </dgm:pt>
    <dgm:pt modelId="{41D25441-4CD6-4389-853D-35F0C3AFCFB9}" type="parTrans" cxnId="{8C38D300-D593-4443-88EA-567F5D23837C}">
      <dgm:prSet/>
      <dgm:spPr/>
      <dgm:t>
        <a:bodyPr/>
        <a:lstStyle/>
        <a:p>
          <a:endParaRPr lang="fr-FR"/>
        </a:p>
      </dgm:t>
    </dgm:pt>
    <dgm:pt modelId="{FD7C55B8-9585-477A-B8A5-37D328B3F9D8}" type="sibTrans" cxnId="{8C38D300-D593-4443-88EA-567F5D23837C}">
      <dgm:prSet/>
      <dgm:spPr/>
      <dgm:t>
        <a:bodyPr/>
        <a:lstStyle/>
        <a:p>
          <a:endParaRPr lang="fr-FR"/>
        </a:p>
      </dgm:t>
    </dgm:pt>
    <dgm:pt modelId="{E56033B5-05AC-4CD2-9740-771705E643FB}">
      <dgm:prSet phldrT="[Texte]"/>
      <dgm:spPr/>
      <dgm:t>
        <a:bodyPr/>
        <a:lstStyle/>
        <a:p>
          <a:r>
            <a:rPr lang="fr-FR" dirty="0"/>
            <a:t>Sepsis : DP ou DA ?</a:t>
          </a:r>
        </a:p>
      </dgm:t>
    </dgm:pt>
    <dgm:pt modelId="{3A5D4C27-2F84-4FCB-B838-2E37B57F4594}" type="parTrans" cxnId="{D0293DBC-B16F-4647-8DC3-AC0E37631DA2}">
      <dgm:prSet/>
      <dgm:spPr/>
      <dgm:t>
        <a:bodyPr/>
        <a:lstStyle/>
        <a:p>
          <a:endParaRPr lang="fr-FR"/>
        </a:p>
      </dgm:t>
    </dgm:pt>
    <dgm:pt modelId="{71D98117-6912-4ED1-8002-116F869538A0}" type="sibTrans" cxnId="{D0293DBC-B16F-4647-8DC3-AC0E37631DA2}">
      <dgm:prSet/>
      <dgm:spPr/>
      <dgm:t>
        <a:bodyPr/>
        <a:lstStyle/>
        <a:p>
          <a:endParaRPr lang="fr-FR"/>
        </a:p>
      </dgm:t>
    </dgm:pt>
    <dgm:pt modelId="{DC6DC9F1-B3BC-4B85-AA9E-5C18CEF11151}">
      <dgm:prSet phldrT="[Texte]"/>
      <dgm:spPr/>
      <dgm:t>
        <a:bodyPr/>
        <a:lstStyle/>
        <a:p>
          <a:r>
            <a:rPr lang="fr-FR" dirty="0"/>
            <a:t>DAS : règle habituelle, infection d’organe en DP </a:t>
          </a:r>
        </a:p>
      </dgm:t>
    </dgm:pt>
    <dgm:pt modelId="{F2577E5C-A2CC-40B8-AD87-5D4035FA9FED}" type="parTrans" cxnId="{7A9492CB-1798-492B-A8D0-BC3D122B223B}">
      <dgm:prSet/>
      <dgm:spPr/>
      <dgm:t>
        <a:bodyPr/>
        <a:lstStyle/>
        <a:p>
          <a:endParaRPr lang="fr-FR"/>
        </a:p>
      </dgm:t>
    </dgm:pt>
    <dgm:pt modelId="{376AAF79-138B-4986-8268-741D576EC810}" type="sibTrans" cxnId="{7A9492CB-1798-492B-A8D0-BC3D122B223B}">
      <dgm:prSet/>
      <dgm:spPr/>
      <dgm:t>
        <a:bodyPr/>
        <a:lstStyle/>
        <a:p>
          <a:endParaRPr lang="fr-FR"/>
        </a:p>
      </dgm:t>
    </dgm:pt>
    <dgm:pt modelId="{B33E3451-C714-4D22-8D30-31A88ECCCF16}">
      <dgm:prSet phldrT="[Texte]"/>
      <dgm:spPr/>
      <dgm:t>
        <a:bodyPr/>
        <a:lstStyle/>
        <a:p>
          <a:r>
            <a:rPr lang="fr-FR" dirty="0"/>
            <a:t>DP lorsque mutation en soin critique pour le sepsis</a:t>
          </a:r>
        </a:p>
      </dgm:t>
    </dgm:pt>
    <dgm:pt modelId="{1306B864-8786-4A74-85D6-0D205E8C891D}" type="parTrans" cxnId="{E0D11A02-7C14-4BE6-907D-F1A780EAB7C9}">
      <dgm:prSet/>
      <dgm:spPr/>
      <dgm:t>
        <a:bodyPr/>
        <a:lstStyle/>
        <a:p>
          <a:endParaRPr lang="fr-FR"/>
        </a:p>
      </dgm:t>
    </dgm:pt>
    <dgm:pt modelId="{B4520964-4392-4222-9404-C438BDA57726}" type="sibTrans" cxnId="{E0D11A02-7C14-4BE6-907D-F1A780EAB7C9}">
      <dgm:prSet/>
      <dgm:spPr/>
      <dgm:t>
        <a:bodyPr/>
        <a:lstStyle/>
        <a:p>
          <a:endParaRPr lang="fr-FR"/>
        </a:p>
      </dgm:t>
    </dgm:pt>
    <dgm:pt modelId="{54EF1A02-C6AB-43AF-9D52-8C76FB27A286}">
      <dgm:prSet phldrT="[Texte]"/>
      <dgm:spPr/>
      <dgm:t>
        <a:bodyPr/>
        <a:lstStyle/>
        <a:p>
          <a:r>
            <a:rPr lang="fr-FR" dirty="0"/>
            <a:t>Comment tracer et coder la défaillance d’organe ?</a:t>
          </a:r>
        </a:p>
      </dgm:t>
    </dgm:pt>
    <dgm:pt modelId="{F30B2FA4-2AB5-441F-BA58-562C26B2FF08}" type="parTrans" cxnId="{E4031B36-D559-46EE-968A-D9A06571A7C4}">
      <dgm:prSet/>
      <dgm:spPr/>
      <dgm:t>
        <a:bodyPr/>
        <a:lstStyle/>
        <a:p>
          <a:endParaRPr lang="fr-FR"/>
        </a:p>
      </dgm:t>
    </dgm:pt>
    <dgm:pt modelId="{EB011CCE-D38C-4A02-AA16-917E38BFDC4A}" type="sibTrans" cxnId="{E4031B36-D559-46EE-968A-D9A06571A7C4}">
      <dgm:prSet/>
      <dgm:spPr/>
      <dgm:t>
        <a:bodyPr/>
        <a:lstStyle/>
        <a:p>
          <a:endParaRPr lang="fr-FR"/>
        </a:p>
      </dgm:t>
    </dgm:pt>
    <dgm:pt modelId="{CEB89703-B068-4353-B6A7-2D6CB5C7B28F}">
      <dgm:prSet phldrT="[Texte]"/>
      <dgm:spPr/>
      <dgm:t>
        <a:bodyPr/>
        <a:lstStyle/>
        <a:p>
          <a:r>
            <a:rPr lang="fr-FR" dirty="0"/>
            <a:t>Le SRIS d’origine infectieuse ne définit plus le sepsis à lui seul</a:t>
          </a:r>
        </a:p>
      </dgm:t>
    </dgm:pt>
    <dgm:pt modelId="{CF2EF6BA-B42B-48C2-B3C7-92EAE0DB598C}" type="parTrans" cxnId="{0C1682B7-D4CB-4F44-A56F-C48C115CC6D8}">
      <dgm:prSet/>
      <dgm:spPr/>
      <dgm:t>
        <a:bodyPr/>
        <a:lstStyle/>
        <a:p>
          <a:endParaRPr lang="fr-FR"/>
        </a:p>
      </dgm:t>
    </dgm:pt>
    <dgm:pt modelId="{E5A7F135-AD4E-4F11-B419-ED2355FA1A2E}" type="sibTrans" cxnId="{0C1682B7-D4CB-4F44-A56F-C48C115CC6D8}">
      <dgm:prSet/>
      <dgm:spPr/>
      <dgm:t>
        <a:bodyPr/>
        <a:lstStyle/>
        <a:p>
          <a:endParaRPr lang="fr-FR"/>
        </a:p>
      </dgm:t>
    </dgm:pt>
    <dgm:pt modelId="{916A65D5-955C-43C3-9912-140D227FE49C}">
      <dgm:prSet phldrT="[Texte]"/>
      <dgm:spPr/>
      <dgm:t>
        <a:bodyPr/>
        <a:lstStyle/>
        <a:p>
          <a:r>
            <a:rPr lang="fr-FR" dirty="0"/>
            <a:t>DP lorsque l’infection ne peut être rapportée à un organe précis</a:t>
          </a:r>
        </a:p>
      </dgm:t>
    </dgm:pt>
    <dgm:pt modelId="{FD1C19A2-090E-4795-9A27-95B8D3B04678}" type="parTrans" cxnId="{2B69A3D7-11B7-439C-B24E-58BCD6A36163}">
      <dgm:prSet/>
      <dgm:spPr/>
      <dgm:t>
        <a:bodyPr/>
        <a:lstStyle/>
        <a:p>
          <a:endParaRPr lang="fr-FR"/>
        </a:p>
      </dgm:t>
    </dgm:pt>
    <dgm:pt modelId="{792D1C31-7468-4010-8190-CD0B1D81010F}" type="sibTrans" cxnId="{2B69A3D7-11B7-439C-B24E-58BCD6A36163}">
      <dgm:prSet/>
      <dgm:spPr/>
      <dgm:t>
        <a:bodyPr/>
        <a:lstStyle/>
        <a:p>
          <a:endParaRPr lang="fr-FR"/>
        </a:p>
      </dgm:t>
    </dgm:pt>
    <dgm:pt modelId="{BAB5AA62-C381-48A5-89C0-457153724304}">
      <dgm:prSet phldrT="[Texte]"/>
      <dgm:spPr/>
      <dgm:t>
        <a:bodyPr/>
        <a:lstStyle/>
        <a:p>
          <a:r>
            <a:rPr lang="fr-FR" dirty="0"/>
            <a:t>La positivité d’hémoculture ne constitue plus un critère diagnostique </a:t>
          </a:r>
        </a:p>
      </dgm:t>
    </dgm:pt>
    <dgm:pt modelId="{D092C14F-2F48-49F2-8D65-57CCF7BB9BCE}" type="parTrans" cxnId="{BDFCE253-25AC-41AF-9795-51E4EE3E65C0}">
      <dgm:prSet/>
      <dgm:spPr/>
      <dgm:t>
        <a:bodyPr/>
        <a:lstStyle/>
        <a:p>
          <a:endParaRPr lang="fr-FR"/>
        </a:p>
      </dgm:t>
    </dgm:pt>
    <dgm:pt modelId="{188A34EF-639E-41FC-819E-A2BA2D7C2D44}" type="sibTrans" cxnId="{BDFCE253-25AC-41AF-9795-51E4EE3E65C0}">
      <dgm:prSet/>
      <dgm:spPr/>
      <dgm:t>
        <a:bodyPr/>
        <a:lstStyle/>
        <a:p>
          <a:endParaRPr lang="fr-FR"/>
        </a:p>
      </dgm:t>
    </dgm:pt>
    <dgm:pt modelId="{658D7070-B183-414F-8ECE-425A6F2939FF}" type="pres">
      <dgm:prSet presAssocID="{B7769D2B-C6D7-423A-A7FF-7091E6C0128F}" presName="linear" presStyleCnt="0">
        <dgm:presLayoutVars>
          <dgm:dir/>
          <dgm:animLvl val="lvl"/>
          <dgm:resizeHandles val="exact"/>
        </dgm:presLayoutVars>
      </dgm:prSet>
      <dgm:spPr/>
    </dgm:pt>
    <dgm:pt modelId="{C20190E6-177A-4F73-B177-FC991C962D34}" type="pres">
      <dgm:prSet presAssocID="{719EF2AD-F52B-4E1D-9830-2CC254833040}" presName="parentLin" presStyleCnt="0"/>
      <dgm:spPr/>
    </dgm:pt>
    <dgm:pt modelId="{23ADBEE7-F2AB-4E92-9DC8-21368057F874}" type="pres">
      <dgm:prSet presAssocID="{719EF2AD-F52B-4E1D-9830-2CC254833040}" presName="parentLeftMargin" presStyleLbl="node1" presStyleIdx="0" presStyleCnt="3"/>
      <dgm:spPr/>
    </dgm:pt>
    <dgm:pt modelId="{72F15D23-C0AF-47F2-8BC2-54C1072E46E5}" type="pres">
      <dgm:prSet presAssocID="{719EF2AD-F52B-4E1D-9830-2CC254833040}" presName="parentText" presStyleLbl="node1" presStyleIdx="0" presStyleCnt="3">
        <dgm:presLayoutVars>
          <dgm:chMax val="0"/>
          <dgm:bulletEnabled val="1"/>
        </dgm:presLayoutVars>
      </dgm:prSet>
      <dgm:spPr/>
    </dgm:pt>
    <dgm:pt modelId="{8AE77775-2D70-48EE-B7F4-F34B907C339D}" type="pres">
      <dgm:prSet presAssocID="{719EF2AD-F52B-4E1D-9830-2CC254833040}" presName="negativeSpace" presStyleCnt="0"/>
      <dgm:spPr/>
    </dgm:pt>
    <dgm:pt modelId="{02D851BD-8F4B-491A-BEF8-B851F403F79C}" type="pres">
      <dgm:prSet presAssocID="{719EF2AD-F52B-4E1D-9830-2CC254833040}" presName="childText" presStyleLbl="conFgAcc1" presStyleIdx="0" presStyleCnt="3">
        <dgm:presLayoutVars>
          <dgm:bulletEnabled val="1"/>
        </dgm:presLayoutVars>
      </dgm:prSet>
      <dgm:spPr/>
    </dgm:pt>
    <dgm:pt modelId="{41D26E52-E7EB-48AE-902B-1B32442B9143}" type="pres">
      <dgm:prSet presAssocID="{0D31DD74-3983-473E-9D7E-029BB5CB0192}" presName="spaceBetweenRectangles" presStyleCnt="0"/>
      <dgm:spPr/>
    </dgm:pt>
    <dgm:pt modelId="{5D5D8F8E-2678-425C-BCB7-7AEB89E92ECE}" type="pres">
      <dgm:prSet presAssocID="{54EF1A02-C6AB-43AF-9D52-8C76FB27A286}" presName="parentLin" presStyleCnt="0"/>
      <dgm:spPr/>
    </dgm:pt>
    <dgm:pt modelId="{517BB754-6908-433D-9BF3-12DC1B261C8D}" type="pres">
      <dgm:prSet presAssocID="{54EF1A02-C6AB-43AF-9D52-8C76FB27A286}" presName="parentLeftMargin" presStyleLbl="node1" presStyleIdx="0" presStyleCnt="3"/>
      <dgm:spPr/>
    </dgm:pt>
    <dgm:pt modelId="{41092DB7-A47E-4F95-AD0B-11E0BF12DB7D}" type="pres">
      <dgm:prSet presAssocID="{54EF1A02-C6AB-43AF-9D52-8C76FB27A286}" presName="parentText" presStyleLbl="node1" presStyleIdx="1" presStyleCnt="3">
        <dgm:presLayoutVars>
          <dgm:chMax val="0"/>
          <dgm:bulletEnabled val="1"/>
        </dgm:presLayoutVars>
      </dgm:prSet>
      <dgm:spPr/>
    </dgm:pt>
    <dgm:pt modelId="{653AAEED-EF24-4326-BC40-FBFD27ABA613}" type="pres">
      <dgm:prSet presAssocID="{54EF1A02-C6AB-43AF-9D52-8C76FB27A286}" presName="negativeSpace" presStyleCnt="0"/>
      <dgm:spPr/>
    </dgm:pt>
    <dgm:pt modelId="{1D553FDC-2B52-40AA-9735-13381C8D5B26}" type="pres">
      <dgm:prSet presAssocID="{54EF1A02-C6AB-43AF-9D52-8C76FB27A286}" presName="childText" presStyleLbl="conFgAcc1" presStyleIdx="1" presStyleCnt="3">
        <dgm:presLayoutVars>
          <dgm:bulletEnabled val="1"/>
        </dgm:presLayoutVars>
      </dgm:prSet>
      <dgm:spPr/>
    </dgm:pt>
    <dgm:pt modelId="{1430219D-C739-47BC-AC9D-7D8CED0547B3}" type="pres">
      <dgm:prSet presAssocID="{EB011CCE-D38C-4A02-AA16-917E38BFDC4A}" presName="spaceBetweenRectangles" presStyleCnt="0"/>
      <dgm:spPr/>
    </dgm:pt>
    <dgm:pt modelId="{8B659C15-3ECB-497E-AACC-BEF419451A3F}" type="pres">
      <dgm:prSet presAssocID="{E56033B5-05AC-4CD2-9740-771705E643FB}" presName="parentLin" presStyleCnt="0"/>
      <dgm:spPr/>
    </dgm:pt>
    <dgm:pt modelId="{9C1438FA-4D46-403F-A3AB-FA89CC15DA0E}" type="pres">
      <dgm:prSet presAssocID="{E56033B5-05AC-4CD2-9740-771705E643FB}" presName="parentLeftMargin" presStyleLbl="node1" presStyleIdx="1" presStyleCnt="3"/>
      <dgm:spPr/>
    </dgm:pt>
    <dgm:pt modelId="{7C562079-CC99-45A2-9883-9BB59DC19C62}" type="pres">
      <dgm:prSet presAssocID="{E56033B5-05AC-4CD2-9740-771705E643FB}" presName="parentText" presStyleLbl="node1" presStyleIdx="2" presStyleCnt="3">
        <dgm:presLayoutVars>
          <dgm:chMax val="0"/>
          <dgm:bulletEnabled val="1"/>
        </dgm:presLayoutVars>
      </dgm:prSet>
      <dgm:spPr/>
    </dgm:pt>
    <dgm:pt modelId="{EEB14C2E-9918-4D26-B82B-75745468C4FD}" type="pres">
      <dgm:prSet presAssocID="{E56033B5-05AC-4CD2-9740-771705E643FB}" presName="negativeSpace" presStyleCnt="0"/>
      <dgm:spPr/>
    </dgm:pt>
    <dgm:pt modelId="{BD1BAA80-0708-4373-9890-B6871315214C}" type="pres">
      <dgm:prSet presAssocID="{E56033B5-05AC-4CD2-9740-771705E643FB}" presName="childText" presStyleLbl="conFgAcc1" presStyleIdx="2" presStyleCnt="3">
        <dgm:presLayoutVars>
          <dgm:bulletEnabled val="1"/>
        </dgm:presLayoutVars>
      </dgm:prSet>
      <dgm:spPr/>
    </dgm:pt>
  </dgm:ptLst>
  <dgm:cxnLst>
    <dgm:cxn modelId="{8C38D300-D593-4443-88EA-567F5D23837C}" srcId="{54EF1A02-C6AB-43AF-9D52-8C76FB27A286}" destId="{8348A52A-580E-4B81-B964-BAE545FD8BBA}" srcOrd="1" destOrd="0" parTransId="{41D25441-4CD6-4389-853D-35F0C3AFCFB9}" sibTransId="{FD7C55B8-9585-477A-B8A5-37D328B3F9D8}"/>
    <dgm:cxn modelId="{E0D11A02-7C14-4BE6-907D-F1A780EAB7C9}" srcId="{E56033B5-05AC-4CD2-9740-771705E643FB}" destId="{B33E3451-C714-4D22-8D30-31A88ECCCF16}" srcOrd="1" destOrd="0" parTransId="{1306B864-8786-4A74-85D6-0D205E8C891D}" sibTransId="{B4520964-4392-4222-9404-C438BDA57726}"/>
    <dgm:cxn modelId="{C054E605-6230-4C40-8331-616C4CCBA549}" type="presOf" srcId="{916A65D5-955C-43C3-9912-140D227FE49C}" destId="{BD1BAA80-0708-4373-9890-B6871315214C}" srcOrd="0" destOrd="2" presId="urn:microsoft.com/office/officeart/2005/8/layout/list1"/>
    <dgm:cxn modelId="{577B880A-A302-4E12-B824-F5D926387050}" type="presOf" srcId="{E56033B5-05AC-4CD2-9740-771705E643FB}" destId="{9C1438FA-4D46-403F-A3AB-FA89CC15DA0E}" srcOrd="0" destOrd="0" presId="urn:microsoft.com/office/officeart/2005/8/layout/list1"/>
    <dgm:cxn modelId="{BC3E900B-FEF0-4BCF-BFEE-AF5526598725}" type="presOf" srcId="{54EF1A02-C6AB-43AF-9D52-8C76FB27A286}" destId="{41092DB7-A47E-4F95-AD0B-11E0BF12DB7D}" srcOrd="1" destOrd="0" presId="urn:microsoft.com/office/officeart/2005/8/layout/list1"/>
    <dgm:cxn modelId="{F569B116-3532-46C1-9C3E-CA47EE3EC1B7}" srcId="{54EF1A02-C6AB-43AF-9D52-8C76FB27A286}" destId="{6A263606-AD53-4392-8A8D-494A0A00E82D}" srcOrd="0" destOrd="0" parTransId="{7E5E4FE4-3A6D-4249-8546-588D9238804C}" sibTransId="{287D7B77-7565-4183-831E-7F85AA4D02E6}"/>
    <dgm:cxn modelId="{1427832E-83E6-420F-821E-A299A6DBEC12}" type="presOf" srcId="{B33E3451-C714-4D22-8D30-31A88ECCCF16}" destId="{BD1BAA80-0708-4373-9890-B6871315214C}" srcOrd="0" destOrd="1" presId="urn:microsoft.com/office/officeart/2005/8/layout/list1"/>
    <dgm:cxn modelId="{FAEEC730-A310-44C7-9E41-D66C27D28470}" type="presOf" srcId="{CEB89703-B068-4353-B6A7-2D6CB5C7B28F}" destId="{02D851BD-8F4B-491A-BEF8-B851F403F79C}" srcOrd="0" destOrd="0" presId="urn:microsoft.com/office/officeart/2005/8/layout/list1"/>
    <dgm:cxn modelId="{E4031B36-D559-46EE-968A-D9A06571A7C4}" srcId="{B7769D2B-C6D7-423A-A7FF-7091E6C0128F}" destId="{54EF1A02-C6AB-43AF-9D52-8C76FB27A286}" srcOrd="1" destOrd="0" parTransId="{F30B2FA4-2AB5-441F-BA58-562C26B2FF08}" sibTransId="{EB011CCE-D38C-4A02-AA16-917E38BFDC4A}"/>
    <dgm:cxn modelId="{BC04785D-CDF1-4549-B82C-B3A927E1D7E8}" type="presOf" srcId="{6A263606-AD53-4392-8A8D-494A0A00E82D}" destId="{1D553FDC-2B52-40AA-9735-13381C8D5B26}" srcOrd="0" destOrd="0" presId="urn:microsoft.com/office/officeart/2005/8/layout/list1"/>
    <dgm:cxn modelId="{BDFCE253-25AC-41AF-9795-51E4EE3E65C0}" srcId="{719EF2AD-F52B-4E1D-9830-2CC254833040}" destId="{BAB5AA62-C381-48A5-89C0-457153724304}" srcOrd="1" destOrd="0" parTransId="{D092C14F-2F48-49F2-8D65-57CCF7BB9BCE}" sibTransId="{188A34EF-639E-41FC-819E-A2BA2D7C2D44}"/>
    <dgm:cxn modelId="{49BB758C-31D6-4F33-AD7D-77553B7D3F90}" type="presOf" srcId="{B7769D2B-C6D7-423A-A7FF-7091E6C0128F}" destId="{658D7070-B183-414F-8ECE-425A6F2939FF}" srcOrd="0" destOrd="0" presId="urn:microsoft.com/office/officeart/2005/8/layout/list1"/>
    <dgm:cxn modelId="{B7C8CF8D-9617-484A-9CDA-04F8F0D08986}" srcId="{B7769D2B-C6D7-423A-A7FF-7091E6C0128F}" destId="{719EF2AD-F52B-4E1D-9830-2CC254833040}" srcOrd="0" destOrd="0" parTransId="{8B30E685-4A35-42F8-A6EB-47FD482DC8B6}" sibTransId="{0D31DD74-3983-473E-9D7E-029BB5CB0192}"/>
    <dgm:cxn modelId="{BFA872AB-1BF8-4593-B0D6-0F7D1714CCCD}" type="presOf" srcId="{719EF2AD-F52B-4E1D-9830-2CC254833040}" destId="{23ADBEE7-F2AB-4E92-9DC8-21368057F874}" srcOrd="0" destOrd="0" presId="urn:microsoft.com/office/officeart/2005/8/layout/list1"/>
    <dgm:cxn modelId="{0C1682B7-D4CB-4F44-A56F-C48C115CC6D8}" srcId="{719EF2AD-F52B-4E1D-9830-2CC254833040}" destId="{CEB89703-B068-4353-B6A7-2D6CB5C7B28F}" srcOrd="0" destOrd="0" parTransId="{CF2EF6BA-B42B-48C2-B3C7-92EAE0DB598C}" sibTransId="{E5A7F135-AD4E-4F11-B419-ED2355FA1A2E}"/>
    <dgm:cxn modelId="{D0293DBC-B16F-4647-8DC3-AC0E37631DA2}" srcId="{B7769D2B-C6D7-423A-A7FF-7091E6C0128F}" destId="{E56033B5-05AC-4CD2-9740-771705E643FB}" srcOrd="2" destOrd="0" parTransId="{3A5D4C27-2F84-4FCB-B838-2E37B57F4594}" sibTransId="{71D98117-6912-4ED1-8002-116F869538A0}"/>
    <dgm:cxn modelId="{0725F2C1-33F3-42AA-B121-AB47939DB03F}" type="presOf" srcId="{719EF2AD-F52B-4E1D-9830-2CC254833040}" destId="{72F15D23-C0AF-47F2-8BC2-54C1072E46E5}" srcOrd="1" destOrd="0" presId="urn:microsoft.com/office/officeart/2005/8/layout/list1"/>
    <dgm:cxn modelId="{7A9492CB-1798-492B-A8D0-BC3D122B223B}" srcId="{E56033B5-05AC-4CD2-9740-771705E643FB}" destId="{DC6DC9F1-B3BC-4B85-AA9E-5C18CEF11151}" srcOrd="0" destOrd="0" parTransId="{F2577E5C-A2CC-40B8-AD87-5D4035FA9FED}" sibTransId="{376AAF79-138B-4986-8268-741D576EC810}"/>
    <dgm:cxn modelId="{3AAF13CE-A572-430E-9DFF-D61D11D7DC22}" type="presOf" srcId="{54EF1A02-C6AB-43AF-9D52-8C76FB27A286}" destId="{517BB754-6908-433D-9BF3-12DC1B261C8D}" srcOrd="0" destOrd="0" presId="urn:microsoft.com/office/officeart/2005/8/layout/list1"/>
    <dgm:cxn modelId="{F77B6AD2-98A7-47E2-98E3-3D08EABA9264}" type="presOf" srcId="{E56033B5-05AC-4CD2-9740-771705E643FB}" destId="{7C562079-CC99-45A2-9883-9BB59DC19C62}" srcOrd="1" destOrd="0" presId="urn:microsoft.com/office/officeart/2005/8/layout/list1"/>
    <dgm:cxn modelId="{E5583CD5-45E0-4440-A018-8E3A75732DE3}" type="presOf" srcId="{8348A52A-580E-4B81-B964-BAE545FD8BBA}" destId="{1D553FDC-2B52-40AA-9735-13381C8D5B26}" srcOrd="0" destOrd="1" presId="urn:microsoft.com/office/officeart/2005/8/layout/list1"/>
    <dgm:cxn modelId="{2B69A3D7-11B7-439C-B24E-58BCD6A36163}" srcId="{E56033B5-05AC-4CD2-9740-771705E643FB}" destId="{916A65D5-955C-43C3-9912-140D227FE49C}" srcOrd="2" destOrd="0" parTransId="{FD1C19A2-090E-4795-9A27-95B8D3B04678}" sibTransId="{792D1C31-7468-4010-8190-CD0B1D81010F}"/>
    <dgm:cxn modelId="{4C75D8DC-3E86-401C-BF96-5CE6156E7C4B}" type="presOf" srcId="{DC6DC9F1-B3BC-4B85-AA9E-5C18CEF11151}" destId="{BD1BAA80-0708-4373-9890-B6871315214C}" srcOrd="0" destOrd="0" presId="urn:microsoft.com/office/officeart/2005/8/layout/list1"/>
    <dgm:cxn modelId="{695899F3-DAF2-49BD-9E14-825BE96BC03F}" type="presOf" srcId="{BAB5AA62-C381-48A5-89C0-457153724304}" destId="{02D851BD-8F4B-491A-BEF8-B851F403F79C}" srcOrd="0" destOrd="1" presId="urn:microsoft.com/office/officeart/2005/8/layout/list1"/>
    <dgm:cxn modelId="{B85C6D38-53BE-4011-8362-FF1526B03C9C}" type="presParOf" srcId="{658D7070-B183-414F-8ECE-425A6F2939FF}" destId="{C20190E6-177A-4F73-B177-FC991C962D34}" srcOrd="0" destOrd="0" presId="urn:microsoft.com/office/officeart/2005/8/layout/list1"/>
    <dgm:cxn modelId="{DFC93E80-0313-4050-B49C-0BE744CC063C}" type="presParOf" srcId="{C20190E6-177A-4F73-B177-FC991C962D34}" destId="{23ADBEE7-F2AB-4E92-9DC8-21368057F874}" srcOrd="0" destOrd="0" presId="urn:microsoft.com/office/officeart/2005/8/layout/list1"/>
    <dgm:cxn modelId="{9F9B36F7-6E3F-4070-A92C-C28AF611796F}" type="presParOf" srcId="{C20190E6-177A-4F73-B177-FC991C962D34}" destId="{72F15D23-C0AF-47F2-8BC2-54C1072E46E5}" srcOrd="1" destOrd="0" presId="urn:microsoft.com/office/officeart/2005/8/layout/list1"/>
    <dgm:cxn modelId="{0EA87AD5-AADB-4D03-9391-C6864036B3F6}" type="presParOf" srcId="{658D7070-B183-414F-8ECE-425A6F2939FF}" destId="{8AE77775-2D70-48EE-B7F4-F34B907C339D}" srcOrd="1" destOrd="0" presId="urn:microsoft.com/office/officeart/2005/8/layout/list1"/>
    <dgm:cxn modelId="{4134A993-51A4-4D37-B292-20E32A648982}" type="presParOf" srcId="{658D7070-B183-414F-8ECE-425A6F2939FF}" destId="{02D851BD-8F4B-491A-BEF8-B851F403F79C}" srcOrd="2" destOrd="0" presId="urn:microsoft.com/office/officeart/2005/8/layout/list1"/>
    <dgm:cxn modelId="{8B70DF51-2081-446C-8A06-ACC9FBAE33A8}" type="presParOf" srcId="{658D7070-B183-414F-8ECE-425A6F2939FF}" destId="{41D26E52-E7EB-48AE-902B-1B32442B9143}" srcOrd="3" destOrd="0" presId="urn:microsoft.com/office/officeart/2005/8/layout/list1"/>
    <dgm:cxn modelId="{60892407-1069-4FC5-B451-ED291A162C6D}" type="presParOf" srcId="{658D7070-B183-414F-8ECE-425A6F2939FF}" destId="{5D5D8F8E-2678-425C-BCB7-7AEB89E92ECE}" srcOrd="4" destOrd="0" presId="urn:microsoft.com/office/officeart/2005/8/layout/list1"/>
    <dgm:cxn modelId="{1E727F55-BDEC-486A-BE57-9EAEACECA7FA}" type="presParOf" srcId="{5D5D8F8E-2678-425C-BCB7-7AEB89E92ECE}" destId="{517BB754-6908-433D-9BF3-12DC1B261C8D}" srcOrd="0" destOrd="0" presId="urn:microsoft.com/office/officeart/2005/8/layout/list1"/>
    <dgm:cxn modelId="{51B3D738-FA58-44A8-AA17-6F184DA397F1}" type="presParOf" srcId="{5D5D8F8E-2678-425C-BCB7-7AEB89E92ECE}" destId="{41092DB7-A47E-4F95-AD0B-11E0BF12DB7D}" srcOrd="1" destOrd="0" presId="urn:microsoft.com/office/officeart/2005/8/layout/list1"/>
    <dgm:cxn modelId="{5998BC7E-5AE4-456E-9CFB-2901FB11B4EE}" type="presParOf" srcId="{658D7070-B183-414F-8ECE-425A6F2939FF}" destId="{653AAEED-EF24-4326-BC40-FBFD27ABA613}" srcOrd="5" destOrd="0" presId="urn:microsoft.com/office/officeart/2005/8/layout/list1"/>
    <dgm:cxn modelId="{8BC4A2A3-2321-4DFF-9AC6-A901FDD85750}" type="presParOf" srcId="{658D7070-B183-414F-8ECE-425A6F2939FF}" destId="{1D553FDC-2B52-40AA-9735-13381C8D5B26}" srcOrd="6" destOrd="0" presId="urn:microsoft.com/office/officeart/2005/8/layout/list1"/>
    <dgm:cxn modelId="{029C1B48-492B-413C-AD16-2D2FE7A941AD}" type="presParOf" srcId="{658D7070-B183-414F-8ECE-425A6F2939FF}" destId="{1430219D-C739-47BC-AC9D-7D8CED0547B3}" srcOrd="7" destOrd="0" presId="urn:microsoft.com/office/officeart/2005/8/layout/list1"/>
    <dgm:cxn modelId="{DFFE60A1-BC6F-4C9A-B6DF-98ECB60B81A4}" type="presParOf" srcId="{658D7070-B183-414F-8ECE-425A6F2939FF}" destId="{8B659C15-3ECB-497E-AACC-BEF419451A3F}" srcOrd="8" destOrd="0" presId="urn:microsoft.com/office/officeart/2005/8/layout/list1"/>
    <dgm:cxn modelId="{82E338AB-5B42-4A9B-827C-4FCF481A1E4A}" type="presParOf" srcId="{8B659C15-3ECB-497E-AACC-BEF419451A3F}" destId="{9C1438FA-4D46-403F-A3AB-FA89CC15DA0E}" srcOrd="0" destOrd="0" presId="urn:microsoft.com/office/officeart/2005/8/layout/list1"/>
    <dgm:cxn modelId="{5C158ABE-8D27-4349-9D28-9457E91FD249}" type="presParOf" srcId="{8B659C15-3ECB-497E-AACC-BEF419451A3F}" destId="{7C562079-CC99-45A2-9883-9BB59DC19C62}" srcOrd="1" destOrd="0" presId="urn:microsoft.com/office/officeart/2005/8/layout/list1"/>
    <dgm:cxn modelId="{ADC8F2DC-C284-42B9-94C8-032AE25B7039}" type="presParOf" srcId="{658D7070-B183-414F-8ECE-425A6F2939FF}" destId="{EEB14C2E-9918-4D26-B82B-75745468C4FD}" srcOrd="9" destOrd="0" presId="urn:microsoft.com/office/officeart/2005/8/layout/list1"/>
    <dgm:cxn modelId="{9C0A986B-A71E-4515-9D0A-62278AD19882}" type="presParOf" srcId="{658D7070-B183-414F-8ECE-425A6F2939FF}" destId="{BD1BAA80-0708-4373-9890-B6871315214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769D2B-C6D7-423A-A7FF-7091E6C0128F}"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fr-FR"/>
        </a:p>
      </dgm:t>
    </dgm:pt>
    <dgm:pt modelId="{719EF2AD-F52B-4E1D-9830-2CC254833040}">
      <dgm:prSet phldrT="[Texte]"/>
      <dgm:spPr/>
      <dgm:t>
        <a:bodyPr/>
        <a:lstStyle/>
        <a:p>
          <a:r>
            <a:rPr lang="fr-FR" dirty="0"/>
            <a:t>Sepsis = infection + défaillance d’organe</a:t>
          </a:r>
        </a:p>
      </dgm:t>
    </dgm:pt>
    <dgm:pt modelId="{8B30E685-4A35-42F8-A6EB-47FD482DC8B6}" type="parTrans" cxnId="{B7C8CF8D-9617-484A-9CDA-04F8F0D08986}">
      <dgm:prSet/>
      <dgm:spPr/>
      <dgm:t>
        <a:bodyPr/>
        <a:lstStyle/>
        <a:p>
          <a:endParaRPr lang="fr-FR"/>
        </a:p>
      </dgm:t>
    </dgm:pt>
    <dgm:pt modelId="{0D31DD74-3983-473E-9D7E-029BB5CB0192}" type="sibTrans" cxnId="{B7C8CF8D-9617-484A-9CDA-04F8F0D08986}">
      <dgm:prSet/>
      <dgm:spPr/>
      <dgm:t>
        <a:bodyPr/>
        <a:lstStyle/>
        <a:p>
          <a:endParaRPr lang="fr-FR"/>
        </a:p>
      </dgm:t>
    </dgm:pt>
    <dgm:pt modelId="{6A263606-AD53-4392-8A8D-494A0A00E82D}">
      <dgm:prSet phldrT="[Texte]"/>
      <dgm:spPr/>
      <dgm:t>
        <a:bodyPr/>
        <a:lstStyle/>
        <a:p>
          <a:r>
            <a:rPr lang="fr-FR" dirty="0"/>
            <a:t>Les scores SOFA : outil recommandé mais non obligatoire</a:t>
          </a:r>
        </a:p>
      </dgm:t>
    </dgm:pt>
    <dgm:pt modelId="{7E5E4FE4-3A6D-4249-8546-588D9238804C}" type="parTrans" cxnId="{F569B116-3532-46C1-9C3E-CA47EE3EC1B7}">
      <dgm:prSet/>
      <dgm:spPr/>
      <dgm:t>
        <a:bodyPr/>
        <a:lstStyle/>
        <a:p>
          <a:endParaRPr lang="fr-FR"/>
        </a:p>
      </dgm:t>
    </dgm:pt>
    <dgm:pt modelId="{287D7B77-7565-4183-831E-7F85AA4D02E6}" type="sibTrans" cxnId="{F569B116-3532-46C1-9C3E-CA47EE3EC1B7}">
      <dgm:prSet/>
      <dgm:spPr/>
      <dgm:t>
        <a:bodyPr/>
        <a:lstStyle/>
        <a:p>
          <a:endParaRPr lang="fr-FR"/>
        </a:p>
      </dgm:t>
    </dgm:pt>
    <dgm:pt modelId="{8348A52A-580E-4B81-B964-BAE545FD8BBA}">
      <dgm:prSet phldrT="[Texte]"/>
      <dgm:spPr/>
      <dgm:t>
        <a:bodyPr/>
        <a:lstStyle/>
        <a:p>
          <a:r>
            <a:rPr lang="fr-FR" dirty="0"/>
            <a:t>Codage des insuffisances rénales, respiratoires, circulatoires, hépatiques…</a:t>
          </a:r>
        </a:p>
      </dgm:t>
    </dgm:pt>
    <dgm:pt modelId="{41D25441-4CD6-4389-853D-35F0C3AFCFB9}" type="parTrans" cxnId="{8C38D300-D593-4443-88EA-567F5D23837C}">
      <dgm:prSet/>
      <dgm:spPr/>
      <dgm:t>
        <a:bodyPr/>
        <a:lstStyle/>
        <a:p>
          <a:endParaRPr lang="fr-FR"/>
        </a:p>
      </dgm:t>
    </dgm:pt>
    <dgm:pt modelId="{FD7C55B8-9585-477A-B8A5-37D328B3F9D8}" type="sibTrans" cxnId="{8C38D300-D593-4443-88EA-567F5D23837C}">
      <dgm:prSet/>
      <dgm:spPr/>
      <dgm:t>
        <a:bodyPr/>
        <a:lstStyle/>
        <a:p>
          <a:endParaRPr lang="fr-FR"/>
        </a:p>
      </dgm:t>
    </dgm:pt>
    <dgm:pt modelId="{E56033B5-05AC-4CD2-9740-771705E643FB}">
      <dgm:prSet phldrT="[Texte]"/>
      <dgm:spPr/>
      <dgm:t>
        <a:bodyPr/>
        <a:lstStyle/>
        <a:p>
          <a:r>
            <a:rPr lang="fr-FR" dirty="0"/>
            <a:t>Sepsis : DP ou DA ?</a:t>
          </a:r>
        </a:p>
      </dgm:t>
    </dgm:pt>
    <dgm:pt modelId="{3A5D4C27-2F84-4FCB-B838-2E37B57F4594}" type="parTrans" cxnId="{D0293DBC-B16F-4647-8DC3-AC0E37631DA2}">
      <dgm:prSet/>
      <dgm:spPr/>
      <dgm:t>
        <a:bodyPr/>
        <a:lstStyle/>
        <a:p>
          <a:endParaRPr lang="fr-FR"/>
        </a:p>
      </dgm:t>
    </dgm:pt>
    <dgm:pt modelId="{71D98117-6912-4ED1-8002-116F869538A0}" type="sibTrans" cxnId="{D0293DBC-B16F-4647-8DC3-AC0E37631DA2}">
      <dgm:prSet/>
      <dgm:spPr/>
      <dgm:t>
        <a:bodyPr/>
        <a:lstStyle/>
        <a:p>
          <a:endParaRPr lang="fr-FR"/>
        </a:p>
      </dgm:t>
    </dgm:pt>
    <dgm:pt modelId="{DC6DC9F1-B3BC-4B85-AA9E-5C18CEF11151}">
      <dgm:prSet phldrT="[Texte]"/>
      <dgm:spPr/>
      <dgm:t>
        <a:bodyPr/>
        <a:lstStyle/>
        <a:p>
          <a:r>
            <a:rPr lang="fr-FR" dirty="0"/>
            <a:t>DAS : règle habituelle, infection d’organe en DP</a:t>
          </a:r>
        </a:p>
      </dgm:t>
    </dgm:pt>
    <dgm:pt modelId="{F2577E5C-A2CC-40B8-AD87-5D4035FA9FED}" type="parTrans" cxnId="{7A9492CB-1798-492B-A8D0-BC3D122B223B}">
      <dgm:prSet/>
      <dgm:spPr/>
      <dgm:t>
        <a:bodyPr/>
        <a:lstStyle/>
        <a:p>
          <a:endParaRPr lang="fr-FR"/>
        </a:p>
      </dgm:t>
    </dgm:pt>
    <dgm:pt modelId="{376AAF79-138B-4986-8268-741D576EC810}" type="sibTrans" cxnId="{7A9492CB-1798-492B-A8D0-BC3D122B223B}">
      <dgm:prSet/>
      <dgm:spPr/>
      <dgm:t>
        <a:bodyPr/>
        <a:lstStyle/>
        <a:p>
          <a:endParaRPr lang="fr-FR"/>
        </a:p>
      </dgm:t>
    </dgm:pt>
    <dgm:pt modelId="{B33E3451-C714-4D22-8D30-31A88ECCCF16}">
      <dgm:prSet phldrT="[Texte]"/>
      <dgm:spPr/>
      <dgm:t>
        <a:bodyPr/>
        <a:lstStyle/>
        <a:p>
          <a:r>
            <a:rPr lang="fr-FR"/>
            <a:t>DP lorsque mutation en soin critique pour le sepsis</a:t>
          </a:r>
          <a:endParaRPr lang="fr-FR" dirty="0"/>
        </a:p>
      </dgm:t>
    </dgm:pt>
    <dgm:pt modelId="{1306B864-8786-4A74-85D6-0D205E8C891D}" type="parTrans" cxnId="{E0D11A02-7C14-4BE6-907D-F1A780EAB7C9}">
      <dgm:prSet/>
      <dgm:spPr/>
      <dgm:t>
        <a:bodyPr/>
        <a:lstStyle/>
        <a:p>
          <a:endParaRPr lang="fr-FR"/>
        </a:p>
      </dgm:t>
    </dgm:pt>
    <dgm:pt modelId="{B4520964-4392-4222-9404-C438BDA57726}" type="sibTrans" cxnId="{E0D11A02-7C14-4BE6-907D-F1A780EAB7C9}">
      <dgm:prSet/>
      <dgm:spPr/>
      <dgm:t>
        <a:bodyPr/>
        <a:lstStyle/>
        <a:p>
          <a:endParaRPr lang="fr-FR"/>
        </a:p>
      </dgm:t>
    </dgm:pt>
    <dgm:pt modelId="{54EF1A02-C6AB-43AF-9D52-8C76FB27A286}">
      <dgm:prSet phldrT="[Texte]"/>
      <dgm:spPr/>
      <dgm:t>
        <a:bodyPr/>
        <a:lstStyle/>
        <a:p>
          <a:r>
            <a:rPr lang="fr-FR" dirty="0"/>
            <a:t>Comment tracer et coder la défaillance d’organe ?</a:t>
          </a:r>
        </a:p>
      </dgm:t>
    </dgm:pt>
    <dgm:pt modelId="{F30B2FA4-2AB5-441F-BA58-562C26B2FF08}" type="parTrans" cxnId="{E4031B36-D559-46EE-968A-D9A06571A7C4}">
      <dgm:prSet/>
      <dgm:spPr/>
      <dgm:t>
        <a:bodyPr/>
        <a:lstStyle/>
        <a:p>
          <a:endParaRPr lang="fr-FR"/>
        </a:p>
      </dgm:t>
    </dgm:pt>
    <dgm:pt modelId="{EB011CCE-D38C-4A02-AA16-917E38BFDC4A}" type="sibTrans" cxnId="{E4031B36-D559-46EE-968A-D9A06571A7C4}">
      <dgm:prSet/>
      <dgm:spPr/>
      <dgm:t>
        <a:bodyPr/>
        <a:lstStyle/>
        <a:p>
          <a:endParaRPr lang="fr-FR"/>
        </a:p>
      </dgm:t>
    </dgm:pt>
    <dgm:pt modelId="{CEB89703-B068-4353-B6A7-2D6CB5C7B28F}">
      <dgm:prSet phldrT="[Texte]"/>
      <dgm:spPr/>
      <dgm:t>
        <a:bodyPr/>
        <a:lstStyle/>
        <a:p>
          <a:r>
            <a:rPr lang="fr-FR" dirty="0"/>
            <a:t>Le SRIS d’origine infectieuse ne définit plus le sepsis à lui seul</a:t>
          </a:r>
        </a:p>
      </dgm:t>
    </dgm:pt>
    <dgm:pt modelId="{CF2EF6BA-B42B-48C2-B3C7-92EAE0DB598C}" type="parTrans" cxnId="{0C1682B7-D4CB-4F44-A56F-C48C115CC6D8}">
      <dgm:prSet/>
      <dgm:spPr/>
      <dgm:t>
        <a:bodyPr/>
        <a:lstStyle/>
        <a:p>
          <a:endParaRPr lang="fr-FR"/>
        </a:p>
      </dgm:t>
    </dgm:pt>
    <dgm:pt modelId="{E5A7F135-AD4E-4F11-B419-ED2355FA1A2E}" type="sibTrans" cxnId="{0C1682B7-D4CB-4F44-A56F-C48C115CC6D8}">
      <dgm:prSet/>
      <dgm:spPr/>
      <dgm:t>
        <a:bodyPr/>
        <a:lstStyle/>
        <a:p>
          <a:endParaRPr lang="fr-FR"/>
        </a:p>
      </dgm:t>
    </dgm:pt>
    <dgm:pt modelId="{916A65D5-955C-43C3-9912-140D227FE49C}">
      <dgm:prSet phldrT="[Texte]"/>
      <dgm:spPr/>
      <dgm:t>
        <a:bodyPr/>
        <a:lstStyle/>
        <a:p>
          <a:r>
            <a:rPr lang="fr-FR" dirty="0"/>
            <a:t>DP lorsque l’infection ne peut être rapportée à un organe précis</a:t>
          </a:r>
        </a:p>
      </dgm:t>
    </dgm:pt>
    <dgm:pt modelId="{FD1C19A2-090E-4795-9A27-95B8D3B04678}" type="parTrans" cxnId="{2B69A3D7-11B7-439C-B24E-58BCD6A36163}">
      <dgm:prSet/>
      <dgm:spPr/>
      <dgm:t>
        <a:bodyPr/>
        <a:lstStyle/>
        <a:p>
          <a:endParaRPr lang="fr-FR"/>
        </a:p>
      </dgm:t>
    </dgm:pt>
    <dgm:pt modelId="{792D1C31-7468-4010-8190-CD0B1D81010F}" type="sibTrans" cxnId="{2B69A3D7-11B7-439C-B24E-58BCD6A36163}">
      <dgm:prSet/>
      <dgm:spPr/>
      <dgm:t>
        <a:bodyPr/>
        <a:lstStyle/>
        <a:p>
          <a:endParaRPr lang="fr-FR"/>
        </a:p>
      </dgm:t>
    </dgm:pt>
    <dgm:pt modelId="{BAB5AA62-C381-48A5-89C0-457153724304}">
      <dgm:prSet phldrT="[Texte]"/>
      <dgm:spPr/>
      <dgm:t>
        <a:bodyPr/>
        <a:lstStyle/>
        <a:p>
          <a:r>
            <a:rPr lang="fr-FR" dirty="0"/>
            <a:t>La positivité d’hémoculture ne constitue plus un critère diagnostique </a:t>
          </a:r>
        </a:p>
      </dgm:t>
    </dgm:pt>
    <dgm:pt modelId="{D092C14F-2F48-49F2-8D65-57CCF7BB9BCE}" type="parTrans" cxnId="{BDFCE253-25AC-41AF-9795-51E4EE3E65C0}">
      <dgm:prSet/>
      <dgm:spPr/>
      <dgm:t>
        <a:bodyPr/>
        <a:lstStyle/>
        <a:p>
          <a:endParaRPr lang="fr-FR"/>
        </a:p>
      </dgm:t>
    </dgm:pt>
    <dgm:pt modelId="{188A34EF-639E-41FC-819E-A2BA2D7C2D44}" type="sibTrans" cxnId="{BDFCE253-25AC-41AF-9795-51E4EE3E65C0}">
      <dgm:prSet/>
      <dgm:spPr/>
      <dgm:t>
        <a:bodyPr/>
        <a:lstStyle/>
        <a:p>
          <a:endParaRPr lang="fr-FR"/>
        </a:p>
      </dgm:t>
    </dgm:pt>
    <dgm:pt modelId="{658D7070-B183-414F-8ECE-425A6F2939FF}" type="pres">
      <dgm:prSet presAssocID="{B7769D2B-C6D7-423A-A7FF-7091E6C0128F}" presName="linear" presStyleCnt="0">
        <dgm:presLayoutVars>
          <dgm:dir/>
          <dgm:animLvl val="lvl"/>
          <dgm:resizeHandles val="exact"/>
        </dgm:presLayoutVars>
      </dgm:prSet>
      <dgm:spPr/>
    </dgm:pt>
    <dgm:pt modelId="{C20190E6-177A-4F73-B177-FC991C962D34}" type="pres">
      <dgm:prSet presAssocID="{719EF2AD-F52B-4E1D-9830-2CC254833040}" presName="parentLin" presStyleCnt="0"/>
      <dgm:spPr/>
    </dgm:pt>
    <dgm:pt modelId="{23ADBEE7-F2AB-4E92-9DC8-21368057F874}" type="pres">
      <dgm:prSet presAssocID="{719EF2AD-F52B-4E1D-9830-2CC254833040}" presName="parentLeftMargin" presStyleLbl="node1" presStyleIdx="0" presStyleCnt="3"/>
      <dgm:spPr/>
    </dgm:pt>
    <dgm:pt modelId="{72F15D23-C0AF-47F2-8BC2-54C1072E46E5}" type="pres">
      <dgm:prSet presAssocID="{719EF2AD-F52B-4E1D-9830-2CC254833040}" presName="parentText" presStyleLbl="node1" presStyleIdx="0" presStyleCnt="3">
        <dgm:presLayoutVars>
          <dgm:chMax val="0"/>
          <dgm:bulletEnabled val="1"/>
        </dgm:presLayoutVars>
      </dgm:prSet>
      <dgm:spPr/>
    </dgm:pt>
    <dgm:pt modelId="{8AE77775-2D70-48EE-B7F4-F34B907C339D}" type="pres">
      <dgm:prSet presAssocID="{719EF2AD-F52B-4E1D-9830-2CC254833040}" presName="negativeSpace" presStyleCnt="0"/>
      <dgm:spPr/>
    </dgm:pt>
    <dgm:pt modelId="{02D851BD-8F4B-491A-BEF8-B851F403F79C}" type="pres">
      <dgm:prSet presAssocID="{719EF2AD-F52B-4E1D-9830-2CC254833040}" presName="childText" presStyleLbl="conFgAcc1" presStyleIdx="0" presStyleCnt="3">
        <dgm:presLayoutVars>
          <dgm:bulletEnabled val="1"/>
        </dgm:presLayoutVars>
      </dgm:prSet>
      <dgm:spPr/>
    </dgm:pt>
    <dgm:pt modelId="{41D26E52-E7EB-48AE-902B-1B32442B9143}" type="pres">
      <dgm:prSet presAssocID="{0D31DD74-3983-473E-9D7E-029BB5CB0192}" presName="spaceBetweenRectangles" presStyleCnt="0"/>
      <dgm:spPr/>
    </dgm:pt>
    <dgm:pt modelId="{5D5D8F8E-2678-425C-BCB7-7AEB89E92ECE}" type="pres">
      <dgm:prSet presAssocID="{54EF1A02-C6AB-43AF-9D52-8C76FB27A286}" presName="parentLin" presStyleCnt="0"/>
      <dgm:spPr/>
    </dgm:pt>
    <dgm:pt modelId="{517BB754-6908-433D-9BF3-12DC1B261C8D}" type="pres">
      <dgm:prSet presAssocID="{54EF1A02-C6AB-43AF-9D52-8C76FB27A286}" presName="parentLeftMargin" presStyleLbl="node1" presStyleIdx="0" presStyleCnt="3"/>
      <dgm:spPr/>
    </dgm:pt>
    <dgm:pt modelId="{41092DB7-A47E-4F95-AD0B-11E0BF12DB7D}" type="pres">
      <dgm:prSet presAssocID="{54EF1A02-C6AB-43AF-9D52-8C76FB27A286}" presName="parentText" presStyleLbl="node1" presStyleIdx="1" presStyleCnt="3">
        <dgm:presLayoutVars>
          <dgm:chMax val="0"/>
          <dgm:bulletEnabled val="1"/>
        </dgm:presLayoutVars>
      </dgm:prSet>
      <dgm:spPr/>
    </dgm:pt>
    <dgm:pt modelId="{653AAEED-EF24-4326-BC40-FBFD27ABA613}" type="pres">
      <dgm:prSet presAssocID="{54EF1A02-C6AB-43AF-9D52-8C76FB27A286}" presName="negativeSpace" presStyleCnt="0"/>
      <dgm:spPr/>
    </dgm:pt>
    <dgm:pt modelId="{1D553FDC-2B52-40AA-9735-13381C8D5B26}" type="pres">
      <dgm:prSet presAssocID="{54EF1A02-C6AB-43AF-9D52-8C76FB27A286}" presName="childText" presStyleLbl="conFgAcc1" presStyleIdx="1" presStyleCnt="3">
        <dgm:presLayoutVars>
          <dgm:bulletEnabled val="1"/>
        </dgm:presLayoutVars>
      </dgm:prSet>
      <dgm:spPr/>
    </dgm:pt>
    <dgm:pt modelId="{1430219D-C739-47BC-AC9D-7D8CED0547B3}" type="pres">
      <dgm:prSet presAssocID="{EB011CCE-D38C-4A02-AA16-917E38BFDC4A}" presName="spaceBetweenRectangles" presStyleCnt="0"/>
      <dgm:spPr/>
    </dgm:pt>
    <dgm:pt modelId="{8B659C15-3ECB-497E-AACC-BEF419451A3F}" type="pres">
      <dgm:prSet presAssocID="{E56033B5-05AC-4CD2-9740-771705E643FB}" presName="parentLin" presStyleCnt="0"/>
      <dgm:spPr/>
    </dgm:pt>
    <dgm:pt modelId="{9C1438FA-4D46-403F-A3AB-FA89CC15DA0E}" type="pres">
      <dgm:prSet presAssocID="{E56033B5-05AC-4CD2-9740-771705E643FB}" presName="parentLeftMargin" presStyleLbl="node1" presStyleIdx="1" presStyleCnt="3"/>
      <dgm:spPr/>
    </dgm:pt>
    <dgm:pt modelId="{7C562079-CC99-45A2-9883-9BB59DC19C62}" type="pres">
      <dgm:prSet presAssocID="{E56033B5-05AC-4CD2-9740-771705E643FB}" presName="parentText" presStyleLbl="node1" presStyleIdx="2" presStyleCnt="3">
        <dgm:presLayoutVars>
          <dgm:chMax val="0"/>
          <dgm:bulletEnabled val="1"/>
        </dgm:presLayoutVars>
      </dgm:prSet>
      <dgm:spPr/>
    </dgm:pt>
    <dgm:pt modelId="{EEB14C2E-9918-4D26-B82B-75745468C4FD}" type="pres">
      <dgm:prSet presAssocID="{E56033B5-05AC-4CD2-9740-771705E643FB}" presName="negativeSpace" presStyleCnt="0"/>
      <dgm:spPr/>
    </dgm:pt>
    <dgm:pt modelId="{BD1BAA80-0708-4373-9890-B6871315214C}" type="pres">
      <dgm:prSet presAssocID="{E56033B5-05AC-4CD2-9740-771705E643FB}" presName="childText" presStyleLbl="conFgAcc1" presStyleIdx="2" presStyleCnt="3">
        <dgm:presLayoutVars>
          <dgm:bulletEnabled val="1"/>
        </dgm:presLayoutVars>
      </dgm:prSet>
      <dgm:spPr/>
    </dgm:pt>
  </dgm:ptLst>
  <dgm:cxnLst>
    <dgm:cxn modelId="{8C38D300-D593-4443-88EA-567F5D23837C}" srcId="{54EF1A02-C6AB-43AF-9D52-8C76FB27A286}" destId="{8348A52A-580E-4B81-B964-BAE545FD8BBA}" srcOrd="1" destOrd="0" parTransId="{41D25441-4CD6-4389-853D-35F0C3AFCFB9}" sibTransId="{FD7C55B8-9585-477A-B8A5-37D328B3F9D8}"/>
    <dgm:cxn modelId="{E0D11A02-7C14-4BE6-907D-F1A780EAB7C9}" srcId="{E56033B5-05AC-4CD2-9740-771705E643FB}" destId="{B33E3451-C714-4D22-8D30-31A88ECCCF16}" srcOrd="1" destOrd="0" parTransId="{1306B864-8786-4A74-85D6-0D205E8C891D}" sibTransId="{B4520964-4392-4222-9404-C438BDA57726}"/>
    <dgm:cxn modelId="{C054E605-6230-4C40-8331-616C4CCBA549}" type="presOf" srcId="{916A65D5-955C-43C3-9912-140D227FE49C}" destId="{BD1BAA80-0708-4373-9890-B6871315214C}" srcOrd="0" destOrd="2" presId="urn:microsoft.com/office/officeart/2005/8/layout/list1"/>
    <dgm:cxn modelId="{577B880A-A302-4E12-B824-F5D926387050}" type="presOf" srcId="{E56033B5-05AC-4CD2-9740-771705E643FB}" destId="{9C1438FA-4D46-403F-A3AB-FA89CC15DA0E}" srcOrd="0" destOrd="0" presId="urn:microsoft.com/office/officeart/2005/8/layout/list1"/>
    <dgm:cxn modelId="{BC3E900B-FEF0-4BCF-BFEE-AF5526598725}" type="presOf" srcId="{54EF1A02-C6AB-43AF-9D52-8C76FB27A286}" destId="{41092DB7-A47E-4F95-AD0B-11E0BF12DB7D}" srcOrd="1" destOrd="0" presId="urn:microsoft.com/office/officeart/2005/8/layout/list1"/>
    <dgm:cxn modelId="{F569B116-3532-46C1-9C3E-CA47EE3EC1B7}" srcId="{54EF1A02-C6AB-43AF-9D52-8C76FB27A286}" destId="{6A263606-AD53-4392-8A8D-494A0A00E82D}" srcOrd="0" destOrd="0" parTransId="{7E5E4FE4-3A6D-4249-8546-588D9238804C}" sibTransId="{287D7B77-7565-4183-831E-7F85AA4D02E6}"/>
    <dgm:cxn modelId="{1427832E-83E6-420F-821E-A299A6DBEC12}" type="presOf" srcId="{B33E3451-C714-4D22-8D30-31A88ECCCF16}" destId="{BD1BAA80-0708-4373-9890-B6871315214C}" srcOrd="0" destOrd="1" presId="urn:microsoft.com/office/officeart/2005/8/layout/list1"/>
    <dgm:cxn modelId="{FAEEC730-A310-44C7-9E41-D66C27D28470}" type="presOf" srcId="{CEB89703-B068-4353-B6A7-2D6CB5C7B28F}" destId="{02D851BD-8F4B-491A-BEF8-B851F403F79C}" srcOrd="0" destOrd="0" presId="urn:microsoft.com/office/officeart/2005/8/layout/list1"/>
    <dgm:cxn modelId="{E4031B36-D559-46EE-968A-D9A06571A7C4}" srcId="{B7769D2B-C6D7-423A-A7FF-7091E6C0128F}" destId="{54EF1A02-C6AB-43AF-9D52-8C76FB27A286}" srcOrd="1" destOrd="0" parTransId="{F30B2FA4-2AB5-441F-BA58-562C26B2FF08}" sibTransId="{EB011CCE-D38C-4A02-AA16-917E38BFDC4A}"/>
    <dgm:cxn modelId="{BC04785D-CDF1-4549-B82C-B3A927E1D7E8}" type="presOf" srcId="{6A263606-AD53-4392-8A8D-494A0A00E82D}" destId="{1D553FDC-2B52-40AA-9735-13381C8D5B26}" srcOrd="0" destOrd="0" presId="urn:microsoft.com/office/officeart/2005/8/layout/list1"/>
    <dgm:cxn modelId="{BDFCE253-25AC-41AF-9795-51E4EE3E65C0}" srcId="{719EF2AD-F52B-4E1D-9830-2CC254833040}" destId="{BAB5AA62-C381-48A5-89C0-457153724304}" srcOrd="1" destOrd="0" parTransId="{D092C14F-2F48-49F2-8D65-57CCF7BB9BCE}" sibTransId="{188A34EF-639E-41FC-819E-A2BA2D7C2D44}"/>
    <dgm:cxn modelId="{49BB758C-31D6-4F33-AD7D-77553B7D3F90}" type="presOf" srcId="{B7769D2B-C6D7-423A-A7FF-7091E6C0128F}" destId="{658D7070-B183-414F-8ECE-425A6F2939FF}" srcOrd="0" destOrd="0" presId="urn:microsoft.com/office/officeart/2005/8/layout/list1"/>
    <dgm:cxn modelId="{B7C8CF8D-9617-484A-9CDA-04F8F0D08986}" srcId="{B7769D2B-C6D7-423A-A7FF-7091E6C0128F}" destId="{719EF2AD-F52B-4E1D-9830-2CC254833040}" srcOrd="0" destOrd="0" parTransId="{8B30E685-4A35-42F8-A6EB-47FD482DC8B6}" sibTransId="{0D31DD74-3983-473E-9D7E-029BB5CB0192}"/>
    <dgm:cxn modelId="{BFA872AB-1BF8-4593-B0D6-0F7D1714CCCD}" type="presOf" srcId="{719EF2AD-F52B-4E1D-9830-2CC254833040}" destId="{23ADBEE7-F2AB-4E92-9DC8-21368057F874}" srcOrd="0" destOrd="0" presId="urn:microsoft.com/office/officeart/2005/8/layout/list1"/>
    <dgm:cxn modelId="{0C1682B7-D4CB-4F44-A56F-C48C115CC6D8}" srcId="{719EF2AD-F52B-4E1D-9830-2CC254833040}" destId="{CEB89703-B068-4353-B6A7-2D6CB5C7B28F}" srcOrd="0" destOrd="0" parTransId="{CF2EF6BA-B42B-48C2-B3C7-92EAE0DB598C}" sibTransId="{E5A7F135-AD4E-4F11-B419-ED2355FA1A2E}"/>
    <dgm:cxn modelId="{D0293DBC-B16F-4647-8DC3-AC0E37631DA2}" srcId="{B7769D2B-C6D7-423A-A7FF-7091E6C0128F}" destId="{E56033B5-05AC-4CD2-9740-771705E643FB}" srcOrd="2" destOrd="0" parTransId="{3A5D4C27-2F84-4FCB-B838-2E37B57F4594}" sibTransId="{71D98117-6912-4ED1-8002-116F869538A0}"/>
    <dgm:cxn modelId="{0725F2C1-33F3-42AA-B121-AB47939DB03F}" type="presOf" srcId="{719EF2AD-F52B-4E1D-9830-2CC254833040}" destId="{72F15D23-C0AF-47F2-8BC2-54C1072E46E5}" srcOrd="1" destOrd="0" presId="urn:microsoft.com/office/officeart/2005/8/layout/list1"/>
    <dgm:cxn modelId="{7A9492CB-1798-492B-A8D0-BC3D122B223B}" srcId="{E56033B5-05AC-4CD2-9740-771705E643FB}" destId="{DC6DC9F1-B3BC-4B85-AA9E-5C18CEF11151}" srcOrd="0" destOrd="0" parTransId="{F2577E5C-A2CC-40B8-AD87-5D4035FA9FED}" sibTransId="{376AAF79-138B-4986-8268-741D576EC810}"/>
    <dgm:cxn modelId="{3AAF13CE-A572-430E-9DFF-D61D11D7DC22}" type="presOf" srcId="{54EF1A02-C6AB-43AF-9D52-8C76FB27A286}" destId="{517BB754-6908-433D-9BF3-12DC1B261C8D}" srcOrd="0" destOrd="0" presId="urn:microsoft.com/office/officeart/2005/8/layout/list1"/>
    <dgm:cxn modelId="{F77B6AD2-98A7-47E2-98E3-3D08EABA9264}" type="presOf" srcId="{E56033B5-05AC-4CD2-9740-771705E643FB}" destId="{7C562079-CC99-45A2-9883-9BB59DC19C62}" srcOrd="1" destOrd="0" presId="urn:microsoft.com/office/officeart/2005/8/layout/list1"/>
    <dgm:cxn modelId="{E5583CD5-45E0-4440-A018-8E3A75732DE3}" type="presOf" srcId="{8348A52A-580E-4B81-B964-BAE545FD8BBA}" destId="{1D553FDC-2B52-40AA-9735-13381C8D5B26}" srcOrd="0" destOrd="1" presId="urn:microsoft.com/office/officeart/2005/8/layout/list1"/>
    <dgm:cxn modelId="{2B69A3D7-11B7-439C-B24E-58BCD6A36163}" srcId="{E56033B5-05AC-4CD2-9740-771705E643FB}" destId="{916A65D5-955C-43C3-9912-140D227FE49C}" srcOrd="2" destOrd="0" parTransId="{FD1C19A2-090E-4795-9A27-95B8D3B04678}" sibTransId="{792D1C31-7468-4010-8190-CD0B1D81010F}"/>
    <dgm:cxn modelId="{4C75D8DC-3E86-401C-BF96-5CE6156E7C4B}" type="presOf" srcId="{DC6DC9F1-B3BC-4B85-AA9E-5C18CEF11151}" destId="{BD1BAA80-0708-4373-9890-B6871315214C}" srcOrd="0" destOrd="0" presId="urn:microsoft.com/office/officeart/2005/8/layout/list1"/>
    <dgm:cxn modelId="{695899F3-DAF2-49BD-9E14-825BE96BC03F}" type="presOf" srcId="{BAB5AA62-C381-48A5-89C0-457153724304}" destId="{02D851BD-8F4B-491A-BEF8-B851F403F79C}" srcOrd="0" destOrd="1" presId="urn:microsoft.com/office/officeart/2005/8/layout/list1"/>
    <dgm:cxn modelId="{B85C6D38-53BE-4011-8362-FF1526B03C9C}" type="presParOf" srcId="{658D7070-B183-414F-8ECE-425A6F2939FF}" destId="{C20190E6-177A-4F73-B177-FC991C962D34}" srcOrd="0" destOrd="0" presId="urn:microsoft.com/office/officeart/2005/8/layout/list1"/>
    <dgm:cxn modelId="{DFC93E80-0313-4050-B49C-0BE744CC063C}" type="presParOf" srcId="{C20190E6-177A-4F73-B177-FC991C962D34}" destId="{23ADBEE7-F2AB-4E92-9DC8-21368057F874}" srcOrd="0" destOrd="0" presId="urn:microsoft.com/office/officeart/2005/8/layout/list1"/>
    <dgm:cxn modelId="{9F9B36F7-6E3F-4070-A92C-C28AF611796F}" type="presParOf" srcId="{C20190E6-177A-4F73-B177-FC991C962D34}" destId="{72F15D23-C0AF-47F2-8BC2-54C1072E46E5}" srcOrd="1" destOrd="0" presId="urn:microsoft.com/office/officeart/2005/8/layout/list1"/>
    <dgm:cxn modelId="{0EA87AD5-AADB-4D03-9391-C6864036B3F6}" type="presParOf" srcId="{658D7070-B183-414F-8ECE-425A6F2939FF}" destId="{8AE77775-2D70-48EE-B7F4-F34B907C339D}" srcOrd="1" destOrd="0" presId="urn:microsoft.com/office/officeart/2005/8/layout/list1"/>
    <dgm:cxn modelId="{4134A993-51A4-4D37-B292-20E32A648982}" type="presParOf" srcId="{658D7070-B183-414F-8ECE-425A6F2939FF}" destId="{02D851BD-8F4B-491A-BEF8-B851F403F79C}" srcOrd="2" destOrd="0" presId="urn:microsoft.com/office/officeart/2005/8/layout/list1"/>
    <dgm:cxn modelId="{8B70DF51-2081-446C-8A06-ACC9FBAE33A8}" type="presParOf" srcId="{658D7070-B183-414F-8ECE-425A6F2939FF}" destId="{41D26E52-E7EB-48AE-902B-1B32442B9143}" srcOrd="3" destOrd="0" presId="urn:microsoft.com/office/officeart/2005/8/layout/list1"/>
    <dgm:cxn modelId="{60892407-1069-4FC5-B451-ED291A162C6D}" type="presParOf" srcId="{658D7070-B183-414F-8ECE-425A6F2939FF}" destId="{5D5D8F8E-2678-425C-BCB7-7AEB89E92ECE}" srcOrd="4" destOrd="0" presId="urn:microsoft.com/office/officeart/2005/8/layout/list1"/>
    <dgm:cxn modelId="{1E727F55-BDEC-486A-BE57-9EAEACECA7FA}" type="presParOf" srcId="{5D5D8F8E-2678-425C-BCB7-7AEB89E92ECE}" destId="{517BB754-6908-433D-9BF3-12DC1B261C8D}" srcOrd="0" destOrd="0" presId="urn:microsoft.com/office/officeart/2005/8/layout/list1"/>
    <dgm:cxn modelId="{51B3D738-FA58-44A8-AA17-6F184DA397F1}" type="presParOf" srcId="{5D5D8F8E-2678-425C-BCB7-7AEB89E92ECE}" destId="{41092DB7-A47E-4F95-AD0B-11E0BF12DB7D}" srcOrd="1" destOrd="0" presId="urn:microsoft.com/office/officeart/2005/8/layout/list1"/>
    <dgm:cxn modelId="{5998BC7E-5AE4-456E-9CFB-2901FB11B4EE}" type="presParOf" srcId="{658D7070-B183-414F-8ECE-425A6F2939FF}" destId="{653AAEED-EF24-4326-BC40-FBFD27ABA613}" srcOrd="5" destOrd="0" presId="urn:microsoft.com/office/officeart/2005/8/layout/list1"/>
    <dgm:cxn modelId="{8BC4A2A3-2321-4DFF-9AC6-A901FDD85750}" type="presParOf" srcId="{658D7070-B183-414F-8ECE-425A6F2939FF}" destId="{1D553FDC-2B52-40AA-9735-13381C8D5B26}" srcOrd="6" destOrd="0" presId="urn:microsoft.com/office/officeart/2005/8/layout/list1"/>
    <dgm:cxn modelId="{029C1B48-492B-413C-AD16-2D2FE7A941AD}" type="presParOf" srcId="{658D7070-B183-414F-8ECE-425A6F2939FF}" destId="{1430219D-C739-47BC-AC9D-7D8CED0547B3}" srcOrd="7" destOrd="0" presId="urn:microsoft.com/office/officeart/2005/8/layout/list1"/>
    <dgm:cxn modelId="{DFFE60A1-BC6F-4C9A-B6DF-98ECB60B81A4}" type="presParOf" srcId="{658D7070-B183-414F-8ECE-425A6F2939FF}" destId="{8B659C15-3ECB-497E-AACC-BEF419451A3F}" srcOrd="8" destOrd="0" presId="urn:microsoft.com/office/officeart/2005/8/layout/list1"/>
    <dgm:cxn modelId="{82E338AB-5B42-4A9B-827C-4FCF481A1E4A}" type="presParOf" srcId="{8B659C15-3ECB-497E-AACC-BEF419451A3F}" destId="{9C1438FA-4D46-403F-A3AB-FA89CC15DA0E}" srcOrd="0" destOrd="0" presId="urn:microsoft.com/office/officeart/2005/8/layout/list1"/>
    <dgm:cxn modelId="{5C158ABE-8D27-4349-9D28-9457E91FD249}" type="presParOf" srcId="{8B659C15-3ECB-497E-AACC-BEF419451A3F}" destId="{7C562079-CC99-45A2-9883-9BB59DC19C62}" srcOrd="1" destOrd="0" presId="urn:microsoft.com/office/officeart/2005/8/layout/list1"/>
    <dgm:cxn modelId="{ADC8F2DC-C284-42B9-94C8-032AE25B7039}" type="presParOf" srcId="{658D7070-B183-414F-8ECE-425A6F2939FF}" destId="{EEB14C2E-9918-4D26-B82B-75745468C4FD}" srcOrd="9" destOrd="0" presId="urn:microsoft.com/office/officeart/2005/8/layout/list1"/>
    <dgm:cxn modelId="{9C0A986B-A71E-4515-9D0A-62278AD19882}" type="presParOf" srcId="{658D7070-B183-414F-8ECE-425A6F2939FF}" destId="{BD1BAA80-0708-4373-9890-B6871315214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AB814D-5F8E-4186-98F7-B28A95069E0E}" type="doc">
      <dgm:prSet loTypeId="urn:microsoft.com/office/officeart/2005/8/layout/vList6" loCatId="list" qsTypeId="urn:microsoft.com/office/officeart/2005/8/quickstyle/simple1" qsCatId="simple" csTypeId="urn:microsoft.com/office/officeart/2005/8/colors/colorful2" csCatId="colorful" phldr="1"/>
      <dgm:spPr>
        <a:scene3d>
          <a:camera prst="orthographicFront">
            <a:rot lat="0" lon="0" rev="0"/>
          </a:camera>
          <a:lightRig rig="balanced" dir="t">
            <a:rot lat="0" lon="0" rev="8700000"/>
          </a:lightRig>
        </a:scene3d>
      </dgm:spPr>
      <dgm:t>
        <a:bodyPr/>
        <a:lstStyle/>
        <a:p>
          <a:endParaRPr lang="fr-FR"/>
        </a:p>
      </dgm:t>
    </dgm:pt>
    <dgm:pt modelId="{1BB13420-33EB-427C-A2AD-D6904A929CC5}">
      <dgm:prSet phldrT="[Texte]"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FR" sz="1800" dirty="0"/>
            <a:t>Etude impact</a:t>
          </a:r>
        </a:p>
      </dgm:t>
    </dgm:pt>
    <dgm:pt modelId="{F10DEB97-D94D-4694-A9AD-FB3E0929CDFB}" type="parTrans" cxnId="{008FF391-D831-49D2-9084-CC14194853D0}">
      <dgm:prSet/>
      <dgm:spPr/>
      <dgm:t>
        <a:bodyPr/>
        <a:lstStyle/>
        <a:p>
          <a:endParaRPr lang="fr-FR"/>
        </a:p>
      </dgm:t>
    </dgm:pt>
    <dgm:pt modelId="{891D9B92-3333-48E9-853F-51A6CFF5C95E}" type="sibTrans" cxnId="{008FF391-D831-49D2-9084-CC14194853D0}">
      <dgm:prSet/>
      <dgm:spPr/>
      <dgm:t>
        <a:bodyPr/>
        <a:lstStyle/>
        <a:p>
          <a:endParaRPr lang="fr-FR"/>
        </a:p>
      </dgm:t>
    </dgm:pt>
    <dgm:pt modelId="{F0047B52-B1D8-4CEE-B9D9-D44C6FB80DE8}">
      <dgm:prSet phldrT="[Texte]"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FR" sz="1400" b="1" dirty="0"/>
            <a:t>Base PMSI 2019</a:t>
          </a:r>
        </a:p>
      </dgm:t>
    </dgm:pt>
    <dgm:pt modelId="{2F4550B7-27A4-432A-A168-BD87D35361C7}" type="parTrans" cxnId="{0692435E-8EEF-4511-B13B-23FB45D2D083}">
      <dgm:prSet/>
      <dgm:spPr/>
      <dgm:t>
        <a:bodyPr/>
        <a:lstStyle/>
        <a:p>
          <a:endParaRPr lang="fr-FR"/>
        </a:p>
      </dgm:t>
    </dgm:pt>
    <dgm:pt modelId="{23B55290-D62F-4E06-A5F1-D478FB1FCD8F}" type="sibTrans" cxnId="{0692435E-8EEF-4511-B13B-23FB45D2D083}">
      <dgm:prSet/>
      <dgm:spPr/>
      <dgm:t>
        <a:bodyPr/>
        <a:lstStyle/>
        <a:p>
          <a:endParaRPr lang="fr-FR"/>
        </a:p>
      </dgm:t>
    </dgm:pt>
    <dgm:pt modelId="{740C8563-2F49-4AC2-A9EE-A6D76577AC3E}">
      <dgm:prSet phldrT="[Texte]"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FR" sz="1400" b="1" dirty="0"/>
            <a:t>Impact en terme de codage, de classification, de niveaux de sévérité des séjours « ex-sepsis »</a:t>
          </a:r>
        </a:p>
      </dgm:t>
    </dgm:pt>
    <dgm:pt modelId="{8528948D-638A-4693-A44C-7F8296B9D319}" type="parTrans" cxnId="{A095D0C5-8EE0-4F8E-B8FB-E184B2296190}">
      <dgm:prSet/>
      <dgm:spPr/>
      <dgm:t>
        <a:bodyPr/>
        <a:lstStyle/>
        <a:p>
          <a:endParaRPr lang="fr-FR"/>
        </a:p>
      </dgm:t>
    </dgm:pt>
    <dgm:pt modelId="{DD80DDE1-7C93-4855-81C7-80EA9D073057}" type="sibTrans" cxnId="{A095D0C5-8EE0-4F8E-B8FB-E184B2296190}">
      <dgm:prSet/>
      <dgm:spPr/>
      <dgm:t>
        <a:bodyPr/>
        <a:lstStyle/>
        <a:p>
          <a:endParaRPr lang="fr-FR"/>
        </a:p>
      </dgm:t>
    </dgm:pt>
    <dgm:pt modelId="{AB6A5122-8B7F-4D03-831B-63820B0A0D90}">
      <dgm:prSet phldrT="[Texte]"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FR" sz="1800" dirty="0"/>
            <a:t>Codage des séjours :  bactériémies hors sepsis</a:t>
          </a:r>
        </a:p>
      </dgm:t>
    </dgm:pt>
    <dgm:pt modelId="{4F31E4F3-7FF3-493B-8E3C-3544D287712D}" type="parTrans" cxnId="{5D0091DB-4DE8-4B97-B08A-23C52448FD00}">
      <dgm:prSet/>
      <dgm:spPr/>
      <dgm:t>
        <a:bodyPr/>
        <a:lstStyle/>
        <a:p>
          <a:endParaRPr lang="fr-FR"/>
        </a:p>
      </dgm:t>
    </dgm:pt>
    <dgm:pt modelId="{65B11599-6B49-4BAC-A0ED-A267698DBCFA}" type="sibTrans" cxnId="{5D0091DB-4DE8-4B97-B08A-23C52448FD00}">
      <dgm:prSet/>
      <dgm:spPr/>
      <dgm:t>
        <a:bodyPr/>
        <a:lstStyle/>
        <a:p>
          <a:endParaRPr lang="fr-FR"/>
        </a:p>
      </dgm:t>
    </dgm:pt>
    <dgm:pt modelId="{C975B434-99E4-41F6-98DD-4EBB3196A19D}">
      <dgm:prSet phldrT="[Texte]"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FR" sz="1400" b="1" dirty="0"/>
            <a:t>Autorisation des codes A49.- en DP</a:t>
          </a:r>
        </a:p>
      </dgm:t>
    </dgm:pt>
    <dgm:pt modelId="{3E4A4148-DD7D-4D85-B879-5E87F4ABFEBC}" type="parTrans" cxnId="{08162A25-01D6-40FF-A157-753A831A937D}">
      <dgm:prSet/>
      <dgm:spPr/>
      <dgm:t>
        <a:bodyPr/>
        <a:lstStyle/>
        <a:p>
          <a:endParaRPr lang="fr-FR"/>
        </a:p>
      </dgm:t>
    </dgm:pt>
    <dgm:pt modelId="{E2200109-4583-4B1A-B548-C80E7D906601}" type="sibTrans" cxnId="{08162A25-01D6-40FF-A157-753A831A937D}">
      <dgm:prSet/>
      <dgm:spPr/>
      <dgm:t>
        <a:bodyPr/>
        <a:lstStyle/>
        <a:p>
          <a:endParaRPr lang="fr-FR"/>
        </a:p>
      </dgm:t>
    </dgm:pt>
    <dgm:pt modelId="{B345958D-E33E-4DCB-A70E-D495D580F92A}">
      <dgm:prSet phldrT="[Texte]"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FR" sz="1800" dirty="0"/>
            <a:t>Classification des séjours avec DP A49.-</a:t>
          </a:r>
        </a:p>
      </dgm:t>
    </dgm:pt>
    <dgm:pt modelId="{954F2F1F-D788-47E4-AEE3-366FD20F7313}" type="parTrans" cxnId="{F481D1FE-048C-44F7-B876-111BB3E04EA5}">
      <dgm:prSet/>
      <dgm:spPr/>
      <dgm:t>
        <a:bodyPr/>
        <a:lstStyle/>
        <a:p>
          <a:endParaRPr lang="fr-FR"/>
        </a:p>
      </dgm:t>
    </dgm:pt>
    <dgm:pt modelId="{990469C0-8F58-497E-BEEB-811F4F73AEDB}" type="sibTrans" cxnId="{F481D1FE-048C-44F7-B876-111BB3E04EA5}">
      <dgm:prSet/>
      <dgm:spPr/>
      <dgm:t>
        <a:bodyPr/>
        <a:lstStyle/>
        <a:p>
          <a:endParaRPr lang="fr-FR"/>
        </a:p>
      </dgm:t>
    </dgm:pt>
    <dgm:pt modelId="{AF8FC151-403E-4018-B658-58C99B5A1DFA}">
      <dgm:prSet phldrT="[Texte]"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FR" sz="1800" dirty="0"/>
            <a:t>Mise à jour de la liste pour supplément de surveillance continue</a:t>
          </a:r>
        </a:p>
      </dgm:t>
    </dgm:pt>
    <dgm:pt modelId="{ABC9B9F6-A93B-45BE-9CE1-BDA64B4C5EB4}" type="parTrans" cxnId="{92815358-E448-4321-AC73-26F7BA711E79}">
      <dgm:prSet/>
      <dgm:spPr/>
      <dgm:t>
        <a:bodyPr/>
        <a:lstStyle/>
        <a:p>
          <a:endParaRPr lang="fr-FR"/>
        </a:p>
      </dgm:t>
    </dgm:pt>
    <dgm:pt modelId="{718FC817-8091-4EFD-B0C2-060BFC07BF64}" type="sibTrans" cxnId="{92815358-E448-4321-AC73-26F7BA711E79}">
      <dgm:prSet/>
      <dgm:spPr/>
      <dgm:t>
        <a:bodyPr/>
        <a:lstStyle/>
        <a:p>
          <a:endParaRPr lang="fr-FR"/>
        </a:p>
      </dgm:t>
    </dgm:pt>
    <dgm:pt modelId="{F3DE6D09-128B-48A8-B92C-C4AFD1D0E8AD}">
      <dgm:prSet phldrT="[Texte]"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FR" sz="1400" b="1" dirty="0"/>
            <a:t>Recommandation de codage des agents infectieux (B95-B98)</a:t>
          </a:r>
        </a:p>
      </dgm:t>
    </dgm:pt>
    <dgm:pt modelId="{F3BBF072-55C6-438E-99BA-515E33BF574E}" type="sibTrans" cxnId="{4723A451-C478-4147-B11A-CFE17408CEAD}">
      <dgm:prSet/>
      <dgm:spPr/>
      <dgm:t>
        <a:bodyPr/>
        <a:lstStyle/>
        <a:p>
          <a:endParaRPr lang="fr-FR"/>
        </a:p>
      </dgm:t>
    </dgm:pt>
    <dgm:pt modelId="{1FCA7213-C93C-41D2-AEF7-CC1D63E0C9D7}" type="parTrans" cxnId="{4723A451-C478-4147-B11A-CFE17408CEAD}">
      <dgm:prSet/>
      <dgm:spPr/>
      <dgm:t>
        <a:bodyPr/>
        <a:lstStyle/>
        <a:p>
          <a:endParaRPr lang="fr-FR"/>
        </a:p>
      </dgm:t>
    </dgm:pt>
    <dgm:pt modelId="{07753B96-60A8-4FB9-8540-2178F649233C}">
      <dgm:prSet phldrT="[Texte]"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FR" sz="1400" b="1" dirty="0"/>
            <a:t>Analyse de cohérence médicale</a:t>
          </a:r>
        </a:p>
      </dgm:t>
    </dgm:pt>
    <dgm:pt modelId="{5F40387F-9149-49A7-AC3C-DCDA365C7D7F}" type="parTrans" cxnId="{3954D6FA-B3FA-456C-8EF4-831492EAEC78}">
      <dgm:prSet/>
      <dgm:spPr/>
      <dgm:t>
        <a:bodyPr/>
        <a:lstStyle/>
        <a:p>
          <a:endParaRPr lang="fr-FR"/>
        </a:p>
      </dgm:t>
    </dgm:pt>
    <dgm:pt modelId="{633ACAD6-DE3A-4C78-AEF8-E98D53AA6FDC}" type="sibTrans" cxnId="{3954D6FA-B3FA-456C-8EF4-831492EAEC78}">
      <dgm:prSet/>
      <dgm:spPr/>
      <dgm:t>
        <a:bodyPr/>
        <a:lstStyle/>
        <a:p>
          <a:endParaRPr lang="fr-FR"/>
        </a:p>
      </dgm:t>
    </dgm:pt>
    <dgm:pt modelId="{F33EABCE-8147-4A64-A841-F91977C231A9}">
      <dgm:prSet phldrT="[Texte]"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FR" sz="1400" b="1" dirty="0"/>
            <a:t>Identification des racines 18M10 </a:t>
          </a:r>
          <a:r>
            <a:rPr lang="fr-FR" sz="1400" b="1" i="1" dirty="0"/>
            <a:t>Maladies infectieuses sévères </a:t>
          </a:r>
          <a:r>
            <a:rPr lang="fr-FR" sz="1400" b="1" dirty="0"/>
            <a:t>et 18M11 </a:t>
          </a:r>
          <a:r>
            <a:rPr lang="fr-FR" sz="1400" b="1" i="1" dirty="0"/>
            <a:t>Autres maladies infectieuses ou parasitaires</a:t>
          </a:r>
        </a:p>
      </dgm:t>
    </dgm:pt>
    <dgm:pt modelId="{0A99F82B-06B9-4748-B48D-5CDABE6CD923}" type="parTrans" cxnId="{BEB5AE97-37D6-4E10-A7AB-A4A0B6C96252}">
      <dgm:prSet/>
      <dgm:spPr/>
      <dgm:t>
        <a:bodyPr/>
        <a:lstStyle/>
        <a:p>
          <a:endParaRPr lang="fr-FR"/>
        </a:p>
      </dgm:t>
    </dgm:pt>
    <dgm:pt modelId="{44187628-374B-476D-95D6-5BA041A8E7F3}" type="sibTrans" cxnId="{BEB5AE97-37D6-4E10-A7AB-A4A0B6C96252}">
      <dgm:prSet/>
      <dgm:spPr/>
      <dgm:t>
        <a:bodyPr/>
        <a:lstStyle/>
        <a:p>
          <a:endParaRPr lang="fr-FR"/>
        </a:p>
      </dgm:t>
    </dgm:pt>
    <dgm:pt modelId="{AF4BD129-D311-4371-A886-9CDDF8105FA5}">
      <dgm:prSet phldrT="[Texte]"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FR" sz="1400" b="1" dirty="0"/>
            <a:t>Contrôle de cohérence par analyse des séjours</a:t>
          </a:r>
        </a:p>
      </dgm:t>
    </dgm:pt>
    <dgm:pt modelId="{079D23FF-A854-430A-A0E1-A338F6DAD375}" type="parTrans" cxnId="{60073DE1-0A71-4E47-AA98-59907AEBC202}">
      <dgm:prSet/>
      <dgm:spPr/>
      <dgm:t>
        <a:bodyPr/>
        <a:lstStyle/>
        <a:p>
          <a:endParaRPr lang="fr-FR"/>
        </a:p>
      </dgm:t>
    </dgm:pt>
    <dgm:pt modelId="{CEA919D4-71B6-4C62-8AB0-4A093106B519}" type="sibTrans" cxnId="{60073DE1-0A71-4E47-AA98-59907AEBC202}">
      <dgm:prSet/>
      <dgm:spPr/>
      <dgm:t>
        <a:bodyPr/>
        <a:lstStyle/>
        <a:p>
          <a:endParaRPr lang="fr-FR"/>
        </a:p>
      </dgm:t>
    </dgm:pt>
    <dgm:pt modelId="{AFA0DCAF-C903-4C4C-85AF-54E0C57F8FDB}">
      <dgm:prSet phldrT="[Texte]"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FR" sz="1400" b="1" dirty="0"/>
            <a:t>Code R65.1 n’est plus disponible au codage</a:t>
          </a:r>
        </a:p>
      </dgm:t>
    </dgm:pt>
    <dgm:pt modelId="{D183F4B7-4FEA-4144-B275-330F477C8187}" type="parTrans" cxnId="{56248531-78AD-4EA6-9BDB-747903F75E17}">
      <dgm:prSet/>
      <dgm:spPr/>
      <dgm:t>
        <a:bodyPr/>
        <a:lstStyle/>
        <a:p>
          <a:endParaRPr lang="fr-FR"/>
        </a:p>
      </dgm:t>
    </dgm:pt>
    <dgm:pt modelId="{B0326EA1-D554-468B-A4B6-7506E6F2BFAD}" type="sibTrans" cxnId="{56248531-78AD-4EA6-9BDB-747903F75E17}">
      <dgm:prSet/>
      <dgm:spPr/>
      <dgm:t>
        <a:bodyPr/>
        <a:lstStyle/>
        <a:p>
          <a:endParaRPr lang="fr-FR"/>
        </a:p>
      </dgm:t>
    </dgm:pt>
    <dgm:pt modelId="{ABEF4344-A179-48BA-B2C5-CE9A16093C7D}">
      <dgm:prSet phldrT="[Texte]"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FR" sz="1400" b="1" dirty="0"/>
            <a:t>Risque de perte de supplément  SRC</a:t>
          </a:r>
        </a:p>
      </dgm:t>
    </dgm:pt>
    <dgm:pt modelId="{E3271462-41F1-4CFB-B40B-119134260090}" type="parTrans" cxnId="{E2BF5AF2-D1F8-4123-85E1-C433E831556D}">
      <dgm:prSet/>
      <dgm:spPr/>
      <dgm:t>
        <a:bodyPr/>
        <a:lstStyle/>
        <a:p>
          <a:endParaRPr lang="fr-FR"/>
        </a:p>
      </dgm:t>
    </dgm:pt>
    <dgm:pt modelId="{D49B572C-2E9C-4805-803B-A7736958F6B0}" type="sibTrans" cxnId="{E2BF5AF2-D1F8-4123-85E1-C433E831556D}">
      <dgm:prSet/>
      <dgm:spPr/>
      <dgm:t>
        <a:bodyPr/>
        <a:lstStyle/>
        <a:p>
          <a:endParaRPr lang="fr-FR"/>
        </a:p>
      </dgm:t>
    </dgm:pt>
    <dgm:pt modelId="{3F7F5F86-38D2-43C9-A991-1F0992E4CBCA}">
      <dgm:prSet phldrT="[Texte]"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FR" sz="1400" b="1" dirty="0"/>
            <a:t>Intégration  des diagnostics de sepsis autorisant la facturation du supplément</a:t>
          </a:r>
        </a:p>
      </dgm:t>
    </dgm:pt>
    <dgm:pt modelId="{4E59FD23-3423-4846-8F83-20D299F4474C}" type="parTrans" cxnId="{FA0D5714-E1F8-460A-9749-E0E17CC4082B}">
      <dgm:prSet/>
      <dgm:spPr/>
      <dgm:t>
        <a:bodyPr/>
        <a:lstStyle/>
        <a:p>
          <a:endParaRPr lang="fr-FR"/>
        </a:p>
      </dgm:t>
    </dgm:pt>
    <dgm:pt modelId="{CF7B10F3-5B53-4D45-A40E-F8AC699288C6}" type="sibTrans" cxnId="{FA0D5714-E1F8-460A-9749-E0E17CC4082B}">
      <dgm:prSet/>
      <dgm:spPr/>
      <dgm:t>
        <a:bodyPr/>
        <a:lstStyle/>
        <a:p>
          <a:endParaRPr lang="fr-FR"/>
        </a:p>
      </dgm:t>
    </dgm:pt>
    <dgm:pt modelId="{3DDA0DEA-D8E9-4C63-8411-183CF8354A5B}" type="pres">
      <dgm:prSet presAssocID="{4CAB814D-5F8E-4186-98F7-B28A95069E0E}" presName="Name0" presStyleCnt="0">
        <dgm:presLayoutVars>
          <dgm:dir/>
          <dgm:animLvl val="lvl"/>
          <dgm:resizeHandles/>
        </dgm:presLayoutVars>
      </dgm:prSet>
      <dgm:spPr/>
    </dgm:pt>
    <dgm:pt modelId="{17C49089-EAC1-4F35-8DD0-1834641AF12C}" type="pres">
      <dgm:prSet presAssocID="{1BB13420-33EB-427C-A2AD-D6904A929CC5}" presName="linNod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6C0D03B1-B193-4662-9697-1CD795863F28}" type="pres">
      <dgm:prSet presAssocID="{1BB13420-33EB-427C-A2AD-D6904A929CC5}" presName="parentShp" presStyleLbl="node1" presStyleIdx="0" presStyleCnt="4">
        <dgm:presLayoutVars>
          <dgm:bulletEnabled val="1"/>
        </dgm:presLayoutVars>
      </dgm:prSet>
      <dgm:spPr/>
    </dgm:pt>
    <dgm:pt modelId="{8460BB7B-F591-4BB2-8001-6D4C45381B75}" type="pres">
      <dgm:prSet presAssocID="{1BB13420-33EB-427C-A2AD-D6904A929CC5}" presName="childShp" presStyleLbl="bgAccFollowNode1" presStyleIdx="0" presStyleCnt="4">
        <dgm:presLayoutVars>
          <dgm:bulletEnabled val="1"/>
        </dgm:presLayoutVars>
      </dgm:prSet>
      <dgm:spPr/>
    </dgm:pt>
    <dgm:pt modelId="{97BD84E8-76AB-4465-9B65-B26FE95248DB}" type="pres">
      <dgm:prSet presAssocID="{891D9B92-3333-48E9-853F-51A6CFF5C95E}" presName="spacing"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E26B3C33-06FB-4244-A176-7024F090C373}" type="pres">
      <dgm:prSet presAssocID="{AB6A5122-8B7F-4D03-831B-63820B0A0D90}" presName="linNod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F9873994-EC57-4227-98C0-9751658CE6E4}" type="pres">
      <dgm:prSet presAssocID="{AB6A5122-8B7F-4D03-831B-63820B0A0D90}" presName="parentShp" presStyleLbl="node1" presStyleIdx="1" presStyleCnt="4">
        <dgm:presLayoutVars>
          <dgm:bulletEnabled val="1"/>
        </dgm:presLayoutVars>
      </dgm:prSet>
      <dgm:spPr/>
    </dgm:pt>
    <dgm:pt modelId="{3046A172-425F-4834-B471-413D2C70F58D}" type="pres">
      <dgm:prSet presAssocID="{AB6A5122-8B7F-4D03-831B-63820B0A0D90}" presName="childShp" presStyleLbl="bgAccFollowNode1" presStyleIdx="1" presStyleCnt="4">
        <dgm:presLayoutVars>
          <dgm:bulletEnabled val="1"/>
        </dgm:presLayoutVars>
      </dgm:prSet>
      <dgm:spPr/>
    </dgm:pt>
    <dgm:pt modelId="{20D5BC79-38A4-4E05-BC5C-06B1D67D86BE}" type="pres">
      <dgm:prSet presAssocID="{65B11599-6B49-4BAC-A0ED-A267698DBCFA}" presName="spacing"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E4609CC7-DB0A-4953-BA9E-8856105342B9}" type="pres">
      <dgm:prSet presAssocID="{B345958D-E33E-4DCB-A70E-D495D580F92A}" presName="linNod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28F9D960-09A1-4EC7-AF29-62CEEC412775}" type="pres">
      <dgm:prSet presAssocID="{B345958D-E33E-4DCB-A70E-D495D580F92A}" presName="parentShp" presStyleLbl="node1" presStyleIdx="2" presStyleCnt="4">
        <dgm:presLayoutVars>
          <dgm:bulletEnabled val="1"/>
        </dgm:presLayoutVars>
      </dgm:prSet>
      <dgm:spPr/>
    </dgm:pt>
    <dgm:pt modelId="{0C2F133D-FFB6-4D92-8043-C75AD1A63E05}" type="pres">
      <dgm:prSet presAssocID="{B345958D-E33E-4DCB-A70E-D495D580F92A}" presName="childShp" presStyleLbl="bgAccFollowNode1" presStyleIdx="2" presStyleCnt="4" custScaleY="134350">
        <dgm:presLayoutVars>
          <dgm:bulletEnabled val="1"/>
        </dgm:presLayoutVars>
      </dgm:prSet>
      <dgm:spPr/>
    </dgm:pt>
    <dgm:pt modelId="{664B1587-F2FD-4861-991B-E401BA0DC9B3}" type="pres">
      <dgm:prSet presAssocID="{990469C0-8F58-497E-BEEB-811F4F73AEDB}" presName="spacing"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9F6D7E64-B183-494A-BCF1-8DC53C6A0E53}" type="pres">
      <dgm:prSet presAssocID="{AF8FC151-403E-4018-B658-58C99B5A1DFA}" presName="linNod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96640DF8-7045-4D18-A003-CBE7AEB0AF4E}" type="pres">
      <dgm:prSet presAssocID="{AF8FC151-403E-4018-B658-58C99B5A1DFA}" presName="parentShp" presStyleLbl="node1" presStyleIdx="3" presStyleCnt="4">
        <dgm:presLayoutVars>
          <dgm:bulletEnabled val="1"/>
        </dgm:presLayoutVars>
      </dgm:prSet>
      <dgm:spPr/>
    </dgm:pt>
    <dgm:pt modelId="{1C4782AB-6C32-42D6-9CF9-F188F9B687C5}" type="pres">
      <dgm:prSet presAssocID="{AF8FC151-403E-4018-B658-58C99B5A1DFA}" presName="childShp" presStyleLbl="bgAccFollowNode1" presStyleIdx="3" presStyleCnt="4">
        <dgm:presLayoutVars>
          <dgm:bulletEnabled val="1"/>
        </dgm:presLayoutVars>
      </dgm:prSet>
      <dgm:spPr/>
    </dgm:pt>
  </dgm:ptLst>
  <dgm:cxnLst>
    <dgm:cxn modelId="{FA0D5714-E1F8-460A-9749-E0E17CC4082B}" srcId="{AF8FC151-403E-4018-B658-58C99B5A1DFA}" destId="{3F7F5F86-38D2-43C9-A991-1F0992E4CBCA}" srcOrd="2" destOrd="0" parTransId="{4E59FD23-3423-4846-8F83-20D299F4474C}" sibTransId="{CF7B10F3-5B53-4D45-A40E-F8AC699288C6}"/>
    <dgm:cxn modelId="{08162A25-01D6-40FF-A157-753A831A937D}" srcId="{AB6A5122-8B7F-4D03-831B-63820B0A0D90}" destId="{C975B434-99E4-41F6-98DD-4EBB3196A19D}" srcOrd="0" destOrd="0" parTransId="{3E4A4148-DD7D-4D85-B879-5E87F4ABFEBC}" sibTransId="{E2200109-4583-4B1A-B548-C80E7D906601}"/>
    <dgm:cxn modelId="{56248531-78AD-4EA6-9BDB-747903F75E17}" srcId="{AF8FC151-403E-4018-B658-58C99B5A1DFA}" destId="{AFA0DCAF-C903-4C4C-85AF-54E0C57F8FDB}" srcOrd="0" destOrd="0" parTransId="{D183F4B7-4FEA-4144-B275-330F477C8187}" sibTransId="{B0326EA1-D554-468B-A4B6-7506E6F2BFAD}"/>
    <dgm:cxn modelId="{4D384E5C-1B79-475C-A8CE-FD87B6BF53C6}" type="presOf" srcId="{3F7F5F86-38D2-43C9-A991-1F0992E4CBCA}" destId="{1C4782AB-6C32-42D6-9CF9-F188F9B687C5}" srcOrd="0" destOrd="2" presId="urn:microsoft.com/office/officeart/2005/8/layout/vList6"/>
    <dgm:cxn modelId="{0692435E-8EEF-4511-B13B-23FB45D2D083}" srcId="{1BB13420-33EB-427C-A2AD-D6904A929CC5}" destId="{F0047B52-B1D8-4CEE-B9D9-D44C6FB80DE8}" srcOrd="0" destOrd="0" parTransId="{2F4550B7-27A4-432A-A168-BD87D35361C7}" sibTransId="{23B55290-D62F-4E06-A5F1-D478FB1FCD8F}"/>
    <dgm:cxn modelId="{0093D568-9EBF-44F7-A81A-8FCB930C027E}" type="presOf" srcId="{1BB13420-33EB-427C-A2AD-D6904A929CC5}" destId="{6C0D03B1-B193-4662-9697-1CD795863F28}" srcOrd="0" destOrd="0" presId="urn:microsoft.com/office/officeart/2005/8/layout/vList6"/>
    <dgm:cxn modelId="{A484BA6A-10DC-4111-AAE5-7D9168629B1E}" type="presOf" srcId="{AF4BD129-D311-4371-A886-9CDDF8105FA5}" destId="{0C2F133D-FFB6-4D92-8043-C75AD1A63E05}" srcOrd="0" destOrd="2" presId="urn:microsoft.com/office/officeart/2005/8/layout/vList6"/>
    <dgm:cxn modelId="{4723A451-C478-4147-B11A-CFE17408CEAD}" srcId="{AB6A5122-8B7F-4D03-831B-63820B0A0D90}" destId="{F3DE6D09-128B-48A8-B92C-C4AFD1D0E8AD}" srcOrd="1" destOrd="0" parTransId="{1FCA7213-C93C-41D2-AEF7-CC1D63E0C9D7}" sibTransId="{F3BBF072-55C6-438E-99BA-515E33BF574E}"/>
    <dgm:cxn modelId="{92815358-E448-4321-AC73-26F7BA711E79}" srcId="{4CAB814D-5F8E-4186-98F7-B28A95069E0E}" destId="{AF8FC151-403E-4018-B658-58C99B5A1DFA}" srcOrd="3" destOrd="0" parTransId="{ABC9B9F6-A93B-45BE-9CE1-BDA64B4C5EB4}" sibTransId="{718FC817-8091-4EFD-B0C2-060BFC07BF64}"/>
    <dgm:cxn modelId="{FAD45579-1B90-46B9-A56C-DFACC82901A7}" type="presOf" srcId="{AF8FC151-403E-4018-B658-58C99B5A1DFA}" destId="{96640DF8-7045-4D18-A003-CBE7AEB0AF4E}" srcOrd="0" destOrd="0" presId="urn:microsoft.com/office/officeart/2005/8/layout/vList6"/>
    <dgm:cxn modelId="{6A597581-629B-43CE-943F-31C69E05E861}" type="presOf" srcId="{AFA0DCAF-C903-4C4C-85AF-54E0C57F8FDB}" destId="{1C4782AB-6C32-42D6-9CF9-F188F9B687C5}" srcOrd="0" destOrd="0" presId="urn:microsoft.com/office/officeart/2005/8/layout/vList6"/>
    <dgm:cxn modelId="{D449CC83-DE43-48F3-9941-796090D03E9F}" type="presOf" srcId="{4CAB814D-5F8E-4186-98F7-B28A95069E0E}" destId="{3DDA0DEA-D8E9-4C63-8411-183CF8354A5B}" srcOrd="0" destOrd="0" presId="urn:microsoft.com/office/officeart/2005/8/layout/vList6"/>
    <dgm:cxn modelId="{03C03787-B4A7-480F-8E0B-9D71376D2D51}" type="presOf" srcId="{740C8563-2F49-4AC2-A9EE-A6D76577AC3E}" destId="{8460BB7B-F591-4BB2-8001-6D4C45381B75}" srcOrd="0" destOrd="1" presId="urn:microsoft.com/office/officeart/2005/8/layout/vList6"/>
    <dgm:cxn modelId="{008FF391-D831-49D2-9084-CC14194853D0}" srcId="{4CAB814D-5F8E-4186-98F7-B28A95069E0E}" destId="{1BB13420-33EB-427C-A2AD-D6904A929CC5}" srcOrd="0" destOrd="0" parTransId="{F10DEB97-D94D-4694-A9AD-FB3E0929CDFB}" sibTransId="{891D9B92-3333-48E9-853F-51A6CFF5C95E}"/>
    <dgm:cxn modelId="{BEB5AE97-37D6-4E10-A7AB-A4A0B6C96252}" srcId="{B345958D-E33E-4DCB-A70E-D495D580F92A}" destId="{F33EABCE-8147-4A64-A841-F91977C231A9}" srcOrd="1" destOrd="0" parTransId="{0A99F82B-06B9-4748-B48D-5CDABE6CD923}" sibTransId="{44187628-374B-476D-95D6-5BA041A8E7F3}"/>
    <dgm:cxn modelId="{100CD3A7-255E-42C9-B579-D1679653F494}" type="presOf" srcId="{B345958D-E33E-4DCB-A70E-D495D580F92A}" destId="{28F9D960-09A1-4EC7-AF29-62CEEC412775}" srcOrd="0" destOrd="0" presId="urn:microsoft.com/office/officeart/2005/8/layout/vList6"/>
    <dgm:cxn modelId="{978631B1-0BFE-447C-8FFA-1CE6D8FDF7DD}" type="presOf" srcId="{F0047B52-B1D8-4CEE-B9D9-D44C6FB80DE8}" destId="{8460BB7B-F591-4BB2-8001-6D4C45381B75}" srcOrd="0" destOrd="0" presId="urn:microsoft.com/office/officeart/2005/8/layout/vList6"/>
    <dgm:cxn modelId="{DBA3B0BE-8A90-43EF-ACEB-FB9EC2C65DC7}" type="presOf" srcId="{F33EABCE-8147-4A64-A841-F91977C231A9}" destId="{0C2F133D-FFB6-4D92-8043-C75AD1A63E05}" srcOrd="0" destOrd="1" presId="urn:microsoft.com/office/officeart/2005/8/layout/vList6"/>
    <dgm:cxn modelId="{A095D0C5-8EE0-4F8E-B8FB-E184B2296190}" srcId="{1BB13420-33EB-427C-A2AD-D6904A929CC5}" destId="{740C8563-2F49-4AC2-A9EE-A6D76577AC3E}" srcOrd="1" destOrd="0" parTransId="{8528948D-638A-4693-A44C-7F8296B9D319}" sibTransId="{DD80DDE1-7C93-4855-81C7-80EA9D073057}"/>
    <dgm:cxn modelId="{390165D4-62AD-4558-A635-383B2B37A840}" type="presOf" srcId="{AB6A5122-8B7F-4D03-831B-63820B0A0D90}" destId="{F9873994-EC57-4227-98C0-9751658CE6E4}" srcOrd="0" destOrd="0" presId="urn:microsoft.com/office/officeart/2005/8/layout/vList6"/>
    <dgm:cxn modelId="{5D0091DB-4DE8-4B97-B08A-23C52448FD00}" srcId="{4CAB814D-5F8E-4186-98F7-B28A95069E0E}" destId="{AB6A5122-8B7F-4D03-831B-63820B0A0D90}" srcOrd="1" destOrd="0" parTransId="{4F31E4F3-7FF3-493B-8E3C-3544D287712D}" sibTransId="{65B11599-6B49-4BAC-A0ED-A267698DBCFA}"/>
    <dgm:cxn modelId="{60073DE1-0A71-4E47-AA98-59907AEBC202}" srcId="{B345958D-E33E-4DCB-A70E-D495D580F92A}" destId="{AF4BD129-D311-4371-A886-9CDDF8105FA5}" srcOrd="2" destOrd="0" parTransId="{079D23FF-A854-430A-A0E1-A338F6DAD375}" sibTransId="{CEA919D4-71B6-4C62-8AB0-4A093106B519}"/>
    <dgm:cxn modelId="{3FEA97E5-1793-4EC6-8328-51C694286F24}" type="presOf" srcId="{C975B434-99E4-41F6-98DD-4EBB3196A19D}" destId="{3046A172-425F-4834-B471-413D2C70F58D}" srcOrd="0" destOrd="0" presId="urn:microsoft.com/office/officeart/2005/8/layout/vList6"/>
    <dgm:cxn modelId="{859364E6-1B17-48C0-A09A-66C47BC66388}" type="presOf" srcId="{ABEF4344-A179-48BA-B2C5-CE9A16093C7D}" destId="{1C4782AB-6C32-42D6-9CF9-F188F9B687C5}" srcOrd="0" destOrd="1" presId="urn:microsoft.com/office/officeart/2005/8/layout/vList6"/>
    <dgm:cxn modelId="{E2BF5AF2-D1F8-4123-85E1-C433E831556D}" srcId="{AF8FC151-403E-4018-B658-58C99B5A1DFA}" destId="{ABEF4344-A179-48BA-B2C5-CE9A16093C7D}" srcOrd="1" destOrd="0" parTransId="{E3271462-41F1-4CFB-B40B-119134260090}" sibTransId="{D49B572C-2E9C-4805-803B-A7736958F6B0}"/>
    <dgm:cxn modelId="{5568F7F3-FE42-4DC3-AD61-77817E7F9BE1}" type="presOf" srcId="{F3DE6D09-128B-48A8-B92C-C4AFD1D0E8AD}" destId="{3046A172-425F-4834-B471-413D2C70F58D}" srcOrd="0" destOrd="1" presId="urn:microsoft.com/office/officeart/2005/8/layout/vList6"/>
    <dgm:cxn modelId="{3954D6FA-B3FA-456C-8EF4-831492EAEC78}" srcId="{B345958D-E33E-4DCB-A70E-D495D580F92A}" destId="{07753B96-60A8-4FB9-8540-2178F649233C}" srcOrd="0" destOrd="0" parTransId="{5F40387F-9149-49A7-AC3C-DCDA365C7D7F}" sibTransId="{633ACAD6-DE3A-4C78-AEF8-E98D53AA6FDC}"/>
    <dgm:cxn modelId="{AA0918FE-5DAC-4070-A385-B466B472DC36}" type="presOf" srcId="{07753B96-60A8-4FB9-8540-2178F649233C}" destId="{0C2F133D-FFB6-4D92-8043-C75AD1A63E05}" srcOrd="0" destOrd="0" presId="urn:microsoft.com/office/officeart/2005/8/layout/vList6"/>
    <dgm:cxn modelId="{F481D1FE-048C-44F7-B876-111BB3E04EA5}" srcId="{4CAB814D-5F8E-4186-98F7-B28A95069E0E}" destId="{B345958D-E33E-4DCB-A70E-D495D580F92A}" srcOrd="2" destOrd="0" parTransId="{954F2F1F-D788-47E4-AEE3-366FD20F7313}" sibTransId="{990469C0-8F58-497E-BEEB-811F4F73AEDB}"/>
    <dgm:cxn modelId="{20612B44-8D8C-4972-870D-FFB0D251DA66}" type="presParOf" srcId="{3DDA0DEA-D8E9-4C63-8411-183CF8354A5B}" destId="{17C49089-EAC1-4F35-8DD0-1834641AF12C}" srcOrd="0" destOrd="0" presId="urn:microsoft.com/office/officeart/2005/8/layout/vList6"/>
    <dgm:cxn modelId="{A4468A90-14E5-45A1-A5A5-F2090E5966E7}" type="presParOf" srcId="{17C49089-EAC1-4F35-8DD0-1834641AF12C}" destId="{6C0D03B1-B193-4662-9697-1CD795863F28}" srcOrd="0" destOrd="0" presId="urn:microsoft.com/office/officeart/2005/8/layout/vList6"/>
    <dgm:cxn modelId="{CE6E5D7A-F385-4022-B8E7-4D0360BCF243}" type="presParOf" srcId="{17C49089-EAC1-4F35-8DD0-1834641AF12C}" destId="{8460BB7B-F591-4BB2-8001-6D4C45381B75}" srcOrd="1" destOrd="0" presId="urn:microsoft.com/office/officeart/2005/8/layout/vList6"/>
    <dgm:cxn modelId="{E1669E12-0916-44E0-9BBE-858584EB7B2A}" type="presParOf" srcId="{3DDA0DEA-D8E9-4C63-8411-183CF8354A5B}" destId="{97BD84E8-76AB-4465-9B65-B26FE95248DB}" srcOrd="1" destOrd="0" presId="urn:microsoft.com/office/officeart/2005/8/layout/vList6"/>
    <dgm:cxn modelId="{7C60EF74-1215-407B-B454-B798FA26343B}" type="presParOf" srcId="{3DDA0DEA-D8E9-4C63-8411-183CF8354A5B}" destId="{E26B3C33-06FB-4244-A176-7024F090C373}" srcOrd="2" destOrd="0" presId="urn:microsoft.com/office/officeart/2005/8/layout/vList6"/>
    <dgm:cxn modelId="{DDFE887E-11D9-4BD4-985F-A0353D7E49B2}" type="presParOf" srcId="{E26B3C33-06FB-4244-A176-7024F090C373}" destId="{F9873994-EC57-4227-98C0-9751658CE6E4}" srcOrd="0" destOrd="0" presId="urn:microsoft.com/office/officeart/2005/8/layout/vList6"/>
    <dgm:cxn modelId="{3DE013C7-BCD9-4DEC-B98F-152182AC51E8}" type="presParOf" srcId="{E26B3C33-06FB-4244-A176-7024F090C373}" destId="{3046A172-425F-4834-B471-413D2C70F58D}" srcOrd="1" destOrd="0" presId="urn:microsoft.com/office/officeart/2005/8/layout/vList6"/>
    <dgm:cxn modelId="{673864B2-DFC3-41BF-90CB-9157B0FC1210}" type="presParOf" srcId="{3DDA0DEA-D8E9-4C63-8411-183CF8354A5B}" destId="{20D5BC79-38A4-4E05-BC5C-06B1D67D86BE}" srcOrd="3" destOrd="0" presId="urn:microsoft.com/office/officeart/2005/8/layout/vList6"/>
    <dgm:cxn modelId="{A3D85C61-73E6-45CF-AB2E-5A6E9C9C468E}" type="presParOf" srcId="{3DDA0DEA-D8E9-4C63-8411-183CF8354A5B}" destId="{E4609CC7-DB0A-4953-BA9E-8856105342B9}" srcOrd="4" destOrd="0" presId="urn:microsoft.com/office/officeart/2005/8/layout/vList6"/>
    <dgm:cxn modelId="{1EF28133-A6C0-4582-B56B-534EDF0A290E}" type="presParOf" srcId="{E4609CC7-DB0A-4953-BA9E-8856105342B9}" destId="{28F9D960-09A1-4EC7-AF29-62CEEC412775}" srcOrd="0" destOrd="0" presId="urn:microsoft.com/office/officeart/2005/8/layout/vList6"/>
    <dgm:cxn modelId="{C0618758-5B90-40C1-A061-413A32D8F68F}" type="presParOf" srcId="{E4609CC7-DB0A-4953-BA9E-8856105342B9}" destId="{0C2F133D-FFB6-4D92-8043-C75AD1A63E05}" srcOrd="1" destOrd="0" presId="urn:microsoft.com/office/officeart/2005/8/layout/vList6"/>
    <dgm:cxn modelId="{C294521F-F6D4-4361-BC36-70E0F75C5727}" type="presParOf" srcId="{3DDA0DEA-D8E9-4C63-8411-183CF8354A5B}" destId="{664B1587-F2FD-4861-991B-E401BA0DC9B3}" srcOrd="5" destOrd="0" presId="urn:microsoft.com/office/officeart/2005/8/layout/vList6"/>
    <dgm:cxn modelId="{441318B0-B674-490C-BE7F-149C4EB26960}" type="presParOf" srcId="{3DDA0DEA-D8E9-4C63-8411-183CF8354A5B}" destId="{9F6D7E64-B183-494A-BCF1-8DC53C6A0E53}" srcOrd="6" destOrd="0" presId="urn:microsoft.com/office/officeart/2005/8/layout/vList6"/>
    <dgm:cxn modelId="{59D0F48F-EDF7-4753-9DBC-B31AEC4719EF}" type="presParOf" srcId="{9F6D7E64-B183-494A-BCF1-8DC53C6A0E53}" destId="{96640DF8-7045-4D18-A003-CBE7AEB0AF4E}" srcOrd="0" destOrd="0" presId="urn:microsoft.com/office/officeart/2005/8/layout/vList6"/>
    <dgm:cxn modelId="{3A0C4B21-C3FD-4D66-AF2E-BFA9336FAF64}" type="presParOf" srcId="{9F6D7E64-B183-494A-BCF1-8DC53C6A0E53}" destId="{1C4782AB-6C32-42D6-9CF9-F188F9B687C5}"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0F3BB10-BEB7-44CE-880A-36E990F8D826}" type="doc">
      <dgm:prSet loTypeId="urn:microsoft.com/office/officeart/2005/8/layout/hList6" loCatId="list" qsTypeId="urn:microsoft.com/office/officeart/2005/8/quickstyle/simple1" qsCatId="simple" csTypeId="urn:microsoft.com/office/officeart/2005/8/colors/accent1_1" csCatId="accent1" phldr="1"/>
      <dgm:spPr>
        <a:scene3d>
          <a:camera prst="orthographicFront">
            <a:rot lat="0" lon="0" rev="0"/>
          </a:camera>
          <a:lightRig rig="balanced" dir="t">
            <a:rot lat="0" lon="0" rev="8700000"/>
          </a:lightRig>
        </a:scene3d>
      </dgm:spPr>
      <dgm:t>
        <a:bodyPr/>
        <a:lstStyle/>
        <a:p>
          <a:endParaRPr lang="fr-FR"/>
        </a:p>
      </dgm:t>
    </dgm:pt>
    <dgm:pt modelId="{6C7C95FC-B28D-4A3A-B46A-0FF6E5DDD295}">
      <dgm:prSet phldrT="[Texte]"/>
      <dgm:spPr>
        <a:scene3d>
          <a:camera prst="orthographicFront">
            <a:rot lat="0" lon="0" rev="0"/>
          </a:camera>
          <a:lightRig rig="balanced" dir="t">
            <a:rot lat="0" lon="0" rev="8700000"/>
          </a:lightRig>
        </a:scene3d>
        <a:sp3d>
          <a:bevelT w="190500" h="38100"/>
        </a:sp3d>
      </dgm:spPr>
      <dgm:t>
        <a:bodyPr/>
        <a:lstStyle/>
        <a:p>
          <a:r>
            <a:rPr lang="fr-FR" sz="2700" dirty="0"/>
            <a:t>Ateliers en groupe de travail</a:t>
          </a:r>
        </a:p>
      </dgm:t>
    </dgm:pt>
    <dgm:pt modelId="{3C29FE5E-B495-482F-BB10-7B0E0437D33B}" type="parTrans" cxnId="{878F285C-C98D-4B24-B83F-97FB49C83361}">
      <dgm:prSet/>
      <dgm:spPr/>
      <dgm:t>
        <a:bodyPr/>
        <a:lstStyle/>
        <a:p>
          <a:endParaRPr lang="fr-FR"/>
        </a:p>
      </dgm:t>
    </dgm:pt>
    <dgm:pt modelId="{66C4DA93-9AC7-4489-805A-5D7741F8D47A}" type="sibTrans" cxnId="{878F285C-C98D-4B24-B83F-97FB49C83361}">
      <dgm:prSet/>
      <dgm:spPr/>
      <dgm:t>
        <a:bodyPr/>
        <a:lstStyle/>
        <a:p>
          <a:endParaRPr lang="fr-FR"/>
        </a:p>
      </dgm:t>
    </dgm:pt>
    <dgm:pt modelId="{F7D0B162-E37A-4956-B498-6A020D1344DE}">
      <dgm:prSet phldrT="[Texte]" custT="1"/>
      <dgm:spPr>
        <a:scene3d>
          <a:camera prst="orthographicFront">
            <a:rot lat="0" lon="0" rev="0"/>
          </a:camera>
          <a:lightRig rig="balanced" dir="t">
            <a:rot lat="0" lon="0" rev="8700000"/>
          </a:lightRig>
        </a:scene3d>
        <a:sp3d>
          <a:bevelT w="190500" h="38100"/>
        </a:sp3d>
      </dgm:spPr>
      <dgm:t>
        <a:bodyPr/>
        <a:lstStyle/>
        <a:p>
          <a:r>
            <a:rPr lang="fr-FR" sz="2000" dirty="0" err="1"/>
            <a:t>SoFIMe</a:t>
          </a:r>
          <a:endParaRPr lang="fr-FR" sz="2000" dirty="0"/>
        </a:p>
      </dgm:t>
    </dgm:pt>
    <dgm:pt modelId="{42430323-F0AC-4392-B282-CF4AF9F51A11}" type="parTrans" cxnId="{E7B48896-74F5-4653-8521-35B6B712D079}">
      <dgm:prSet/>
      <dgm:spPr/>
      <dgm:t>
        <a:bodyPr/>
        <a:lstStyle/>
        <a:p>
          <a:endParaRPr lang="fr-FR"/>
        </a:p>
      </dgm:t>
    </dgm:pt>
    <dgm:pt modelId="{470B4FBF-6541-486F-BC4A-4791ABA6D955}" type="sibTrans" cxnId="{E7B48896-74F5-4653-8521-35B6B712D079}">
      <dgm:prSet/>
      <dgm:spPr/>
      <dgm:t>
        <a:bodyPr/>
        <a:lstStyle/>
        <a:p>
          <a:endParaRPr lang="fr-FR"/>
        </a:p>
      </dgm:t>
    </dgm:pt>
    <dgm:pt modelId="{DAA5D1F2-698D-43AA-ACD6-90C18408AE88}">
      <dgm:prSet phldrT="[Texte]" custT="1"/>
      <dgm:spPr>
        <a:scene3d>
          <a:camera prst="orthographicFront">
            <a:rot lat="0" lon="0" rev="0"/>
          </a:camera>
          <a:lightRig rig="balanced" dir="t">
            <a:rot lat="0" lon="0" rev="8700000"/>
          </a:lightRig>
        </a:scene3d>
        <a:sp3d>
          <a:bevelT w="190500" h="38100"/>
        </a:sp3d>
      </dgm:spPr>
      <dgm:t>
        <a:bodyPr/>
        <a:lstStyle/>
        <a:p>
          <a:r>
            <a:rPr lang="fr-FR" sz="2000" dirty="0"/>
            <a:t>Fédérations hospitalières</a:t>
          </a:r>
        </a:p>
      </dgm:t>
    </dgm:pt>
    <dgm:pt modelId="{8E9CEB99-7B47-4C59-A7F3-56E045D70A35}" type="parTrans" cxnId="{BAB38D7B-B17E-497D-9543-212C4F4D3FD9}">
      <dgm:prSet/>
      <dgm:spPr/>
      <dgm:t>
        <a:bodyPr/>
        <a:lstStyle/>
        <a:p>
          <a:endParaRPr lang="fr-FR"/>
        </a:p>
      </dgm:t>
    </dgm:pt>
    <dgm:pt modelId="{1CAE8F49-3F18-41BE-AD39-A030E4DC6BB0}" type="sibTrans" cxnId="{BAB38D7B-B17E-497D-9543-212C4F4D3FD9}">
      <dgm:prSet/>
      <dgm:spPr/>
      <dgm:t>
        <a:bodyPr/>
        <a:lstStyle/>
        <a:p>
          <a:endParaRPr lang="fr-FR"/>
        </a:p>
      </dgm:t>
    </dgm:pt>
    <dgm:pt modelId="{A4BF96BA-D734-459A-98FB-9C362D0EE045}">
      <dgm:prSet phldrT="[Texte]"/>
      <dgm:spPr>
        <a:scene3d>
          <a:camera prst="orthographicFront">
            <a:rot lat="0" lon="0" rev="0"/>
          </a:camera>
          <a:lightRig rig="balanced" dir="t">
            <a:rot lat="0" lon="0" rev="8700000"/>
          </a:lightRig>
        </a:scene3d>
        <a:sp3d>
          <a:bevelT w="190500" h="38100"/>
        </a:sp3d>
      </dgm:spPr>
      <dgm:t>
        <a:bodyPr/>
        <a:lstStyle/>
        <a:p>
          <a:r>
            <a:rPr lang="fr-FR" sz="2700" dirty="0"/>
            <a:t>Echanges</a:t>
          </a:r>
        </a:p>
      </dgm:t>
    </dgm:pt>
    <dgm:pt modelId="{1E2FAD0D-1283-4AC9-A4EE-3C542C5FD94E}" type="parTrans" cxnId="{7F9AD225-F50C-468D-A45D-73F9AB6D11EC}">
      <dgm:prSet/>
      <dgm:spPr/>
      <dgm:t>
        <a:bodyPr/>
        <a:lstStyle/>
        <a:p>
          <a:endParaRPr lang="fr-FR"/>
        </a:p>
      </dgm:t>
    </dgm:pt>
    <dgm:pt modelId="{D462E542-EC85-4897-BA8C-C5DD162ABE94}" type="sibTrans" cxnId="{7F9AD225-F50C-468D-A45D-73F9AB6D11EC}">
      <dgm:prSet/>
      <dgm:spPr/>
      <dgm:t>
        <a:bodyPr/>
        <a:lstStyle/>
        <a:p>
          <a:endParaRPr lang="fr-FR"/>
        </a:p>
      </dgm:t>
    </dgm:pt>
    <dgm:pt modelId="{5251E8F5-97C1-4FB1-9046-F86F208BF55D}">
      <dgm:prSet phldrT="[Texte]" custT="1"/>
      <dgm:spPr>
        <a:scene3d>
          <a:camera prst="orthographicFront">
            <a:rot lat="0" lon="0" rev="0"/>
          </a:camera>
          <a:lightRig rig="balanced" dir="t">
            <a:rot lat="0" lon="0" rev="8700000"/>
          </a:lightRig>
        </a:scene3d>
        <a:sp3d>
          <a:bevelT w="190500" h="38100"/>
        </a:sp3d>
      </dgm:spPr>
      <dgm:t>
        <a:bodyPr/>
        <a:lstStyle/>
        <a:p>
          <a:r>
            <a:rPr lang="fr-FR" sz="2000" dirty="0"/>
            <a:t>Etude d’impact</a:t>
          </a:r>
        </a:p>
      </dgm:t>
    </dgm:pt>
    <dgm:pt modelId="{BEDC536A-223E-4EB9-A38F-3313464F93CF}" type="parTrans" cxnId="{C8F6A2EF-B1A1-49AF-923D-DD0E36D428E6}">
      <dgm:prSet/>
      <dgm:spPr/>
      <dgm:t>
        <a:bodyPr/>
        <a:lstStyle/>
        <a:p>
          <a:endParaRPr lang="fr-FR"/>
        </a:p>
      </dgm:t>
    </dgm:pt>
    <dgm:pt modelId="{C531D4F0-6C87-49F7-871C-870F0269CC14}" type="sibTrans" cxnId="{C8F6A2EF-B1A1-49AF-923D-DD0E36D428E6}">
      <dgm:prSet/>
      <dgm:spPr/>
      <dgm:t>
        <a:bodyPr/>
        <a:lstStyle/>
        <a:p>
          <a:endParaRPr lang="fr-FR"/>
        </a:p>
      </dgm:t>
    </dgm:pt>
    <dgm:pt modelId="{0C72ED54-0EC6-48FD-B0E4-86231E741994}">
      <dgm:prSet phldrT="[Texte]" custT="1"/>
      <dgm:spPr>
        <a:scene3d>
          <a:camera prst="orthographicFront">
            <a:rot lat="0" lon="0" rev="0"/>
          </a:camera>
          <a:lightRig rig="balanced" dir="t">
            <a:rot lat="0" lon="0" rev="8700000"/>
          </a:lightRig>
        </a:scene3d>
        <a:sp3d>
          <a:bevelT w="190500" h="38100"/>
        </a:sp3d>
      </dgm:spPr>
      <dgm:t>
        <a:bodyPr/>
        <a:lstStyle/>
        <a:p>
          <a:r>
            <a:rPr lang="fr-FR" sz="2000" dirty="0"/>
            <a:t>Les mesures pour 2022</a:t>
          </a:r>
        </a:p>
      </dgm:t>
    </dgm:pt>
    <dgm:pt modelId="{D9722542-F4E6-4A5C-B834-F74AA92D9C0C}" type="parTrans" cxnId="{9CE6364A-E01B-411F-B04C-80B7528D6C12}">
      <dgm:prSet/>
      <dgm:spPr/>
      <dgm:t>
        <a:bodyPr/>
        <a:lstStyle/>
        <a:p>
          <a:endParaRPr lang="fr-FR"/>
        </a:p>
      </dgm:t>
    </dgm:pt>
    <dgm:pt modelId="{77A5356E-04B7-4571-8387-F9185B8CC114}" type="sibTrans" cxnId="{9CE6364A-E01B-411F-B04C-80B7528D6C12}">
      <dgm:prSet/>
      <dgm:spPr/>
      <dgm:t>
        <a:bodyPr/>
        <a:lstStyle/>
        <a:p>
          <a:endParaRPr lang="fr-FR"/>
        </a:p>
      </dgm:t>
    </dgm:pt>
    <dgm:pt modelId="{7C70EAD3-9A79-499F-AC88-58426E46EE3E}">
      <dgm:prSet phldrT="[Texte]"/>
      <dgm:spPr>
        <a:scene3d>
          <a:camera prst="orthographicFront">
            <a:rot lat="0" lon="0" rev="0"/>
          </a:camera>
          <a:lightRig rig="balanced" dir="t">
            <a:rot lat="0" lon="0" rev="8700000"/>
          </a:lightRig>
        </a:scene3d>
        <a:sp3d>
          <a:bevelT w="190500" h="38100"/>
        </a:sp3d>
      </dgm:spPr>
      <dgm:t>
        <a:bodyPr/>
        <a:lstStyle/>
        <a:p>
          <a:r>
            <a:rPr lang="fr-FR" sz="2700" dirty="0"/>
            <a:t>Elaboration du programme de travail 2022</a:t>
          </a:r>
        </a:p>
      </dgm:t>
    </dgm:pt>
    <dgm:pt modelId="{7E588984-5C4B-4DA6-837E-9B9C4C35FB94}" type="parTrans" cxnId="{8BF7AD50-EDCE-4885-9C1D-FBA2CA0A6097}">
      <dgm:prSet/>
      <dgm:spPr/>
      <dgm:t>
        <a:bodyPr/>
        <a:lstStyle/>
        <a:p>
          <a:endParaRPr lang="fr-FR"/>
        </a:p>
      </dgm:t>
    </dgm:pt>
    <dgm:pt modelId="{559AB320-DBB9-42F5-A239-6A1A14F35AE2}" type="sibTrans" cxnId="{8BF7AD50-EDCE-4885-9C1D-FBA2CA0A6097}">
      <dgm:prSet/>
      <dgm:spPr/>
      <dgm:t>
        <a:bodyPr/>
        <a:lstStyle/>
        <a:p>
          <a:endParaRPr lang="fr-FR"/>
        </a:p>
      </dgm:t>
    </dgm:pt>
    <dgm:pt modelId="{6C28384E-5132-4BEC-99A6-F608C5AA4C98}">
      <dgm:prSet phldrT="[Texte]" custT="1"/>
      <dgm:spPr>
        <a:scene3d>
          <a:camera prst="orthographicFront">
            <a:rot lat="0" lon="0" rev="0"/>
          </a:camera>
          <a:lightRig rig="balanced" dir="t">
            <a:rot lat="0" lon="0" rev="8700000"/>
          </a:lightRig>
        </a:scene3d>
        <a:sp3d>
          <a:bevelT w="190500" h="38100"/>
        </a:sp3d>
      </dgm:spPr>
      <dgm:t>
        <a:bodyPr/>
        <a:lstStyle/>
        <a:p>
          <a:r>
            <a:rPr lang="fr-FR" sz="2000" dirty="0"/>
            <a:t>Travaux ATIH</a:t>
          </a:r>
        </a:p>
      </dgm:t>
    </dgm:pt>
    <dgm:pt modelId="{9D5B039B-D83F-4B89-ABC2-755348AAEF03}" type="parTrans" cxnId="{88BDA3C1-B642-4883-978C-620F21636ACE}">
      <dgm:prSet/>
      <dgm:spPr/>
      <dgm:t>
        <a:bodyPr/>
        <a:lstStyle/>
        <a:p>
          <a:endParaRPr lang="fr-FR"/>
        </a:p>
      </dgm:t>
    </dgm:pt>
    <dgm:pt modelId="{19122AB9-FCDD-4A4B-9E2E-A245F5828516}" type="sibTrans" cxnId="{88BDA3C1-B642-4883-978C-620F21636ACE}">
      <dgm:prSet/>
      <dgm:spPr/>
      <dgm:t>
        <a:bodyPr/>
        <a:lstStyle/>
        <a:p>
          <a:endParaRPr lang="fr-FR"/>
        </a:p>
      </dgm:t>
    </dgm:pt>
    <dgm:pt modelId="{422896A4-E1DC-42E8-B350-0C80C3CE62EA}">
      <dgm:prSet phldrT="[Texte]" custT="1"/>
      <dgm:spPr>
        <a:scene3d>
          <a:camera prst="orthographicFront">
            <a:rot lat="0" lon="0" rev="0"/>
          </a:camera>
          <a:lightRig rig="balanced" dir="t">
            <a:rot lat="0" lon="0" rev="8700000"/>
          </a:lightRig>
        </a:scene3d>
        <a:sp3d>
          <a:bevelT w="190500" h="38100"/>
        </a:sp3d>
      </dgm:spPr>
      <dgm:t>
        <a:bodyPr/>
        <a:lstStyle/>
        <a:p>
          <a:r>
            <a:rPr lang="fr-FR" sz="2000" dirty="0"/>
            <a:t>GT technique</a:t>
          </a:r>
        </a:p>
      </dgm:t>
    </dgm:pt>
    <dgm:pt modelId="{28D90B7B-6762-49B4-A216-BD92A2EB7E88}" type="parTrans" cxnId="{5BF6A9C3-2DCF-4302-8CD9-AA6674303BCD}">
      <dgm:prSet/>
      <dgm:spPr/>
      <dgm:t>
        <a:bodyPr/>
        <a:lstStyle/>
        <a:p>
          <a:endParaRPr lang="fr-FR"/>
        </a:p>
      </dgm:t>
    </dgm:pt>
    <dgm:pt modelId="{E9135134-2CBB-4612-914C-3B51930F0F6F}" type="sibTrans" cxnId="{5BF6A9C3-2DCF-4302-8CD9-AA6674303BCD}">
      <dgm:prSet/>
      <dgm:spPr/>
      <dgm:t>
        <a:bodyPr/>
        <a:lstStyle/>
        <a:p>
          <a:endParaRPr lang="fr-FR"/>
        </a:p>
      </dgm:t>
    </dgm:pt>
    <dgm:pt modelId="{BBD198EC-054F-42E1-8F21-CC7B6926A44F}">
      <dgm:prSet phldrT="[Texte]" custT="1"/>
      <dgm:spPr>
        <a:scene3d>
          <a:camera prst="orthographicFront">
            <a:rot lat="0" lon="0" rev="0"/>
          </a:camera>
          <a:lightRig rig="balanced" dir="t">
            <a:rot lat="0" lon="0" rev="8700000"/>
          </a:lightRig>
        </a:scene3d>
        <a:sp3d>
          <a:bevelT w="190500" h="38100"/>
        </a:sp3d>
      </dgm:spPr>
      <dgm:t>
        <a:bodyPr/>
        <a:lstStyle/>
        <a:p>
          <a:r>
            <a:rPr lang="fr-FR" sz="2000" dirty="0"/>
            <a:t>Périmètre des problèmes restant à traiter</a:t>
          </a:r>
        </a:p>
      </dgm:t>
    </dgm:pt>
    <dgm:pt modelId="{7D476363-77E3-436B-B395-5E755080634B}" type="parTrans" cxnId="{21A32E1A-DFFF-4F63-860B-6FB5A54639EE}">
      <dgm:prSet/>
      <dgm:spPr/>
      <dgm:t>
        <a:bodyPr/>
        <a:lstStyle/>
        <a:p>
          <a:endParaRPr lang="fr-FR"/>
        </a:p>
      </dgm:t>
    </dgm:pt>
    <dgm:pt modelId="{EBCBE841-C098-4208-80A5-00809156DD5B}" type="sibTrans" cxnId="{21A32E1A-DFFF-4F63-860B-6FB5A54639EE}">
      <dgm:prSet/>
      <dgm:spPr/>
      <dgm:t>
        <a:bodyPr/>
        <a:lstStyle/>
        <a:p>
          <a:endParaRPr lang="fr-FR"/>
        </a:p>
      </dgm:t>
    </dgm:pt>
    <dgm:pt modelId="{88B9A96F-CDC5-4B3D-BABF-FFCB99902BBE}">
      <dgm:prSet phldrT="[Texte]" custT="1"/>
      <dgm:spPr>
        <a:scene3d>
          <a:camera prst="orthographicFront">
            <a:rot lat="0" lon="0" rev="0"/>
          </a:camera>
          <a:lightRig rig="balanced" dir="t">
            <a:rot lat="0" lon="0" rev="8700000"/>
          </a:lightRig>
        </a:scene3d>
        <a:sp3d>
          <a:bevelT w="190500" h="38100"/>
        </a:sp3d>
      </dgm:spPr>
      <dgm:t>
        <a:bodyPr/>
        <a:lstStyle/>
        <a:p>
          <a:r>
            <a:rPr lang="fr-FR" sz="2000" dirty="0"/>
            <a:t>Janvier et Février 2022</a:t>
          </a:r>
        </a:p>
      </dgm:t>
    </dgm:pt>
    <dgm:pt modelId="{E8B9FE21-FE65-4A3A-A00D-DDBA2094737C}" type="parTrans" cxnId="{300100E6-4776-4DCF-B36B-26677435A8DD}">
      <dgm:prSet/>
      <dgm:spPr/>
      <dgm:t>
        <a:bodyPr/>
        <a:lstStyle/>
        <a:p>
          <a:endParaRPr lang="fr-FR"/>
        </a:p>
      </dgm:t>
    </dgm:pt>
    <dgm:pt modelId="{C1809EE0-B401-4A6A-80B4-31D79B3ECFE6}" type="sibTrans" cxnId="{300100E6-4776-4DCF-B36B-26677435A8DD}">
      <dgm:prSet/>
      <dgm:spPr/>
      <dgm:t>
        <a:bodyPr/>
        <a:lstStyle/>
        <a:p>
          <a:endParaRPr lang="fr-FR"/>
        </a:p>
      </dgm:t>
    </dgm:pt>
    <dgm:pt modelId="{A29803E6-3B22-469A-9D1F-6073A9DFA47C}" type="pres">
      <dgm:prSet presAssocID="{80F3BB10-BEB7-44CE-880A-36E990F8D826}" presName="Name0" presStyleCnt="0">
        <dgm:presLayoutVars>
          <dgm:dir/>
          <dgm:resizeHandles val="exact"/>
        </dgm:presLayoutVars>
      </dgm:prSet>
      <dgm:spPr/>
    </dgm:pt>
    <dgm:pt modelId="{6A81070E-49F0-466A-9CAB-0D7A6761F393}" type="pres">
      <dgm:prSet presAssocID="{6C7C95FC-B28D-4A3A-B46A-0FF6E5DDD295}" presName="node" presStyleLbl="node1" presStyleIdx="0" presStyleCnt="3">
        <dgm:presLayoutVars>
          <dgm:bulletEnabled val="1"/>
        </dgm:presLayoutVars>
      </dgm:prSet>
      <dgm:spPr/>
    </dgm:pt>
    <dgm:pt modelId="{017F2620-B4A4-4BE1-BFD5-0C40E79E4495}" type="pres">
      <dgm:prSet presAssocID="{66C4DA93-9AC7-4489-805A-5D7741F8D47A}" presName="sibTrans" presStyleCnt="0"/>
      <dgm:spPr>
        <a:scene3d>
          <a:camera prst="orthographicFront">
            <a:rot lat="0" lon="0" rev="0"/>
          </a:camera>
          <a:lightRig rig="balanced" dir="t">
            <a:rot lat="0" lon="0" rev="8700000"/>
          </a:lightRig>
        </a:scene3d>
        <a:sp3d>
          <a:bevelT w="190500" h="38100"/>
        </a:sp3d>
      </dgm:spPr>
    </dgm:pt>
    <dgm:pt modelId="{873B9417-2A4B-484F-969E-EB8D82C89D77}" type="pres">
      <dgm:prSet presAssocID="{A4BF96BA-D734-459A-98FB-9C362D0EE045}" presName="node" presStyleLbl="node1" presStyleIdx="1" presStyleCnt="3">
        <dgm:presLayoutVars>
          <dgm:bulletEnabled val="1"/>
        </dgm:presLayoutVars>
      </dgm:prSet>
      <dgm:spPr/>
    </dgm:pt>
    <dgm:pt modelId="{0A7FB054-C6B0-4162-B4B0-9F2A20FA623E}" type="pres">
      <dgm:prSet presAssocID="{D462E542-EC85-4897-BA8C-C5DD162ABE94}" presName="sibTrans" presStyleCnt="0"/>
      <dgm:spPr>
        <a:scene3d>
          <a:camera prst="orthographicFront">
            <a:rot lat="0" lon="0" rev="0"/>
          </a:camera>
          <a:lightRig rig="balanced" dir="t">
            <a:rot lat="0" lon="0" rev="8700000"/>
          </a:lightRig>
        </a:scene3d>
        <a:sp3d>
          <a:bevelT w="190500" h="38100"/>
        </a:sp3d>
      </dgm:spPr>
    </dgm:pt>
    <dgm:pt modelId="{DD1105A7-FDA6-47D7-AA65-01A47DA11D41}" type="pres">
      <dgm:prSet presAssocID="{7C70EAD3-9A79-499F-AC88-58426E46EE3E}" presName="node" presStyleLbl="node1" presStyleIdx="2" presStyleCnt="3">
        <dgm:presLayoutVars>
          <dgm:bulletEnabled val="1"/>
        </dgm:presLayoutVars>
      </dgm:prSet>
      <dgm:spPr/>
    </dgm:pt>
  </dgm:ptLst>
  <dgm:cxnLst>
    <dgm:cxn modelId="{21A32E1A-DFFF-4F63-860B-6FB5A54639EE}" srcId="{A4BF96BA-D734-459A-98FB-9C362D0EE045}" destId="{BBD198EC-054F-42E1-8F21-CC7B6926A44F}" srcOrd="2" destOrd="0" parTransId="{7D476363-77E3-436B-B395-5E755080634B}" sibTransId="{EBCBE841-C098-4208-80A5-00809156DD5B}"/>
    <dgm:cxn modelId="{7F9AD225-F50C-468D-A45D-73F9AB6D11EC}" srcId="{80F3BB10-BEB7-44CE-880A-36E990F8D826}" destId="{A4BF96BA-D734-459A-98FB-9C362D0EE045}" srcOrd="1" destOrd="0" parTransId="{1E2FAD0D-1283-4AC9-A4EE-3C542C5FD94E}" sibTransId="{D462E542-EC85-4897-BA8C-C5DD162ABE94}"/>
    <dgm:cxn modelId="{8A554A30-6D36-4409-99B2-51FE2493DE10}" type="presOf" srcId="{7C70EAD3-9A79-499F-AC88-58426E46EE3E}" destId="{DD1105A7-FDA6-47D7-AA65-01A47DA11D41}" srcOrd="0" destOrd="0" presId="urn:microsoft.com/office/officeart/2005/8/layout/hList6"/>
    <dgm:cxn modelId="{878F285C-C98D-4B24-B83F-97FB49C83361}" srcId="{80F3BB10-BEB7-44CE-880A-36E990F8D826}" destId="{6C7C95FC-B28D-4A3A-B46A-0FF6E5DDD295}" srcOrd="0" destOrd="0" parTransId="{3C29FE5E-B495-482F-BB10-7B0E0437D33B}" sibTransId="{66C4DA93-9AC7-4489-805A-5D7741F8D47A}"/>
    <dgm:cxn modelId="{6929205F-66D0-48DA-B667-CAAEC1BEEFF5}" type="presOf" srcId="{80F3BB10-BEB7-44CE-880A-36E990F8D826}" destId="{A29803E6-3B22-469A-9D1F-6073A9DFA47C}" srcOrd="0" destOrd="0" presId="urn:microsoft.com/office/officeart/2005/8/layout/hList6"/>
    <dgm:cxn modelId="{5F7D4941-3240-4977-8A75-90882A4AF1E2}" type="presOf" srcId="{88B9A96F-CDC5-4B3D-BABF-FFCB99902BBE}" destId="{6A81070E-49F0-466A-9CAB-0D7A6761F393}" srcOrd="0" destOrd="3" presId="urn:microsoft.com/office/officeart/2005/8/layout/hList6"/>
    <dgm:cxn modelId="{BD1E4444-57ED-4784-A095-A16BE7C41A8C}" type="presOf" srcId="{F7D0B162-E37A-4956-B498-6A020D1344DE}" destId="{6A81070E-49F0-466A-9CAB-0D7A6761F393}" srcOrd="0" destOrd="1" presId="urn:microsoft.com/office/officeart/2005/8/layout/hList6"/>
    <dgm:cxn modelId="{9CE6364A-E01B-411F-B04C-80B7528D6C12}" srcId="{A4BF96BA-D734-459A-98FB-9C362D0EE045}" destId="{0C72ED54-0EC6-48FD-B0E4-86231E741994}" srcOrd="1" destOrd="0" parTransId="{D9722542-F4E6-4A5C-B834-F74AA92D9C0C}" sibTransId="{77A5356E-04B7-4571-8387-F9185B8CC114}"/>
    <dgm:cxn modelId="{2FF13D6E-8F62-4057-9D43-CF863BC5A3C7}" type="presOf" srcId="{DAA5D1F2-698D-43AA-ACD6-90C18408AE88}" destId="{6A81070E-49F0-466A-9CAB-0D7A6761F393}" srcOrd="0" destOrd="2" presId="urn:microsoft.com/office/officeart/2005/8/layout/hList6"/>
    <dgm:cxn modelId="{8BF7AD50-EDCE-4885-9C1D-FBA2CA0A6097}" srcId="{80F3BB10-BEB7-44CE-880A-36E990F8D826}" destId="{7C70EAD3-9A79-499F-AC88-58426E46EE3E}" srcOrd="2" destOrd="0" parTransId="{7E588984-5C4B-4DA6-837E-9B9C4C35FB94}" sibTransId="{559AB320-DBB9-42F5-A239-6A1A14F35AE2}"/>
    <dgm:cxn modelId="{BAB38D7B-B17E-497D-9543-212C4F4D3FD9}" srcId="{6C7C95FC-B28D-4A3A-B46A-0FF6E5DDD295}" destId="{DAA5D1F2-698D-43AA-ACD6-90C18408AE88}" srcOrd="1" destOrd="0" parTransId="{8E9CEB99-7B47-4C59-A7F3-56E045D70A35}" sibTransId="{1CAE8F49-3F18-41BE-AD39-A030E4DC6BB0}"/>
    <dgm:cxn modelId="{6AE7747C-52D9-4195-BD69-39940CC8300D}" type="presOf" srcId="{6C7C95FC-B28D-4A3A-B46A-0FF6E5DDD295}" destId="{6A81070E-49F0-466A-9CAB-0D7A6761F393}" srcOrd="0" destOrd="0" presId="urn:microsoft.com/office/officeart/2005/8/layout/hList6"/>
    <dgm:cxn modelId="{E7B48896-74F5-4653-8521-35B6B712D079}" srcId="{6C7C95FC-B28D-4A3A-B46A-0FF6E5DDD295}" destId="{F7D0B162-E37A-4956-B498-6A020D1344DE}" srcOrd="0" destOrd="0" parTransId="{42430323-F0AC-4392-B282-CF4AF9F51A11}" sibTransId="{470B4FBF-6541-486F-BC4A-4791ABA6D955}"/>
    <dgm:cxn modelId="{5741E799-61A6-4BB7-9390-677B60190ED9}" type="presOf" srcId="{5251E8F5-97C1-4FB1-9046-F86F208BF55D}" destId="{873B9417-2A4B-484F-969E-EB8D82C89D77}" srcOrd="0" destOrd="1" presId="urn:microsoft.com/office/officeart/2005/8/layout/hList6"/>
    <dgm:cxn modelId="{F9C5FAA0-56AE-4343-8AB4-5928F5B7EBFE}" type="presOf" srcId="{6C28384E-5132-4BEC-99A6-F608C5AA4C98}" destId="{DD1105A7-FDA6-47D7-AA65-01A47DA11D41}" srcOrd="0" destOrd="1" presId="urn:microsoft.com/office/officeart/2005/8/layout/hList6"/>
    <dgm:cxn modelId="{E96D52A2-01B1-42AB-A856-425AE53E09F8}" type="presOf" srcId="{BBD198EC-054F-42E1-8F21-CC7B6926A44F}" destId="{873B9417-2A4B-484F-969E-EB8D82C89D77}" srcOrd="0" destOrd="3" presId="urn:microsoft.com/office/officeart/2005/8/layout/hList6"/>
    <dgm:cxn modelId="{5CAD5DBF-96F1-4AD8-9CC5-969360445FBD}" type="presOf" srcId="{422896A4-E1DC-42E8-B350-0C80C3CE62EA}" destId="{DD1105A7-FDA6-47D7-AA65-01A47DA11D41}" srcOrd="0" destOrd="2" presId="urn:microsoft.com/office/officeart/2005/8/layout/hList6"/>
    <dgm:cxn modelId="{88BDA3C1-B642-4883-978C-620F21636ACE}" srcId="{7C70EAD3-9A79-499F-AC88-58426E46EE3E}" destId="{6C28384E-5132-4BEC-99A6-F608C5AA4C98}" srcOrd="0" destOrd="0" parTransId="{9D5B039B-D83F-4B89-ABC2-755348AAEF03}" sibTransId="{19122AB9-FCDD-4A4B-9E2E-A245F5828516}"/>
    <dgm:cxn modelId="{5BF6A9C3-2DCF-4302-8CD9-AA6674303BCD}" srcId="{7C70EAD3-9A79-499F-AC88-58426E46EE3E}" destId="{422896A4-E1DC-42E8-B350-0C80C3CE62EA}" srcOrd="1" destOrd="0" parTransId="{28D90B7B-6762-49B4-A216-BD92A2EB7E88}" sibTransId="{E9135134-2CBB-4612-914C-3B51930F0F6F}"/>
    <dgm:cxn modelId="{C94E76D6-7D8F-40E3-9D23-8EDDB0F4355B}" type="presOf" srcId="{0C72ED54-0EC6-48FD-B0E4-86231E741994}" destId="{873B9417-2A4B-484F-969E-EB8D82C89D77}" srcOrd="0" destOrd="2" presId="urn:microsoft.com/office/officeart/2005/8/layout/hList6"/>
    <dgm:cxn modelId="{300100E6-4776-4DCF-B36B-26677435A8DD}" srcId="{6C7C95FC-B28D-4A3A-B46A-0FF6E5DDD295}" destId="{88B9A96F-CDC5-4B3D-BABF-FFCB99902BBE}" srcOrd="2" destOrd="0" parTransId="{E8B9FE21-FE65-4A3A-A00D-DDBA2094737C}" sibTransId="{C1809EE0-B401-4A6A-80B4-31D79B3ECFE6}"/>
    <dgm:cxn modelId="{C8F6A2EF-B1A1-49AF-923D-DD0E36D428E6}" srcId="{A4BF96BA-D734-459A-98FB-9C362D0EE045}" destId="{5251E8F5-97C1-4FB1-9046-F86F208BF55D}" srcOrd="0" destOrd="0" parTransId="{BEDC536A-223E-4EB9-A38F-3313464F93CF}" sibTransId="{C531D4F0-6C87-49F7-871C-870F0269CC14}"/>
    <dgm:cxn modelId="{6368C1F5-FEFF-4D44-951C-D0E70403BC57}" type="presOf" srcId="{A4BF96BA-D734-459A-98FB-9C362D0EE045}" destId="{873B9417-2A4B-484F-969E-EB8D82C89D77}" srcOrd="0" destOrd="0" presId="urn:microsoft.com/office/officeart/2005/8/layout/hList6"/>
    <dgm:cxn modelId="{13CE4DD1-4F57-4744-9604-3E6C885B8F85}" type="presParOf" srcId="{A29803E6-3B22-469A-9D1F-6073A9DFA47C}" destId="{6A81070E-49F0-466A-9CAB-0D7A6761F393}" srcOrd="0" destOrd="0" presId="urn:microsoft.com/office/officeart/2005/8/layout/hList6"/>
    <dgm:cxn modelId="{440B8F10-140D-42B6-BFEC-FF7517D97A35}" type="presParOf" srcId="{A29803E6-3B22-469A-9D1F-6073A9DFA47C}" destId="{017F2620-B4A4-4BE1-BFD5-0C40E79E4495}" srcOrd="1" destOrd="0" presId="urn:microsoft.com/office/officeart/2005/8/layout/hList6"/>
    <dgm:cxn modelId="{D3D55205-1C11-4FA6-A90B-253BEF4A4C56}" type="presParOf" srcId="{A29803E6-3B22-469A-9D1F-6073A9DFA47C}" destId="{873B9417-2A4B-484F-969E-EB8D82C89D77}" srcOrd="2" destOrd="0" presId="urn:microsoft.com/office/officeart/2005/8/layout/hList6"/>
    <dgm:cxn modelId="{81217111-FAD4-4EDF-965F-64C058BD720F}" type="presParOf" srcId="{A29803E6-3B22-469A-9D1F-6073A9DFA47C}" destId="{0A7FB054-C6B0-4162-B4B0-9F2A20FA623E}" srcOrd="3" destOrd="0" presId="urn:microsoft.com/office/officeart/2005/8/layout/hList6"/>
    <dgm:cxn modelId="{FFFDF61D-2EC5-4B1C-A3CA-183A0713CC3E}" type="presParOf" srcId="{A29803E6-3B22-469A-9D1F-6073A9DFA47C}" destId="{DD1105A7-FDA6-47D7-AA65-01A47DA11D41}"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889746-C06B-4196-A4F8-FBC4DC319F22}"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fr-FR"/>
        </a:p>
      </dgm:t>
    </dgm:pt>
    <dgm:pt modelId="{00E92231-3112-4947-A5F9-4E422251B96D}">
      <dgm:prSet phldrT="[Texte]" custT="1"/>
      <dgm:spPr/>
      <dgm:t>
        <a:bodyPr/>
        <a:lstStyle/>
        <a:p>
          <a:r>
            <a:rPr lang="fr-FR" sz="2000" dirty="0">
              <a:latin typeface="Arial Narrow" panose="020B0606020202030204" pitchFamily="34" charset="0"/>
            </a:rPr>
            <a:t>Algorithmes de codage</a:t>
          </a:r>
        </a:p>
      </dgm:t>
    </dgm:pt>
    <dgm:pt modelId="{AA9DD738-5B9B-405E-BD43-311795C37C11}" type="parTrans" cxnId="{32118D9F-B2E6-4A58-8CC2-9AB17FE8D0F0}">
      <dgm:prSet/>
      <dgm:spPr/>
      <dgm:t>
        <a:bodyPr/>
        <a:lstStyle/>
        <a:p>
          <a:endParaRPr lang="fr-FR"/>
        </a:p>
      </dgm:t>
    </dgm:pt>
    <dgm:pt modelId="{3AFD2906-6E13-4003-8939-E9D6FA74A727}" type="sibTrans" cxnId="{32118D9F-B2E6-4A58-8CC2-9AB17FE8D0F0}">
      <dgm:prSet/>
      <dgm:spPr/>
      <dgm:t>
        <a:bodyPr/>
        <a:lstStyle/>
        <a:p>
          <a:endParaRPr lang="fr-FR"/>
        </a:p>
      </dgm:t>
    </dgm:pt>
    <dgm:pt modelId="{8F7105D6-BFDD-4BA6-9E3B-EA39AE1C9103}">
      <dgm:prSet phldrT="[Texte]"/>
      <dgm:spPr/>
      <dgm:t>
        <a:bodyPr/>
        <a:lstStyle/>
        <a:p>
          <a:r>
            <a:rPr lang="fr-FR" dirty="0"/>
            <a:t>Création et discussion en GT</a:t>
          </a:r>
        </a:p>
      </dgm:t>
    </dgm:pt>
    <dgm:pt modelId="{07F9CADF-274C-4C04-99BE-2D84BD97D6A7}" type="parTrans" cxnId="{689D120D-C7E6-4AEA-BDD3-4883175A934F}">
      <dgm:prSet/>
      <dgm:spPr/>
      <dgm:t>
        <a:bodyPr/>
        <a:lstStyle/>
        <a:p>
          <a:endParaRPr lang="fr-FR"/>
        </a:p>
      </dgm:t>
    </dgm:pt>
    <dgm:pt modelId="{CD46BFE6-A0AF-4C12-99B4-43DD7E82A728}" type="sibTrans" cxnId="{689D120D-C7E6-4AEA-BDD3-4883175A934F}">
      <dgm:prSet/>
      <dgm:spPr/>
      <dgm:t>
        <a:bodyPr/>
        <a:lstStyle/>
        <a:p>
          <a:endParaRPr lang="fr-FR"/>
        </a:p>
      </dgm:t>
    </dgm:pt>
    <dgm:pt modelId="{7E18B2A4-4655-4047-807A-16C8750B3438}">
      <dgm:prSet phldrT="[Texte]" custT="1"/>
      <dgm:spPr/>
      <dgm:t>
        <a:bodyPr/>
        <a:lstStyle/>
        <a:p>
          <a:r>
            <a:rPr lang="fr-FR" sz="2000" dirty="0">
              <a:latin typeface="Arial Narrow" panose="020B0606020202030204" pitchFamily="34" charset="0"/>
            </a:rPr>
            <a:t>Mises à jour des recommandations de codage</a:t>
          </a:r>
        </a:p>
      </dgm:t>
    </dgm:pt>
    <dgm:pt modelId="{9EF4E418-4819-47BA-8946-D227DCF3AE75}" type="parTrans" cxnId="{1D8E4FC6-48F1-4658-B51A-FBC7F10DE948}">
      <dgm:prSet/>
      <dgm:spPr/>
      <dgm:t>
        <a:bodyPr/>
        <a:lstStyle/>
        <a:p>
          <a:endParaRPr lang="fr-FR"/>
        </a:p>
      </dgm:t>
    </dgm:pt>
    <dgm:pt modelId="{C03CE4FF-86FF-4DCA-9594-A496A1CDC880}" type="sibTrans" cxnId="{1D8E4FC6-48F1-4658-B51A-FBC7F10DE948}">
      <dgm:prSet/>
      <dgm:spPr/>
      <dgm:t>
        <a:bodyPr/>
        <a:lstStyle/>
        <a:p>
          <a:endParaRPr lang="fr-FR"/>
        </a:p>
      </dgm:t>
    </dgm:pt>
    <dgm:pt modelId="{A74AAA91-0C41-46AE-B8D1-35AEFE5E84BA}">
      <dgm:prSet phldrT="[Texte]"/>
      <dgm:spPr/>
      <dgm:t>
        <a:bodyPr/>
        <a:lstStyle/>
        <a:p>
          <a:r>
            <a:rPr lang="fr-FR" dirty="0"/>
            <a:t>A partir du travail structurant sur les algorithmes</a:t>
          </a:r>
        </a:p>
      </dgm:t>
    </dgm:pt>
    <dgm:pt modelId="{8BB05070-BAC5-406B-ABBB-326C454A28BE}" type="parTrans" cxnId="{569C7DF9-B4D3-4F19-97C5-76ED5F96B03D}">
      <dgm:prSet/>
      <dgm:spPr/>
      <dgm:t>
        <a:bodyPr/>
        <a:lstStyle/>
        <a:p>
          <a:endParaRPr lang="fr-FR"/>
        </a:p>
      </dgm:t>
    </dgm:pt>
    <dgm:pt modelId="{9F04981C-93D4-4FCC-A383-6EDFB413DEC9}" type="sibTrans" cxnId="{569C7DF9-B4D3-4F19-97C5-76ED5F96B03D}">
      <dgm:prSet/>
      <dgm:spPr/>
      <dgm:t>
        <a:bodyPr/>
        <a:lstStyle/>
        <a:p>
          <a:endParaRPr lang="fr-FR"/>
        </a:p>
      </dgm:t>
    </dgm:pt>
    <dgm:pt modelId="{4FE9679C-BA3E-499F-8591-B114C158FA4B}">
      <dgm:prSet phldrT="[Texte]"/>
      <dgm:spPr/>
      <dgm:t>
        <a:bodyPr/>
        <a:lstStyle/>
        <a:p>
          <a:r>
            <a:rPr lang="fr-FR" dirty="0"/>
            <a:t>Après concertation avec le groupe de travail</a:t>
          </a:r>
        </a:p>
      </dgm:t>
    </dgm:pt>
    <dgm:pt modelId="{6B010F49-A81A-48AB-A2E3-BD59509E0D2C}" type="parTrans" cxnId="{BAD2452D-D528-41A1-9A63-23CB5EBB9229}">
      <dgm:prSet/>
      <dgm:spPr/>
      <dgm:t>
        <a:bodyPr/>
        <a:lstStyle/>
        <a:p>
          <a:endParaRPr lang="fr-FR"/>
        </a:p>
      </dgm:t>
    </dgm:pt>
    <dgm:pt modelId="{9070E292-BC44-4743-8B0D-2015B97B4022}" type="sibTrans" cxnId="{BAD2452D-D528-41A1-9A63-23CB5EBB9229}">
      <dgm:prSet/>
      <dgm:spPr/>
      <dgm:t>
        <a:bodyPr/>
        <a:lstStyle/>
        <a:p>
          <a:endParaRPr lang="fr-FR"/>
        </a:p>
      </dgm:t>
    </dgm:pt>
    <dgm:pt modelId="{125C8985-BED9-44F4-8138-C722A8C79FBA}">
      <dgm:prSet phldrT="[Texte]" custT="1"/>
      <dgm:spPr/>
      <dgm:t>
        <a:bodyPr/>
        <a:lstStyle/>
        <a:p>
          <a:r>
            <a:rPr lang="fr-FR" sz="2000" dirty="0">
              <a:latin typeface="Arial Narrow" panose="020B0606020202030204" pitchFamily="34" charset="0"/>
            </a:rPr>
            <a:t>Adaptation du fascicule et du GM</a:t>
          </a:r>
        </a:p>
      </dgm:t>
    </dgm:pt>
    <dgm:pt modelId="{A7C8CC37-42DB-443B-9526-4FEEC4E041AA}" type="parTrans" cxnId="{F1BDA584-3834-47F0-9558-61B7F335BF06}">
      <dgm:prSet/>
      <dgm:spPr/>
      <dgm:t>
        <a:bodyPr/>
        <a:lstStyle/>
        <a:p>
          <a:endParaRPr lang="fr-FR"/>
        </a:p>
      </dgm:t>
    </dgm:pt>
    <dgm:pt modelId="{400829CB-D35B-442B-B77B-0D27CE06437E}" type="sibTrans" cxnId="{F1BDA584-3834-47F0-9558-61B7F335BF06}">
      <dgm:prSet/>
      <dgm:spPr/>
      <dgm:t>
        <a:bodyPr/>
        <a:lstStyle/>
        <a:p>
          <a:endParaRPr lang="fr-FR"/>
        </a:p>
      </dgm:t>
    </dgm:pt>
    <dgm:pt modelId="{B827D4B9-FF98-49D7-81D3-CC709290C6C4}">
      <dgm:prSet phldrT="[Texte]"/>
      <dgm:spPr/>
      <dgm:t>
        <a:bodyPr/>
        <a:lstStyle/>
        <a:p>
          <a:r>
            <a:rPr lang="fr-FR" dirty="0"/>
            <a:t>Résultat final des travaux précédents</a:t>
          </a:r>
        </a:p>
      </dgm:t>
    </dgm:pt>
    <dgm:pt modelId="{2BFA107D-50D7-4DE5-AA93-233F60025727}" type="parTrans" cxnId="{1752016B-6952-4241-ADB7-318D83DBDF42}">
      <dgm:prSet/>
      <dgm:spPr/>
      <dgm:t>
        <a:bodyPr/>
        <a:lstStyle/>
        <a:p>
          <a:endParaRPr lang="fr-FR"/>
        </a:p>
      </dgm:t>
    </dgm:pt>
    <dgm:pt modelId="{116B7588-8196-4F73-A6CA-9F45122E9BD3}" type="sibTrans" cxnId="{1752016B-6952-4241-ADB7-318D83DBDF42}">
      <dgm:prSet/>
      <dgm:spPr/>
      <dgm:t>
        <a:bodyPr/>
        <a:lstStyle/>
        <a:p>
          <a:endParaRPr lang="fr-FR"/>
        </a:p>
      </dgm:t>
    </dgm:pt>
    <dgm:pt modelId="{FF815929-13B9-43FE-B7F8-A3AEB824C766}">
      <dgm:prSet phldrT="[Texte]"/>
      <dgm:spPr/>
      <dgm:t>
        <a:bodyPr/>
        <a:lstStyle/>
        <a:p>
          <a:r>
            <a:rPr lang="fr-FR" dirty="0"/>
            <a:t>Ciblés sur les besoins exprimés par les utilisateurs : sepsis et infections hors sepsis :  bactériémies, infections à partir d’un foyer </a:t>
          </a:r>
          <a:r>
            <a:rPr lang="fr-FR" dirty="0" err="1"/>
            <a:t>endoveineux</a:t>
          </a:r>
          <a:r>
            <a:rPr lang="fr-FR" dirty="0"/>
            <a:t>…</a:t>
          </a:r>
        </a:p>
      </dgm:t>
    </dgm:pt>
    <dgm:pt modelId="{E5712CEF-89F1-47CE-B2D8-894E13C9D66A}" type="parTrans" cxnId="{32AF87D2-B1A5-4232-9F9F-74E3413BA829}">
      <dgm:prSet/>
      <dgm:spPr/>
      <dgm:t>
        <a:bodyPr/>
        <a:lstStyle/>
        <a:p>
          <a:endParaRPr lang="fr-FR"/>
        </a:p>
      </dgm:t>
    </dgm:pt>
    <dgm:pt modelId="{27A26972-34E9-4112-978B-A6880FBB04BC}" type="sibTrans" cxnId="{32AF87D2-B1A5-4232-9F9F-74E3413BA829}">
      <dgm:prSet/>
      <dgm:spPr/>
      <dgm:t>
        <a:bodyPr/>
        <a:lstStyle/>
        <a:p>
          <a:endParaRPr lang="fr-FR"/>
        </a:p>
      </dgm:t>
    </dgm:pt>
    <dgm:pt modelId="{BCDA1CCD-88E6-49C5-9489-241BD20E52B4}">
      <dgm:prSet phldrT="[Texte]" custT="1"/>
      <dgm:spPr/>
      <dgm:t>
        <a:bodyPr/>
        <a:lstStyle/>
        <a:p>
          <a:r>
            <a:rPr lang="fr-FR" sz="2000" dirty="0">
              <a:latin typeface="Arial Narrow" panose="020B0606020202030204" pitchFamily="34" charset="0"/>
            </a:rPr>
            <a:t>Travaux d’évaluation des séjours</a:t>
          </a:r>
        </a:p>
      </dgm:t>
    </dgm:pt>
    <dgm:pt modelId="{711DCE45-1909-4FD2-A196-9F5C5892B2D3}" type="parTrans" cxnId="{B31370D8-5361-4A97-88B9-19CA0816F160}">
      <dgm:prSet/>
      <dgm:spPr/>
      <dgm:t>
        <a:bodyPr/>
        <a:lstStyle/>
        <a:p>
          <a:endParaRPr lang="fr-FR"/>
        </a:p>
      </dgm:t>
    </dgm:pt>
    <dgm:pt modelId="{25A041AD-AA7E-432C-967A-3778C5C4C0F5}" type="sibTrans" cxnId="{B31370D8-5361-4A97-88B9-19CA0816F160}">
      <dgm:prSet/>
      <dgm:spPr/>
      <dgm:t>
        <a:bodyPr/>
        <a:lstStyle/>
        <a:p>
          <a:endParaRPr lang="fr-FR"/>
        </a:p>
      </dgm:t>
    </dgm:pt>
    <dgm:pt modelId="{39E2D610-ED87-4770-8D7F-6CC0F17F5EA0}">
      <dgm:prSet phldrT="[Texte]"/>
      <dgm:spPr/>
      <dgm:t>
        <a:bodyPr/>
        <a:lstStyle/>
        <a:p>
          <a:r>
            <a:rPr lang="fr-FR" dirty="0"/>
            <a:t>Evaluation et suivi des séjours pour sepsis sur la base 2021-22</a:t>
          </a:r>
        </a:p>
      </dgm:t>
    </dgm:pt>
    <dgm:pt modelId="{CD294E03-7D29-4E04-AF50-125D9C2B0E64}" type="parTrans" cxnId="{53BD6882-A9E1-465C-8C85-E073DDFC7085}">
      <dgm:prSet/>
      <dgm:spPr/>
      <dgm:t>
        <a:bodyPr/>
        <a:lstStyle/>
        <a:p>
          <a:endParaRPr lang="fr-FR"/>
        </a:p>
      </dgm:t>
    </dgm:pt>
    <dgm:pt modelId="{ECE05924-2FA3-4848-9F0F-84789553250D}" type="sibTrans" cxnId="{53BD6882-A9E1-465C-8C85-E073DDFC7085}">
      <dgm:prSet/>
      <dgm:spPr/>
      <dgm:t>
        <a:bodyPr/>
        <a:lstStyle/>
        <a:p>
          <a:endParaRPr lang="fr-FR"/>
        </a:p>
      </dgm:t>
    </dgm:pt>
    <dgm:pt modelId="{C01B0205-F760-4E2A-99ED-0FA09B3E5C99}">
      <dgm:prSet phldrT="[Texte]"/>
      <dgm:spPr/>
      <dgm:t>
        <a:bodyPr/>
        <a:lstStyle/>
        <a:p>
          <a:r>
            <a:rPr lang="fr-FR" dirty="0"/>
            <a:t>Evaluation des séjours de bactériémies hors sepsis : réévaluation de la cohérence de la solution classificatoire, étude des niveaux de sévérité</a:t>
          </a:r>
        </a:p>
      </dgm:t>
    </dgm:pt>
    <dgm:pt modelId="{10E771B7-5678-41D9-BD60-5BCEC05B83F0}" type="parTrans" cxnId="{D7BC1B8C-BF32-4D2F-8C2D-D701FE4E749B}">
      <dgm:prSet/>
      <dgm:spPr/>
      <dgm:t>
        <a:bodyPr/>
        <a:lstStyle/>
        <a:p>
          <a:endParaRPr lang="fr-FR"/>
        </a:p>
      </dgm:t>
    </dgm:pt>
    <dgm:pt modelId="{24D798AC-A492-4DC5-B751-79F90F2E10A8}" type="sibTrans" cxnId="{D7BC1B8C-BF32-4D2F-8C2D-D701FE4E749B}">
      <dgm:prSet/>
      <dgm:spPr/>
      <dgm:t>
        <a:bodyPr/>
        <a:lstStyle/>
        <a:p>
          <a:endParaRPr lang="fr-FR"/>
        </a:p>
      </dgm:t>
    </dgm:pt>
    <dgm:pt modelId="{E16DABF1-07D5-436D-878E-CA3EEE16C3C1}" type="pres">
      <dgm:prSet presAssocID="{6C889746-C06B-4196-A4F8-FBC4DC319F22}" presName="linear" presStyleCnt="0">
        <dgm:presLayoutVars>
          <dgm:dir/>
          <dgm:animLvl val="lvl"/>
          <dgm:resizeHandles val="exact"/>
        </dgm:presLayoutVars>
      </dgm:prSet>
      <dgm:spPr/>
    </dgm:pt>
    <dgm:pt modelId="{1B3A9A28-F8B4-4864-8909-BCC427F2B225}" type="pres">
      <dgm:prSet presAssocID="{00E92231-3112-4947-A5F9-4E422251B96D}" presName="parentLin" presStyleCnt="0"/>
      <dgm:spPr/>
    </dgm:pt>
    <dgm:pt modelId="{D97BB58A-6BBC-4793-9B03-C018BCE9AA9B}" type="pres">
      <dgm:prSet presAssocID="{00E92231-3112-4947-A5F9-4E422251B96D}" presName="parentLeftMargin" presStyleLbl="node1" presStyleIdx="0" presStyleCnt="4"/>
      <dgm:spPr/>
    </dgm:pt>
    <dgm:pt modelId="{ED076807-0A4B-438E-BD00-DC8E94ECA77A}" type="pres">
      <dgm:prSet presAssocID="{00E92231-3112-4947-A5F9-4E422251B96D}" presName="parentText" presStyleLbl="node1" presStyleIdx="0" presStyleCnt="4">
        <dgm:presLayoutVars>
          <dgm:chMax val="0"/>
          <dgm:bulletEnabled val="1"/>
        </dgm:presLayoutVars>
      </dgm:prSet>
      <dgm:spPr/>
    </dgm:pt>
    <dgm:pt modelId="{2E4E8A3B-9A73-430F-A623-47DEC3045F9A}" type="pres">
      <dgm:prSet presAssocID="{00E92231-3112-4947-A5F9-4E422251B96D}" presName="negativeSpace" presStyleCnt="0"/>
      <dgm:spPr/>
    </dgm:pt>
    <dgm:pt modelId="{42D6DBFF-4BA7-4DF9-A928-18B235F24566}" type="pres">
      <dgm:prSet presAssocID="{00E92231-3112-4947-A5F9-4E422251B96D}" presName="childText" presStyleLbl="conFgAcc1" presStyleIdx="0" presStyleCnt="4">
        <dgm:presLayoutVars>
          <dgm:bulletEnabled val="1"/>
        </dgm:presLayoutVars>
      </dgm:prSet>
      <dgm:spPr/>
    </dgm:pt>
    <dgm:pt modelId="{D58E9D5D-CBC3-48FB-A1E4-D1D7817CF17E}" type="pres">
      <dgm:prSet presAssocID="{3AFD2906-6E13-4003-8939-E9D6FA74A727}" presName="spaceBetweenRectangles" presStyleCnt="0"/>
      <dgm:spPr/>
    </dgm:pt>
    <dgm:pt modelId="{CC8639FF-1A80-4DE6-A9B2-408E45268125}" type="pres">
      <dgm:prSet presAssocID="{7E18B2A4-4655-4047-807A-16C8750B3438}" presName="parentLin" presStyleCnt="0"/>
      <dgm:spPr/>
    </dgm:pt>
    <dgm:pt modelId="{024680B4-7448-42EA-87EC-8272249CC787}" type="pres">
      <dgm:prSet presAssocID="{7E18B2A4-4655-4047-807A-16C8750B3438}" presName="parentLeftMargin" presStyleLbl="node1" presStyleIdx="0" presStyleCnt="4"/>
      <dgm:spPr/>
    </dgm:pt>
    <dgm:pt modelId="{235519A2-D56B-4887-876F-538C16D1667C}" type="pres">
      <dgm:prSet presAssocID="{7E18B2A4-4655-4047-807A-16C8750B3438}" presName="parentText" presStyleLbl="node1" presStyleIdx="1" presStyleCnt="4">
        <dgm:presLayoutVars>
          <dgm:chMax val="0"/>
          <dgm:bulletEnabled val="1"/>
        </dgm:presLayoutVars>
      </dgm:prSet>
      <dgm:spPr/>
    </dgm:pt>
    <dgm:pt modelId="{CC0A0C1D-C1F5-44F5-9959-95DECE398EB9}" type="pres">
      <dgm:prSet presAssocID="{7E18B2A4-4655-4047-807A-16C8750B3438}" presName="negativeSpace" presStyleCnt="0"/>
      <dgm:spPr/>
    </dgm:pt>
    <dgm:pt modelId="{3DAAF0AE-B8B1-4B53-8CD5-DCD3186D8A39}" type="pres">
      <dgm:prSet presAssocID="{7E18B2A4-4655-4047-807A-16C8750B3438}" presName="childText" presStyleLbl="conFgAcc1" presStyleIdx="1" presStyleCnt="4">
        <dgm:presLayoutVars>
          <dgm:bulletEnabled val="1"/>
        </dgm:presLayoutVars>
      </dgm:prSet>
      <dgm:spPr/>
    </dgm:pt>
    <dgm:pt modelId="{40A981C4-58CC-4FC4-8378-FB531942AE90}" type="pres">
      <dgm:prSet presAssocID="{C03CE4FF-86FF-4DCA-9594-A496A1CDC880}" presName="spaceBetweenRectangles" presStyleCnt="0"/>
      <dgm:spPr/>
    </dgm:pt>
    <dgm:pt modelId="{70C79835-2A21-45C5-B8CB-00502F0EA164}" type="pres">
      <dgm:prSet presAssocID="{125C8985-BED9-44F4-8138-C722A8C79FBA}" presName="parentLin" presStyleCnt="0"/>
      <dgm:spPr/>
    </dgm:pt>
    <dgm:pt modelId="{9D1961E3-7891-4680-B095-B4843075F35B}" type="pres">
      <dgm:prSet presAssocID="{125C8985-BED9-44F4-8138-C722A8C79FBA}" presName="parentLeftMargin" presStyleLbl="node1" presStyleIdx="1" presStyleCnt="4"/>
      <dgm:spPr/>
    </dgm:pt>
    <dgm:pt modelId="{B0738AD8-E36C-4459-8B7B-8E80CDC57B89}" type="pres">
      <dgm:prSet presAssocID="{125C8985-BED9-44F4-8138-C722A8C79FBA}" presName="parentText" presStyleLbl="node1" presStyleIdx="2" presStyleCnt="4">
        <dgm:presLayoutVars>
          <dgm:chMax val="0"/>
          <dgm:bulletEnabled val="1"/>
        </dgm:presLayoutVars>
      </dgm:prSet>
      <dgm:spPr/>
    </dgm:pt>
    <dgm:pt modelId="{7F22D789-9F30-46C7-8DB3-B748F69AFA7B}" type="pres">
      <dgm:prSet presAssocID="{125C8985-BED9-44F4-8138-C722A8C79FBA}" presName="negativeSpace" presStyleCnt="0"/>
      <dgm:spPr/>
    </dgm:pt>
    <dgm:pt modelId="{8AA3B758-C7FF-4AB3-9066-1DA3330B0DCB}" type="pres">
      <dgm:prSet presAssocID="{125C8985-BED9-44F4-8138-C722A8C79FBA}" presName="childText" presStyleLbl="conFgAcc1" presStyleIdx="2" presStyleCnt="4">
        <dgm:presLayoutVars>
          <dgm:bulletEnabled val="1"/>
        </dgm:presLayoutVars>
      </dgm:prSet>
      <dgm:spPr/>
    </dgm:pt>
    <dgm:pt modelId="{84288415-06CF-4F32-A4D2-64CC292D5E32}" type="pres">
      <dgm:prSet presAssocID="{400829CB-D35B-442B-B77B-0D27CE06437E}" presName="spaceBetweenRectangles" presStyleCnt="0"/>
      <dgm:spPr/>
    </dgm:pt>
    <dgm:pt modelId="{FC598CDC-C26A-4FED-B8C0-18F696742043}" type="pres">
      <dgm:prSet presAssocID="{BCDA1CCD-88E6-49C5-9489-241BD20E52B4}" presName="parentLin" presStyleCnt="0"/>
      <dgm:spPr/>
    </dgm:pt>
    <dgm:pt modelId="{35443D3B-0E5F-40D4-904A-CB4EA4F31485}" type="pres">
      <dgm:prSet presAssocID="{BCDA1CCD-88E6-49C5-9489-241BD20E52B4}" presName="parentLeftMargin" presStyleLbl="node1" presStyleIdx="2" presStyleCnt="4"/>
      <dgm:spPr/>
    </dgm:pt>
    <dgm:pt modelId="{6DFC2342-5EF7-4773-81DC-7242F04EB620}" type="pres">
      <dgm:prSet presAssocID="{BCDA1CCD-88E6-49C5-9489-241BD20E52B4}" presName="parentText" presStyleLbl="node1" presStyleIdx="3" presStyleCnt="4">
        <dgm:presLayoutVars>
          <dgm:chMax val="0"/>
          <dgm:bulletEnabled val="1"/>
        </dgm:presLayoutVars>
      </dgm:prSet>
      <dgm:spPr/>
    </dgm:pt>
    <dgm:pt modelId="{B2922CFF-8EB5-4D3A-9551-1AA39549F6EA}" type="pres">
      <dgm:prSet presAssocID="{BCDA1CCD-88E6-49C5-9489-241BD20E52B4}" presName="negativeSpace" presStyleCnt="0"/>
      <dgm:spPr/>
    </dgm:pt>
    <dgm:pt modelId="{F2BA3F21-FDDD-429D-A3F1-B7067E611600}" type="pres">
      <dgm:prSet presAssocID="{BCDA1CCD-88E6-49C5-9489-241BD20E52B4}" presName="childText" presStyleLbl="conFgAcc1" presStyleIdx="3" presStyleCnt="4">
        <dgm:presLayoutVars>
          <dgm:bulletEnabled val="1"/>
        </dgm:presLayoutVars>
      </dgm:prSet>
      <dgm:spPr/>
    </dgm:pt>
  </dgm:ptLst>
  <dgm:cxnLst>
    <dgm:cxn modelId="{6020A200-C2DE-4C4B-9BD3-E04C5DECA195}" type="presOf" srcId="{8F7105D6-BFDD-4BA6-9E3B-EA39AE1C9103}" destId="{42D6DBFF-4BA7-4DF9-A928-18B235F24566}" srcOrd="0" destOrd="0" presId="urn:microsoft.com/office/officeart/2005/8/layout/list1"/>
    <dgm:cxn modelId="{04FB4C06-3C08-4DAC-B5F9-E8219FF89456}" type="presOf" srcId="{FF815929-13B9-43FE-B7F8-A3AEB824C766}" destId="{42D6DBFF-4BA7-4DF9-A928-18B235F24566}" srcOrd="0" destOrd="1" presId="urn:microsoft.com/office/officeart/2005/8/layout/list1"/>
    <dgm:cxn modelId="{689D120D-C7E6-4AEA-BDD3-4883175A934F}" srcId="{00E92231-3112-4947-A5F9-4E422251B96D}" destId="{8F7105D6-BFDD-4BA6-9E3B-EA39AE1C9103}" srcOrd="0" destOrd="0" parTransId="{07F9CADF-274C-4C04-99BE-2D84BD97D6A7}" sibTransId="{CD46BFE6-A0AF-4C12-99B4-43DD7E82A728}"/>
    <dgm:cxn modelId="{A677840D-113F-44E7-ACC1-9D72EC73FFC0}" type="presOf" srcId="{7E18B2A4-4655-4047-807A-16C8750B3438}" destId="{235519A2-D56B-4887-876F-538C16D1667C}" srcOrd="1" destOrd="0" presId="urn:microsoft.com/office/officeart/2005/8/layout/list1"/>
    <dgm:cxn modelId="{75394D11-356A-473A-8995-581A8DF30220}" type="presOf" srcId="{7E18B2A4-4655-4047-807A-16C8750B3438}" destId="{024680B4-7448-42EA-87EC-8272249CC787}" srcOrd="0" destOrd="0" presId="urn:microsoft.com/office/officeart/2005/8/layout/list1"/>
    <dgm:cxn modelId="{09E38918-5EAD-4CDC-A2AE-10686AE6BBB1}" type="presOf" srcId="{A74AAA91-0C41-46AE-B8D1-35AEFE5E84BA}" destId="{3DAAF0AE-B8B1-4B53-8CD5-DCD3186D8A39}" srcOrd="0" destOrd="0" presId="urn:microsoft.com/office/officeart/2005/8/layout/list1"/>
    <dgm:cxn modelId="{7397F92A-BA2F-49F2-A427-197BC8953D0E}" type="presOf" srcId="{C01B0205-F760-4E2A-99ED-0FA09B3E5C99}" destId="{F2BA3F21-FDDD-429D-A3F1-B7067E611600}" srcOrd="0" destOrd="1" presId="urn:microsoft.com/office/officeart/2005/8/layout/list1"/>
    <dgm:cxn modelId="{BAD2452D-D528-41A1-9A63-23CB5EBB9229}" srcId="{7E18B2A4-4655-4047-807A-16C8750B3438}" destId="{4FE9679C-BA3E-499F-8591-B114C158FA4B}" srcOrd="1" destOrd="0" parTransId="{6B010F49-A81A-48AB-A2E3-BD59509E0D2C}" sibTransId="{9070E292-BC44-4743-8B0D-2015B97B4022}"/>
    <dgm:cxn modelId="{AAD39333-985C-4A69-9AB9-2A0D43CA5173}" type="presOf" srcId="{BCDA1CCD-88E6-49C5-9489-241BD20E52B4}" destId="{35443D3B-0E5F-40D4-904A-CB4EA4F31485}" srcOrd="0" destOrd="0" presId="urn:microsoft.com/office/officeart/2005/8/layout/list1"/>
    <dgm:cxn modelId="{4CAA863B-D4A3-4846-B2FD-1AC1F0884672}" type="presOf" srcId="{6C889746-C06B-4196-A4F8-FBC4DC319F22}" destId="{E16DABF1-07D5-436D-878E-CA3EEE16C3C1}" srcOrd="0" destOrd="0" presId="urn:microsoft.com/office/officeart/2005/8/layout/list1"/>
    <dgm:cxn modelId="{191E5144-27EF-4B0A-B207-39C53A9E6B2D}" type="presOf" srcId="{00E92231-3112-4947-A5F9-4E422251B96D}" destId="{ED076807-0A4B-438E-BD00-DC8E94ECA77A}" srcOrd="1" destOrd="0" presId="urn:microsoft.com/office/officeart/2005/8/layout/list1"/>
    <dgm:cxn modelId="{1752016B-6952-4241-ADB7-318D83DBDF42}" srcId="{125C8985-BED9-44F4-8138-C722A8C79FBA}" destId="{B827D4B9-FF98-49D7-81D3-CC709290C6C4}" srcOrd="0" destOrd="0" parTransId="{2BFA107D-50D7-4DE5-AA93-233F60025727}" sibTransId="{116B7588-8196-4F73-A6CA-9F45122E9BD3}"/>
    <dgm:cxn modelId="{D68E426B-15EF-466D-A311-F5276F0ABF53}" type="presOf" srcId="{125C8985-BED9-44F4-8138-C722A8C79FBA}" destId="{B0738AD8-E36C-4459-8B7B-8E80CDC57B89}" srcOrd="1" destOrd="0" presId="urn:microsoft.com/office/officeart/2005/8/layout/list1"/>
    <dgm:cxn modelId="{05D7F454-C97E-4EDA-A800-04585EC986D6}" type="presOf" srcId="{BCDA1CCD-88E6-49C5-9489-241BD20E52B4}" destId="{6DFC2342-5EF7-4773-81DC-7242F04EB620}" srcOrd="1" destOrd="0" presId="urn:microsoft.com/office/officeart/2005/8/layout/list1"/>
    <dgm:cxn modelId="{53BD6882-A9E1-465C-8C85-E073DDFC7085}" srcId="{BCDA1CCD-88E6-49C5-9489-241BD20E52B4}" destId="{39E2D610-ED87-4770-8D7F-6CC0F17F5EA0}" srcOrd="0" destOrd="0" parTransId="{CD294E03-7D29-4E04-AF50-125D9C2B0E64}" sibTransId="{ECE05924-2FA3-4848-9F0F-84789553250D}"/>
    <dgm:cxn modelId="{F1BDA584-3834-47F0-9558-61B7F335BF06}" srcId="{6C889746-C06B-4196-A4F8-FBC4DC319F22}" destId="{125C8985-BED9-44F4-8138-C722A8C79FBA}" srcOrd="2" destOrd="0" parTransId="{A7C8CC37-42DB-443B-9526-4FEEC4E041AA}" sibTransId="{400829CB-D35B-442B-B77B-0D27CE06437E}"/>
    <dgm:cxn modelId="{D7BC1B8C-BF32-4D2F-8C2D-D701FE4E749B}" srcId="{BCDA1CCD-88E6-49C5-9489-241BD20E52B4}" destId="{C01B0205-F760-4E2A-99ED-0FA09B3E5C99}" srcOrd="1" destOrd="0" parTransId="{10E771B7-5678-41D9-BD60-5BCEC05B83F0}" sibTransId="{24D798AC-A492-4DC5-B751-79F90F2E10A8}"/>
    <dgm:cxn modelId="{9ACE7396-A0BF-4461-83DB-4863E08EADB4}" type="presOf" srcId="{B827D4B9-FF98-49D7-81D3-CC709290C6C4}" destId="{8AA3B758-C7FF-4AB3-9066-1DA3330B0DCB}" srcOrd="0" destOrd="0" presId="urn:microsoft.com/office/officeart/2005/8/layout/list1"/>
    <dgm:cxn modelId="{32118D9F-B2E6-4A58-8CC2-9AB17FE8D0F0}" srcId="{6C889746-C06B-4196-A4F8-FBC4DC319F22}" destId="{00E92231-3112-4947-A5F9-4E422251B96D}" srcOrd="0" destOrd="0" parTransId="{AA9DD738-5B9B-405E-BD43-311795C37C11}" sibTransId="{3AFD2906-6E13-4003-8939-E9D6FA74A727}"/>
    <dgm:cxn modelId="{98D799AF-7766-456E-AC9A-3D51B08BB437}" type="presOf" srcId="{39E2D610-ED87-4770-8D7F-6CC0F17F5EA0}" destId="{F2BA3F21-FDDD-429D-A3F1-B7067E611600}" srcOrd="0" destOrd="0" presId="urn:microsoft.com/office/officeart/2005/8/layout/list1"/>
    <dgm:cxn modelId="{1D8E4FC6-48F1-4658-B51A-FBC7F10DE948}" srcId="{6C889746-C06B-4196-A4F8-FBC4DC319F22}" destId="{7E18B2A4-4655-4047-807A-16C8750B3438}" srcOrd="1" destOrd="0" parTransId="{9EF4E418-4819-47BA-8946-D227DCF3AE75}" sibTransId="{C03CE4FF-86FF-4DCA-9594-A496A1CDC880}"/>
    <dgm:cxn modelId="{0A164ECC-0D95-4F6A-AA27-CA8BC166EFDF}" type="presOf" srcId="{00E92231-3112-4947-A5F9-4E422251B96D}" destId="{D97BB58A-6BBC-4793-9B03-C018BCE9AA9B}" srcOrd="0" destOrd="0" presId="urn:microsoft.com/office/officeart/2005/8/layout/list1"/>
    <dgm:cxn modelId="{32AF87D2-B1A5-4232-9F9F-74E3413BA829}" srcId="{00E92231-3112-4947-A5F9-4E422251B96D}" destId="{FF815929-13B9-43FE-B7F8-A3AEB824C766}" srcOrd="1" destOrd="0" parTransId="{E5712CEF-89F1-47CE-B2D8-894E13C9D66A}" sibTransId="{27A26972-34E9-4112-978B-A6880FBB04BC}"/>
    <dgm:cxn modelId="{A356C7D3-33E6-4094-ADE6-4985476D975A}" type="presOf" srcId="{4FE9679C-BA3E-499F-8591-B114C158FA4B}" destId="{3DAAF0AE-B8B1-4B53-8CD5-DCD3186D8A39}" srcOrd="0" destOrd="1" presId="urn:microsoft.com/office/officeart/2005/8/layout/list1"/>
    <dgm:cxn modelId="{B31370D8-5361-4A97-88B9-19CA0816F160}" srcId="{6C889746-C06B-4196-A4F8-FBC4DC319F22}" destId="{BCDA1CCD-88E6-49C5-9489-241BD20E52B4}" srcOrd="3" destOrd="0" parTransId="{711DCE45-1909-4FD2-A196-9F5C5892B2D3}" sibTransId="{25A041AD-AA7E-432C-967A-3778C5C4C0F5}"/>
    <dgm:cxn modelId="{3FB651EC-D668-44E6-A36C-13A924F065E5}" type="presOf" srcId="{125C8985-BED9-44F4-8138-C722A8C79FBA}" destId="{9D1961E3-7891-4680-B095-B4843075F35B}" srcOrd="0" destOrd="0" presId="urn:microsoft.com/office/officeart/2005/8/layout/list1"/>
    <dgm:cxn modelId="{569C7DF9-B4D3-4F19-97C5-76ED5F96B03D}" srcId="{7E18B2A4-4655-4047-807A-16C8750B3438}" destId="{A74AAA91-0C41-46AE-B8D1-35AEFE5E84BA}" srcOrd="0" destOrd="0" parTransId="{8BB05070-BAC5-406B-ABBB-326C454A28BE}" sibTransId="{9F04981C-93D4-4FCC-A383-6EDFB413DEC9}"/>
    <dgm:cxn modelId="{FF2A1B52-7692-4267-8786-7FCF590E964E}" type="presParOf" srcId="{E16DABF1-07D5-436D-878E-CA3EEE16C3C1}" destId="{1B3A9A28-F8B4-4864-8909-BCC427F2B225}" srcOrd="0" destOrd="0" presId="urn:microsoft.com/office/officeart/2005/8/layout/list1"/>
    <dgm:cxn modelId="{71A1D31B-5F79-4150-8730-CE4ADD38334B}" type="presParOf" srcId="{1B3A9A28-F8B4-4864-8909-BCC427F2B225}" destId="{D97BB58A-6BBC-4793-9B03-C018BCE9AA9B}" srcOrd="0" destOrd="0" presId="urn:microsoft.com/office/officeart/2005/8/layout/list1"/>
    <dgm:cxn modelId="{A918537D-06E8-4A15-B8D3-04B4DE0FB78F}" type="presParOf" srcId="{1B3A9A28-F8B4-4864-8909-BCC427F2B225}" destId="{ED076807-0A4B-438E-BD00-DC8E94ECA77A}" srcOrd="1" destOrd="0" presId="urn:microsoft.com/office/officeart/2005/8/layout/list1"/>
    <dgm:cxn modelId="{6FF399CC-31A8-44C8-9B57-75DE2CA120CD}" type="presParOf" srcId="{E16DABF1-07D5-436D-878E-CA3EEE16C3C1}" destId="{2E4E8A3B-9A73-430F-A623-47DEC3045F9A}" srcOrd="1" destOrd="0" presId="urn:microsoft.com/office/officeart/2005/8/layout/list1"/>
    <dgm:cxn modelId="{9B6491B5-D0BC-4DC4-B641-DEB805B9B68D}" type="presParOf" srcId="{E16DABF1-07D5-436D-878E-CA3EEE16C3C1}" destId="{42D6DBFF-4BA7-4DF9-A928-18B235F24566}" srcOrd="2" destOrd="0" presId="urn:microsoft.com/office/officeart/2005/8/layout/list1"/>
    <dgm:cxn modelId="{6EF8DF3D-660D-4395-9D2D-4CF9AA708876}" type="presParOf" srcId="{E16DABF1-07D5-436D-878E-CA3EEE16C3C1}" destId="{D58E9D5D-CBC3-48FB-A1E4-D1D7817CF17E}" srcOrd="3" destOrd="0" presId="urn:microsoft.com/office/officeart/2005/8/layout/list1"/>
    <dgm:cxn modelId="{E3F496C9-AFED-41AD-B97C-79AE5748B53A}" type="presParOf" srcId="{E16DABF1-07D5-436D-878E-CA3EEE16C3C1}" destId="{CC8639FF-1A80-4DE6-A9B2-408E45268125}" srcOrd="4" destOrd="0" presId="urn:microsoft.com/office/officeart/2005/8/layout/list1"/>
    <dgm:cxn modelId="{A03410A7-29CE-437A-82D9-3393DDC2C4FF}" type="presParOf" srcId="{CC8639FF-1A80-4DE6-A9B2-408E45268125}" destId="{024680B4-7448-42EA-87EC-8272249CC787}" srcOrd="0" destOrd="0" presId="urn:microsoft.com/office/officeart/2005/8/layout/list1"/>
    <dgm:cxn modelId="{CF5FBD6D-3202-413A-A5B3-26A1C6149DCD}" type="presParOf" srcId="{CC8639FF-1A80-4DE6-A9B2-408E45268125}" destId="{235519A2-D56B-4887-876F-538C16D1667C}" srcOrd="1" destOrd="0" presId="urn:microsoft.com/office/officeart/2005/8/layout/list1"/>
    <dgm:cxn modelId="{20344C1D-9C5D-407C-AC97-ECA79EC71C13}" type="presParOf" srcId="{E16DABF1-07D5-436D-878E-CA3EEE16C3C1}" destId="{CC0A0C1D-C1F5-44F5-9959-95DECE398EB9}" srcOrd="5" destOrd="0" presId="urn:microsoft.com/office/officeart/2005/8/layout/list1"/>
    <dgm:cxn modelId="{4464BDE0-6D24-482A-A776-26B834772678}" type="presParOf" srcId="{E16DABF1-07D5-436D-878E-CA3EEE16C3C1}" destId="{3DAAF0AE-B8B1-4B53-8CD5-DCD3186D8A39}" srcOrd="6" destOrd="0" presId="urn:microsoft.com/office/officeart/2005/8/layout/list1"/>
    <dgm:cxn modelId="{D0D57208-F46C-411C-A6BE-FC3967B27EC1}" type="presParOf" srcId="{E16DABF1-07D5-436D-878E-CA3EEE16C3C1}" destId="{40A981C4-58CC-4FC4-8378-FB531942AE90}" srcOrd="7" destOrd="0" presId="urn:microsoft.com/office/officeart/2005/8/layout/list1"/>
    <dgm:cxn modelId="{EF6E41FB-D288-471A-91F9-DCB71AD55026}" type="presParOf" srcId="{E16DABF1-07D5-436D-878E-CA3EEE16C3C1}" destId="{70C79835-2A21-45C5-B8CB-00502F0EA164}" srcOrd="8" destOrd="0" presId="urn:microsoft.com/office/officeart/2005/8/layout/list1"/>
    <dgm:cxn modelId="{44722481-59D4-4D7A-98BD-080474A6161F}" type="presParOf" srcId="{70C79835-2A21-45C5-B8CB-00502F0EA164}" destId="{9D1961E3-7891-4680-B095-B4843075F35B}" srcOrd="0" destOrd="0" presId="urn:microsoft.com/office/officeart/2005/8/layout/list1"/>
    <dgm:cxn modelId="{749CAC46-A36F-4848-9A08-9F3854CBF671}" type="presParOf" srcId="{70C79835-2A21-45C5-B8CB-00502F0EA164}" destId="{B0738AD8-E36C-4459-8B7B-8E80CDC57B89}" srcOrd="1" destOrd="0" presId="urn:microsoft.com/office/officeart/2005/8/layout/list1"/>
    <dgm:cxn modelId="{0D03D5DA-8A9A-4847-9995-04419034A15E}" type="presParOf" srcId="{E16DABF1-07D5-436D-878E-CA3EEE16C3C1}" destId="{7F22D789-9F30-46C7-8DB3-B748F69AFA7B}" srcOrd="9" destOrd="0" presId="urn:microsoft.com/office/officeart/2005/8/layout/list1"/>
    <dgm:cxn modelId="{582753CE-7A50-47C7-887A-BDA61FB1B5F1}" type="presParOf" srcId="{E16DABF1-07D5-436D-878E-CA3EEE16C3C1}" destId="{8AA3B758-C7FF-4AB3-9066-1DA3330B0DCB}" srcOrd="10" destOrd="0" presId="urn:microsoft.com/office/officeart/2005/8/layout/list1"/>
    <dgm:cxn modelId="{078EC1C2-7E48-4976-B970-939F5103BEC0}" type="presParOf" srcId="{E16DABF1-07D5-436D-878E-CA3EEE16C3C1}" destId="{84288415-06CF-4F32-A4D2-64CC292D5E32}" srcOrd="11" destOrd="0" presId="urn:microsoft.com/office/officeart/2005/8/layout/list1"/>
    <dgm:cxn modelId="{FF0F74F9-5AF6-403A-8212-CF31A5A13558}" type="presParOf" srcId="{E16DABF1-07D5-436D-878E-CA3EEE16C3C1}" destId="{FC598CDC-C26A-4FED-B8C0-18F696742043}" srcOrd="12" destOrd="0" presId="urn:microsoft.com/office/officeart/2005/8/layout/list1"/>
    <dgm:cxn modelId="{A8D6CDA7-8551-4AAF-BA47-844079994D55}" type="presParOf" srcId="{FC598CDC-C26A-4FED-B8C0-18F696742043}" destId="{35443D3B-0E5F-40D4-904A-CB4EA4F31485}" srcOrd="0" destOrd="0" presId="urn:microsoft.com/office/officeart/2005/8/layout/list1"/>
    <dgm:cxn modelId="{03B08785-2622-4D7D-BE5E-BD14126757BA}" type="presParOf" srcId="{FC598CDC-C26A-4FED-B8C0-18F696742043}" destId="{6DFC2342-5EF7-4773-81DC-7242F04EB620}" srcOrd="1" destOrd="0" presId="urn:microsoft.com/office/officeart/2005/8/layout/list1"/>
    <dgm:cxn modelId="{8116DA59-A66D-4F1F-87FA-75BFAE0E415F}" type="presParOf" srcId="{E16DABF1-07D5-436D-878E-CA3EEE16C3C1}" destId="{B2922CFF-8EB5-4D3A-9551-1AA39549F6EA}" srcOrd="13" destOrd="0" presId="urn:microsoft.com/office/officeart/2005/8/layout/list1"/>
    <dgm:cxn modelId="{84BDF277-C6D7-46F6-9F4D-1D76B6B4CD02}" type="presParOf" srcId="{E16DABF1-07D5-436D-878E-CA3EEE16C3C1}" destId="{F2BA3F21-FDDD-429D-A3F1-B7067E611600}"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4131FE3-9552-4957-A646-35C213E4E758}" type="doc">
      <dgm:prSet loTypeId="urn:microsoft.com/office/officeart/2005/8/layout/list1" loCatId="list" qsTypeId="urn:microsoft.com/office/officeart/2005/8/quickstyle/3d3" qsCatId="3D" csTypeId="urn:microsoft.com/office/officeart/2005/8/colors/colorful2" csCatId="colorful" phldr="1"/>
      <dgm:spPr/>
      <dgm:t>
        <a:bodyPr/>
        <a:lstStyle/>
        <a:p>
          <a:endParaRPr lang="fr-FR"/>
        </a:p>
      </dgm:t>
    </dgm:pt>
    <dgm:pt modelId="{12FDD3FC-E22F-4962-8EE2-7C8EBDC1F634}">
      <dgm:prSet phldrT="[Texte]"/>
      <dgm:spPr/>
      <dgm:t>
        <a:bodyPr/>
        <a:lstStyle/>
        <a:p>
          <a:r>
            <a:rPr lang="fr-FR" dirty="0"/>
            <a:t>Catégories de DM déterminées au regard de leur caractère invasif</a:t>
          </a:r>
        </a:p>
      </dgm:t>
    </dgm:pt>
    <dgm:pt modelId="{ABC1D4C8-368C-49F9-AD6E-8A32E55628DF}" type="parTrans" cxnId="{535BA283-AB98-429D-BC89-86FD1F5C9559}">
      <dgm:prSet/>
      <dgm:spPr/>
      <dgm:t>
        <a:bodyPr/>
        <a:lstStyle/>
        <a:p>
          <a:endParaRPr lang="fr-FR"/>
        </a:p>
      </dgm:t>
    </dgm:pt>
    <dgm:pt modelId="{C83D121D-4D73-4237-ACEF-DA748847836D}" type="sibTrans" cxnId="{535BA283-AB98-429D-BC89-86FD1F5C9559}">
      <dgm:prSet/>
      <dgm:spPr/>
      <dgm:t>
        <a:bodyPr/>
        <a:lstStyle/>
        <a:p>
          <a:endParaRPr lang="fr-FR"/>
        </a:p>
      </dgm:t>
    </dgm:pt>
    <dgm:pt modelId="{50C7CF7D-D42C-44E6-B88D-918927DD8F38}">
      <dgm:prSet phldrT="[Texte]"/>
      <dgm:spPr/>
      <dgm:t>
        <a:bodyPr/>
        <a:lstStyle/>
        <a:p>
          <a:r>
            <a:rPr lang="fr-FR" dirty="0"/>
            <a:t>défibrillateurs, stents intracrâniens, valves cardiaques chirurgicales biologiques…</a:t>
          </a:r>
        </a:p>
      </dgm:t>
    </dgm:pt>
    <dgm:pt modelId="{4F8DB5C2-1780-49CC-88B9-B7A3BF808A0F}" type="parTrans" cxnId="{D2B133C0-AC6C-4FE8-8256-4C86CD41412F}">
      <dgm:prSet/>
      <dgm:spPr/>
      <dgm:t>
        <a:bodyPr/>
        <a:lstStyle/>
        <a:p>
          <a:endParaRPr lang="fr-FR"/>
        </a:p>
      </dgm:t>
    </dgm:pt>
    <dgm:pt modelId="{58D0B49A-4AAB-4BA0-9B7F-8C0AD23B44AA}" type="sibTrans" cxnId="{D2B133C0-AC6C-4FE8-8256-4C86CD41412F}">
      <dgm:prSet/>
      <dgm:spPr/>
      <dgm:t>
        <a:bodyPr/>
        <a:lstStyle/>
        <a:p>
          <a:endParaRPr lang="fr-FR"/>
        </a:p>
      </dgm:t>
    </dgm:pt>
    <dgm:pt modelId="{8919B668-2DD0-41B8-BB8F-B57987D24E18}">
      <dgm:prSet phldrT="[Texte]"/>
      <dgm:spPr/>
      <dgm:t>
        <a:bodyPr/>
        <a:lstStyle/>
        <a:p>
          <a:r>
            <a:rPr lang="fr-FR" dirty="0"/>
            <a:t>Inscription sur la liste intra-GHS </a:t>
          </a:r>
        </a:p>
      </dgm:t>
    </dgm:pt>
    <dgm:pt modelId="{A76B83EE-64C8-4E91-ACA3-5CA71939412A}" type="parTrans" cxnId="{6F510155-50C3-4463-A784-D045A85FDB31}">
      <dgm:prSet/>
      <dgm:spPr/>
      <dgm:t>
        <a:bodyPr/>
        <a:lstStyle/>
        <a:p>
          <a:endParaRPr lang="fr-FR"/>
        </a:p>
      </dgm:t>
    </dgm:pt>
    <dgm:pt modelId="{A618CE50-DE93-4C49-82FC-9C9928B26651}" type="sibTrans" cxnId="{6F510155-50C3-4463-A784-D045A85FDB31}">
      <dgm:prSet/>
      <dgm:spPr/>
      <dgm:t>
        <a:bodyPr/>
        <a:lstStyle/>
        <a:p>
          <a:endParaRPr lang="fr-FR"/>
        </a:p>
      </dgm:t>
    </dgm:pt>
    <dgm:pt modelId="{ED161560-EE20-4DCA-9F8B-C481F51202A2}">
      <dgm:prSet phldrT="[Texte]"/>
      <dgm:spPr/>
      <dgm:t>
        <a:bodyPr/>
        <a:lstStyle/>
        <a:p>
          <a:r>
            <a:rPr lang="fr-FR" b="0" i="0" dirty="0"/>
            <a:t>Sur la base de l’avis rendu par la </a:t>
          </a:r>
          <a:r>
            <a:rPr lang="fr-FR" b="0" i="0" dirty="0" err="1"/>
            <a:t>CNEDiMTS</a:t>
          </a:r>
          <a:r>
            <a:rPr lang="fr-FR" b="0" i="0" dirty="0"/>
            <a:t> à l’issue de son évaluation, les ministres chargés de la santé et de la sécurité sociale prennent la décision d’inscrire (par un arrêté publié au JO) ou non les dispositifs médicaux sur la liste « intra-GHS ».</a:t>
          </a:r>
          <a:endParaRPr lang="fr-FR" dirty="0"/>
        </a:p>
      </dgm:t>
    </dgm:pt>
    <dgm:pt modelId="{AE1801B9-58F2-42A6-AAF3-F879046AF50E}" type="parTrans" cxnId="{0475E75E-FA84-48BC-8450-84796D28E542}">
      <dgm:prSet/>
      <dgm:spPr/>
      <dgm:t>
        <a:bodyPr/>
        <a:lstStyle/>
        <a:p>
          <a:endParaRPr lang="fr-FR"/>
        </a:p>
      </dgm:t>
    </dgm:pt>
    <dgm:pt modelId="{696332CF-05B5-4767-8996-EA181EF13CC0}" type="sibTrans" cxnId="{0475E75E-FA84-48BC-8450-84796D28E542}">
      <dgm:prSet/>
      <dgm:spPr/>
      <dgm:t>
        <a:bodyPr/>
        <a:lstStyle/>
        <a:p>
          <a:endParaRPr lang="fr-FR"/>
        </a:p>
      </dgm:t>
    </dgm:pt>
    <dgm:pt modelId="{16438170-C062-40BC-98DB-04E22EEA3E5D}">
      <dgm:prSet phldrT="[Texte]"/>
      <dgm:spPr/>
      <dgm:t>
        <a:bodyPr/>
        <a:lstStyle/>
        <a:p>
          <a:r>
            <a:rPr lang="fr-FR" dirty="0"/>
            <a:t>Sous forme de nom de marque ou de ligne générique</a:t>
          </a:r>
        </a:p>
      </dgm:t>
    </dgm:pt>
    <dgm:pt modelId="{F2175EEC-B1C3-43F8-9647-E1B75715EF86}" type="parTrans" cxnId="{F3D6775D-426C-42E4-9A4A-62CC0FF10085}">
      <dgm:prSet/>
      <dgm:spPr/>
      <dgm:t>
        <a:bodyPr/>
        <a:lstStyle/>
        <a:p>
          <a:endParaRPr lang="fr-FR"/>
        </a:p>
      </dgm:t>
    </dgm:pt>
    <dgm:pt modelId="{C1E09D0F-5D14-4C1A-B3E3-19A59ED5AA64}" type="sibTrans" cxnId="{F3D6775D-426C-42E4-9A4A-62CC0FF10085}">
      <dgm:prSet/>
      <dgm:spPr/>
      <dgm:t>
        <a:bodyPr/>
        <a:lstStyle/>
        <a:p>
          <a:endParaRPr lang="fr-FR"/>
        </a:p>
      </dgm:t>
    </dgm:pt>
    <dgm:pt modelId="{E931A2FB-0462-4E71-950C-1F31F58644D7}">
      <dgm:prSet phldrT="[Texte]"/>
      <dgm:spPr/>
      <dgm:t>
        <a:bodyPr/>
        <a:lstStyle/>
        <a:p>
          <a:r>
            <a:rPr lang="fr-FR" dirty="0"/>
            <a:t>Publication de la liste intra-GHS</a:t>
          </a:r>
        </a:p>
      </dgm:t>
    </dgm:pt>
    <dgm:pt modelId="{C4CD2260-1C90-488B-B2D5-503F7CC0DA7E}" type="parTrans" cxnId="{60FC2C98-3A3A-4500-BA3F-D965EB8E3212}">
      <dgm:prSet/>
      <dgm:spPr/>
      <dgm:t>
        <a:bodyPr/>
        <a:lstStyle/>
        <a:p>
          <a:endParaRPr lang="fr-FR"/>
        </a:p>
      </dgm:t>
    </dgm:pt>
    <dgm:pt modelId="{EBE5712D-5CE8-4422-BD69-1A9B15140597}" type="sibTrans" cxnId="{60FC2C98-3A3A-4500-BA3F-D965EB8E3212}">
      <dgm:prSet/>
      <dgm:spPr/>
      <dgm:t>
        <a:bodyPr/>
        <a:lstStyle/>
        <a:p>
          <a:endParaRPr lang="fr-FR"/>
        </a:p>
      </dgm:t>
    </dgm:pt>
    <dgm:pt modelId="{065F9B87-3A45-424A-821C-026A07E73278}">
      <dgm:prSet phldrT="[Texte]"/>
      <dgm:spPr/>
      <dgm:t>
        <a:bodyPr/>
        <a:lstStyle/>
        <a:p>
          <a:r>
            <a:rPr lang="fr-FR" dirty="0"/>
            <a:t>Après publication des arrêtés d’inscription</a:t>
          </a:r>
        </a:p>
      </dgm:t>
    </dgm:pt>
    <dgm:pt modelId="{82C5E3B3-73AD-4592-A239-2762BAA3CC7E}" type="parTrans" cxnId="{1B3CCF73-3D6B-477F-B437-39117D474ABA}">
      <dgm:prSet/>
      <dgm:spPr/>
      <dgm:t>
        <a:bodyPr/>
        <a:lstStyle/>
        <a:p>
          <a:endParaRPr lang="fr-FR"/>
        </a:p>
      </dgm:t>
    </dgm:pt>
    <dgm:pt modelId="{F11F8E50-5865-4CB7-ACDC-83FFCC82E6AB}" type="sibTrans" cxnId="{1B3CCF73-3D6B-477F-B437-39117D474ABA}">
      <dgm:prSet/>
      <dgm:spPr/>
      <dgm:t>
        <a:bodyPr/>
        <a:lstStyle/>
        <a:p>
          <a:endParaRPr lang="fr-FR"/>
        </a:p>
      </dgm:t>
    </dgm:pt>
    <dgm:pt modelId="{9A2AA213-B0A9-4F22-8E30-46DDE1D21FDA}">
      <dgm:prSet phldrT="[Texte]"/>
      <dgm:spPr/>
      <dgm:t>
        <a:bodyPr/>
        <a:lstStyle/>
        <a:p>
          <a:r>
            <a:rPr lang="fr-FR" dirty="0"/>
            <a:t>Sur le site du ministère : </a:t>
          </a:r>
          <a:r>
            <a:rPr lang="fr-FR" dirty="0">
              <a:solidFill>
                <a:srgbClr val="0033CC"/>
              </a:solidFill>
              <a:hlinkClick xmlns:r="http://schemas.openxmlformats.org/officeDocument/2006/relationships" r:id="rId1">
                <a:extLst>
                  <a:ext uri="{A12FA001-AC4F-418D-AE19-62706E023703}">
                    <ahyp:hlinkClr xmlns:ahyp="http://schemas.microsoft.com/office/drawing/2018/hyperlinkcolor" val="tx"/>
                  </a:ext>
                </a:extLst>
              </a:hlinkClick>
            </a:rPr>
            <a:t>liste intra-GHS</a:t>
          </a:r>
          <a:endParaRPr lang="fr-FR" dirty="0">
            <a:solidFill>
              <a:srgbClr val="0033CC"/>
            </a:solidFill>
          </a:endParaRPr>
        </a:p>
      </dgm:t>
    </dgm:pt>
    <dgm:pt modelId="{15CB1CF0-ACC2-4025-A988-3EC71E8786C5}" type="parTrans" cxnId="{2E046EFC-CA15-420F-89C9-93F77E580C40}">
      <dgm:prSet/>
      <dgm:spPr/>
      <dgm:t>
        <a:bodyPr/>
        <a:lstStyle/>
        <a:p>
          <a:endParaRPr lang="fr-FR"/>
        </a:p>
      </dgm:t>
    </dgm:pt>
    <dgm:pt modelId="{43F03625-3C28-4254-962B-377BD29E65A2}" type="sibTrans" cxnId="{2E046EFC-CA15-420F-89C9-93F77E580C40}">
      <dgm:prSet/>
      <dgm:spPr/>
      <dgm:t>
        <a:bodyPr/>
        <a:lstStyle/>
        <a:p>
          <a:endParaRPr lang="fr-FR"/>
        </a:p>
      </dgm:t>
    </dgm:pt>
    <dgm:pt modelId="{05EDEE06-516A-40EB-BE72-31C5D3202A78}" type="pres">
      <dgm:prSet presAssocID="{54131FE3-9552-4957-A646-35C213E4E758}" presName="linear" presStyleCnt="0">
        <dgm:presLayoutVars>
          <dgm:dir/>
          <dgm:animLvl val="lvl"/>
          <dgm:resizeHandles val="exact"/>
        </dgm:presLayoutVars>
      </dgm:prSet>
      <dgm:spPr/>
    </dgm:pt>
    <dgm:pt modelId="{E867A36D-896E-48A3-935E-CF132B1F791C}" type="pres">
      <dgm:prSet presAssocID="{12FDD3FC-E22F-4962-8EE2-7C8EBDC1F634}" presName="parentLin" presStyleCnt="0"/>
      <dgm:spPr/>
    </dgm:pt>
    <dgm:pt modelId="{4E78FFE9-E51F-4AE8-A6FC-2AE43B7BCD7A}" type="pres">
      <dgm:prSet presAssocID="{12FDD3FC-E22F-4962-8EE2-7C8EBDC1F634}" presName="parentLeftMargin" presStyleLbl="node1" presStyleIdx="0" presStyleCnt="3"/>
      <dgm:spPr/>
    </dgm:pt>
    <dgm:pt modelId="{DB687B66-DF21-4050-AD8A-1C6CA53CDFC6}" type="pres">
      <dgm:prSet presAssocID="{12FDD3FC-E22F-4962-8EE2-7C8EBDC1F634}" presName="parentText" presStyleLbl="node1" presStyleIdx="0" presStyleCnt="3">
        <dgm:presLayoutVars>
          <dgm:chMax val="0"/>
          <dgm:bulletEnabled val="1"/>
        </dgm:presLayoutVars>
      </dgm:prSet>
      <dgm:spPr/>
    </dgm:pt>
    <dgm:pt modelId="{47686CF3-6A96-439A-8169-566CB46AB43B}" type="pres">
      <dgm:prSet presAssocID="{12FDD3FC-E22F-4962-8EE2-7C8EBDC1F634}" presName="negativeSpace" presStyleCnt="0"/>
      <dgm:spPr/>
    </dgm:pt>
    <dgm:pt modelId="{22BA64AA-3F10-4011-9951-7C8A311401F8}" type="pres">
      <dgm:prSet presAssocID="{12FDD3FC-E22F-4962-8EE2-7C8EBDC1F634}" presName="childText" presStyleLbl="conFgAcc1" presStyleIdx="0" presStyleCnt="3">
        <dgm:presLayoutVars>
          <dgm:bulletEnabled val="1"/>
        </dgm:presLayoutVars>
      </dgm:prSet>
      <dgm:spPr/>
    </dgm:pt>
    <dgm:pt modelId="{38BA7682-DF37-49D4-A062-B3D0A7C40067}" type="pres">
      <dgm:prSet presAssocID="{C83D121D-4D73-4237-ACEF-DA748847836D}" presName="spaceBetweenRectangles" presStyleCnt="0"/>
      <dgm:spPr/>
    </dgm:pt>
    <dgm:pt modelId="{EF571188-8BA7-4DB5-A900-2C08EB158928}" type="pres">
      <dgm:prSet presAssocID="{8919B668-2DD0-41B8-BB8F-B57987D24E18}" presName="parentLin" presStyleCnt="0"/>
      <dgm:spPr/>
    </dgm:pt>
    <dgm:pt modelId="{0DA1906F-BC09-43B0-8E7F-1C9FAD08E1C1}" type="pres">
      <dgm:prSet presAssocID="{8919B668-2DD0-41B8-BB8F-B57987D24E18}" presName="parentLeftMargin" presStyleLbl="node1" presStyleIdx="0" presStyleCnt="3"/>
      <dgm:spPr/>
    </dgm:pt>
    <dgm:pt modelId="{09725649-281A-414F-A5ED-546EBE740EE4}" type="pres">
      <dgm:prSet presAssocID="{8919B668-2DD0-41B8-BB8F-B57987D24E18}" presName="parentText" presStyleLbl="node1" presStyleIdx="1" presStyleCnt="3">
        <dgm:presLayoutVars>
          <dgm:chMax val="0"/>
          <dgm:bulletEnabled val="1"/>
        </dgm:presLayoutVars>
      </dgm:prSet>
      <dgm:spPr/>
    </dgm:pt>
    <dgm:pt modelId="{6823483F-9515-4FF6-A8FE-743F65658C0A}" type="pres">
      <dgm:prSet presAssocID="{8919B668-2DD0-41B8-BB8F-B57987D24E18}" presName="negativeSpace" presStyleCnt="0"/>
      <dgm:spPr/>
    </dgm:pt>
    <dgm:pt modelId="{33C43D22-F3EC-4BD1-8311-F6DF49B7E082}" type="pres">
      <dgm:prSet presAssocID="{8919B668-2DD0-41B8-BB8F-B57987D24E18}" presName="childText" presStyleLbl="conFgAcc1" presStyleIdx="1" presStyleCnt="3">
        <dgm:presLayoutVars>
          <dgm:bulletEnabled val="1"/>
        </dgm:presLayoutVars>
      </dgm:prSet>
      <dgm:spPr/>
    </dgm:pt>
    <dgm:pt modelId="{E3B11335-1C8E-49D8-9CA4-6773D2AF9E3B}" type="pres">
      <dgm:prSet presAssocID="{A618CE50-DE93-4C49-82FC-9C9928B26651}" presName="spaceBetweenRectangles" presStyleCnt="0"/>
      <dgm:spPr/>
    </dgm:pt>
    <dgm:pt modelId="{ACE024B0-08FF-4915-A8DD-6AB85236A2A0}" type="pres">
      <dgm:prSet presAssocID="{E931A2FB-0462-4E71-950C-1F31F58644D7}" presName="parentLin" presStyleCnt="0"/>
      <dgm:spPr/>
    </dgm:pt>
    <dgm:pt modelId="{2C249E7F-1051-4F44-A350-A01EFCB53BDF}" type="pres">
      <dgm:prSet presAssocID="{E931A2FB-0462-4E71-950C-1F31F58644D7}" presName="parentLeftMargin" presStyleLbl="node1" presStyleIdx="1" presStyleCnt="3"/>
      <dgm:spPr/>
    </dgm:pt>
    <dgm:pt modelId="{E72C8610-D898-432F-A3D3-BEFA028A79F4}" type="pres">
      <dgm:prSet presAssocID="{E931A2FB-0462-4E71-950C-1F31F58644D7}" presName="parentText" presStyleLbl="node1" presStyleIdx="2" presStyleCnt="3">
        <dgm:presLayoutVars>
          <dgm:chMax val="0"/>
          <dgm:bulletEnabled val="1"/>
        </dgm:presLayoutVars>
      </dgm:prSet>
      <dgm:spPr/>
    </dgm:pt>
    <dgm:pt modelId="{DF466714-99D2-4506-9F46-094837D688F7}" type="pres">
      <dgm:prSet presAssocID="{E931A2FB-0462-4E71-950C-1F31F58644D7}" presName="negativeSpace" presStyleCnt="0"/>
      <dgm:spPr/>
    </dgm:pt>
    <dgm:pt modelId="{F7987190-37D3-479B-922B-F60859982C60}" type="pres">
      <dgm:prSet presAssocID="{E931A2FB-0462-4E71-950C-1F31F58644D7}" presName="childText" presStyleLbl="conFgAcc1" presStyleIdx="2" presStyleCnt="3">
        <dgm:presLayoutVars>
          <dgm:bulletEnabled val="1"/>
        </dgm:presLayoutVars>
      </dgm:prSet>
      <dgm:spPr/>
    </dgm:pt>
  </dgm:ptLst>
  <dgm:cxnLst>
    <dgm:cxn modelId="{A2985904-0F47-432C-8ECB-AA3E614975C8}" type="presOf" srcId="{8919B668-2DD0-41B8-BB8F-B57987D24E18}" destId="{0DA1906F-BC09-43B0-8E7F-1C9FAD08E1C1}" srcOrd="0" destOrd="0" presId="urn:microsoft.com/office/officeart/2005/8/layout/list1"/>
    <dgm:cxn modelId="{FFE9AB0D-C906-4B3A-A38E-6CC7A5464299}" type="presOf" srcId="{9A2AA213-B0A9-4F22-8E30-46DDE1D21FDA}" destId="{F7987190-37D3-479B-922B-F60859982C60}" srcOrd="0" destOrd="1" presId="urn:microsoft.com/office/officeart/2005/8/layout/list1"/>
    <dgm:cxn modelId="{51FB4611-2725-4223-9E07-05B3A0EEB2AE}" type="presOf" srcId="{50C7CF7D-D42C-44E6-B88D-918927DD8F38}" destId="{22BA64AA-3F10-4011-9951-7C8A311401F8}" srcOrd="0" destOrd="0" presId="urn:microsoft.com/office/officeart/2005/8/layout/list1"/>
    <dgm:cxn modelId="{C58AC016-3F79-4998-972A-F4912936E43D}" type="presOf" srcId="{8919B668-2DD0-41B8-BB8F-B57987D24E18}" destId="{09725649-281A-414F-A5ED-546EBE740EE4}" srcOrd="1" destOrd="0" presId="urn:microsoft.com/office/officeart/2005/8/layout/list1"/>
    <dgm:cxn modelId="{1173F317-3074-463C-B579-B8CFCF26491E}" type="presOf" srcId="{E931A2FB-0462-4E71-950C-1F31F58644D7}" destId="{E72C8610-D898-432F-A3D3-BEFA028A79F4}" srcOrd="1" destOrd="0" presId="urn:microsoft.com/office/officeart/2005/8/layout/list1"/>
    <dgm:cxn modelId="{0B95A429-541E-40E0-9F20-C00549D0208B}" type="presOf" srcId="{12FDD3FC-E22F-4962-8EE2-7C8EBDC1F634}" destId="{4E78FFE9-E51F-4AE8-A6FC-2AE43B7BCD7A}" srcOrd="0" destOrd="0" presId="urn:microsoft.com/office/officeart/2005/8/layout/list1"/>
    <dgm:cxn modelId="{F3D6775D-426C-42E4-9A4A-62CC0FF10085}" srcId="{8919B668-2DD0-41B8-BB8F-B57987D24E18}" destId="{16438170-C062-40BC-98DB-04E22EEA3E5D}" srcOrd="1" destOrd="0" parTransId="{F2175EEC-B1C3-43F8-9647-E1B75715EF86}" sibTransId="{C1E09D0F-5D14-4C1A-B3E3-19A59ED5AA64}"/>
    <dgm:cxn modelId="{0475E75E-FA84-48BC-8450-84796D28E542}" srcId="{8919B668-2DD0-41B8-BB8F-B57987D24E18}" destId="{ED161560-EE20-4DCA-9F8B-C481F51202A2}" srcOrd="0" destOrd="0" parTransId="{AE1801B9-58F2-42A6-AAF3-F879046AF50E}" sibTransId="{696332CF-05B5-4767-8996-EA181EF13CC0}"/>
    <dgm:cxn modelId="{1B3CCF73-3D6B-477F-B437-39117D474ABA}" srcId="{E931A2FB-0462-4E71-950C-1F31F58644D7}" destId="{065F9B87-3A45-424A-821C-026A07E73278}" srcOrd="0" destOrd="0" parTransId="{82C5E3B3-73AD-4592-A239-2762BAA3CC7E}" sibTransId="{F11F8E50-5865-4CB7-ACDC-83FFCC82E6AB}"/>
    <dgm:cxn modelId="{6F510155-50C3-4463-A784-D045A85FDB31}" srcId="{54131FE3-9552-4957-A646-35C213E4E758}" destId="{8919B668-2DD0-41B8-BB8F-B57987D24E18}" srcOrd="1" destOrd="0" parTransId="{A76B83EE-64C8-4E91-ACA3-5CA71939412A}" sibTransId="{A618CE50-DE93-4C49-82FC-9C9928B26651}"/>
    <dgm:cxn modelId="{535BA283-AB98-429D-BC89-86FD1F5C9559}" srcId="{54131FE3-9552-4957-A646-35C213E4E758}" destId="{12FDD3FC-E22F-4962-8EE2-7C8EBDC1F634}" srcOrd="0" destOrd="0" parTransId="{ABC1D4C8-368C-49F9-AD6E-8A32E55628DF}" sibTransId="{C83D121D-4D73-4237-ACEF-DA748847836D}"/>
    <dgm:cxn modelId="{60FC2C98-3A3A-4500-BA3F-D965EB8E3212}" srcId="{54131FE3-9552-4957-A646-35C213E4E758}" destId="{E931A2FB-0462-4E71-950C-1F31F58644D7}" srcOrd="2" destOrd="0" parTransId="{C4CD2260-1C90-488B-B2D5-503F7CC0DA7E}" sibTransId="{EBE5712D-5CE8-4422-BD69-1A9B15140597}"/>
    <dgm:cxn modelId="{1230B7AE-536D-46FF-9437-DACB83D34FE6}" type="presOf" srcId="{E931A2FB-0462-4E71-950C-1F31F58644D7}" destId="{2C249E7F-1051-4F44-A350-A01EFCB53BDF}" srcOrd="0" destOrd="0" presId="urn:microsoft.com/office/officeart/2005/8/layout/list1"/>
    <dgm:cxn modelId="{F2909CB5-A841-419A-91F0-2E34377B0EDF}" type="presOf" srcId="{ED161560-EE20-4DCA-9F8B-C481F51202A2}" destId="{33C43D22-F3EC-4BD1-8311-F6DF49B7E082}" srcOrd="0" destOrd="0" presId="urn:microsoft.com/office/officeart/2005/8/layout/list1"/>
    <dgm:cxn modelId="{D2B133C0-AC6C-4FE8-8256-4C86CD41412F}" srcId="{12FDD3FC-E22F-4962-8EE2-7C8EBDC1F634}" destId="{50C7CF7D-D42C-44E6-B88D-918927DD8F38}" srcOrd="0" destOrd="0" parTransId="{4F8DB5C2-1780-49CC-88B9-B7A3BF808A0F}" sibTransId="{58D0B49A-4AAB-4BA0-9B7F-8C0AD23B44AA}"/>
    <dgm:cxn modelId="{79F64BD1-EB28-4BD4-A569-E28F4C97D10B}" type="presOf" srcId="{065F9B87-3A45-424A-821C-026A07E73278}" destId="{F7987190-37D3-479B-922B-F60859982C60}" srcOrd="0" destOrd="0" presId="urn:microsoft.com/office/officeart/2005/8/layout/list1"/>
    <dgm:cxn modelId="{6B846EF5-5358-47CB-9FD2-EE2EE6EC2BF9}" type="presOf" srcId="{12FDD3FC-E22F-4962-8EE2-7C8EBDC1F634}" destId="{DB687B66-DF21-4050-AD8A-1C6CA53CDFC6}" srcOrd="1" destOrd="0" presId="urn:microsoft.com/office/officeart/2005/8/layout/list1"/>
    <dgm:cxn modelId="{A0EFDBF5-1166-4106-8887-C5CBF12DEBBF}" type="presOf" srcId="{54131FE3-9552-4957-A646-35C213E4E758}" destId="{05EDEE06-516A-40EB-BE72-31C5D3202A78}" srcOrd="0" destOrd="0" presId="urn:microsoft.com/office/officeart/2005/8/layout/list1"/>
    <dgm:cxn modelId="{2E046EFC-CA15-420F-89C9-93F77E580C40}" srcId="{E931A2FB-0462-4E71-950C-1F31F58644D7}" destId="{9A2AA213-B0A9-4F22-8E30-46DDE1D21FDA}" srcOrd="1" destOrd="0" parTransId="{15CB1CF0-ACC2-4025-A988-3EC71E8786C5}" sibTransId="{43F03625-3C28-4254-962B-377BD29E65A2}"/>
    <dgm:cxn modelId="{1DCC26FE-FC07-4A8D-95C4-0924D3DD58EC}" type="presOf" srcId="{16438170-C062-40BC-98DB-04E22EEA3E5D}" destId="{33C43D22-F3EC-4BD1-8311-F6DF49B7E082}" srcOrd="0" destOrd="1" presId="urn:microsoft.com/office/officeart/2005/8/layout/list1"/>
    <dgm:cxn modelId="{B4086661-AC06-4D30-A67D-90A599C1D57B}" type="presParOf" srcId="{05EDEE06-516A-40EB-BE72-31C5D3202A78}" destId="{E867A36D-896E-48A3-935E-CF132B1F791C}" srcOrd="0" destOrd="0" presId="urn:microsoft.com/office/officeart/2005/8/layout/list1"/>
    <dgm:cxn modelId="{D076B493-5027-448D-AB23-51E6203933B5}" type="presParOf" srcId="{E867A36D-896E-48A3-935E-CF132B1F791C}" destId="{4E78FFE9-E51F-4AE8-A6FC-2AE43B7BCD7A}" srcOrd="0" destOrd="0" presId="urn:microsoft.com/office/officeart/2005/8/layout/list1"/>
    <dgm:cxn modelId="{DC41EF29-2F53-47A3-90EE-FDFC34D86274}" type="presParOf" srcId="{E867A36D-896E-48A3-935E-CF132B1F791C}" destId="{DB687B66-DF21-4050-AD8A-1C6CA53CDFC6}" srcOrd="1" destOrd="0" presId="urn:microsoft.com/office/officeart/2005/8/layout/list1"/>
    <dgm:cxn modelId="{3183A448-F2A7-40BE-894F-35210D9D0B58}" type="presParOf" srcId="{05EDEE06-516A-40EB-BE72-31C5D3202A78}" destId="{47686CF3-6A96-439A-8169-566CB46AB43B}" srcOrd="1" destOrd="0" presId="urn:microsoft.com/office/officeart/2005/8/layout/list1"/>
    <dgm:cxn modelId="{FB049F99-BEA3-4E5F-85B2-91237749B344}" type="presParOf" srcId="{05EDEE06-516A-40EB-BE72-31C5D3202A78}" destId="{22BA64AA-3F10-4011-9951-7C8A311401F8}" srcOrd="2" destOrd="0" presId="urn:microsoft.com/office/officeart/2005/8/layout/list1"/>
    <dgm:cxn modelId="{9D007338-0183-4C32-9325-88889220F787}" type="presParOf" srcId="{05EDEE06-516A-40EB-BE72-31C5D3202A78}" destId="{38BA7682-DF37-49D4-A062-B3D0A7C40067}" srcOrd="3" destOrd="0" presId="urn:microsoft.com/office/officeart/2005/8/layout/list1"/>
    <dgm:cxn modelId="{09C7E598-403A-4FDC-B0AB-1F9F5BD3FBF1}" type="presParOf" srcId="{05EDEE06-516A-40EB-BE72-31C5D3202A78}" destId="{EF571188-8BA7-4DB5-A900-2C08EB158928}" srcOrd="4" destOrd="0" presId="urn:microsoft.com/office/officeart/2005/8/layout/list1"/>
    <dgm:cxn modelId="{F97C1BE4-D477-4D5C-B56F-2408AC82C1AD}" type="presParOf" srcId="{EF571188-8BA7-4DB5-A900-2C08EB158928}" destId="{0DA1906F-BC09-43B0-8E7F-1C9FAD08E1C1}" srcOrd="0" destOrd="0" presId="urn:microsoft.com/office/officeart/2005/8/layout/list1"/>
    <dgm:cxn modelId="{B3AE9042-7991-4874-B3B7-4E9C2EA3DD9D}" type="presParOf" srcId="{EF571188-8BA7-4DB5-A900-2C08EB158928}" destId="{09725649-281A-414F-A5ED-546EBE740EE4}" srcOrd="1" destOrd="0" presId="urn:microsoft.com/office/officeart/2005/8/layout/list1"/>
    <dgm:cxn modelId="{7B2AAA96-BAF2-481B-B6DF-FAF3CA24EA08}" type="presParOf" srcId="{05EDEE06-516A-40EB-BE72-31C5D3202A78}" destId="{6823483F-9515-4FF6-A8FE-743F65658C0A}" srcOrd="5" destOrd="0" presId="urn:microsoft.com/office/officeart/2005/8/layout/list1"/>
    <dgm:cxn modelId="{75707D34-D8CB-4566-ADD0-2A91657FC37F}" type="presParOf" srcId="{05EDEE06-516A-40EB-BE72-31C5D3202A78}" destId="{33C43D22-F3EC-4BD1-8311-F6DF49B7E082}" srcOrd="6" destOrd="0" presId="urn:microsoft.com/office/officeart/2005/8/layout/list1"/>
    <dgm:cxn modelId="{CFFC1399-92F8-4588-98DD-023B8661F252}" type="presParOf" srcId="{05EDEE06-516A-40EB-BE72-31C5D3202A78}" destId="{E3B11335-1C8E-49D8-9CA4-6773D2AF9E3B}" srcOrd="7" destOrd="0" presId="urn:microsoft.com/office/officeart/2005/8/layout/list1"/>
    <dgm:cxn modelId="{B0C92F9E-DC90-4640-AA47-8D97F148D3B9}" type="presParOf" srcId="{05EDEE06-516A-40EB-BE72-31C5D3202A78}" destId="{ACE024B0-08FF-4915-A8DD-6AB85236A2A0}" srcOrd="8" destOrd="0" presId="urn:microsoft.com/office/officeart/2005/8/layout/list1"/>
    <dgm:cxn modelId="{D64421C8-0536-41D3-9615-F8BF7D593225}" type="presParOf" srcId="{ACE024B0-08FF-4915-A8DD-6AB85236A2A0}" destId="{2C249E7F-1051-4F44-A350-A01EFCB53BDF}" srcOrd="0" destOrd="0" presId="urn:microsoft.com/office/officeart/2005/8/layout/list1"/>
    <dgm:cxn modelId="{F002653E-5E5F-4139-888C-52C6C5A994FB}" type="presParOf" srcId="{ACE024B0-08FF-4915-A8DD-6AB85236A2A0}" destId="{E72C8610-D898-432F-A3D3-BEFA028A79F4}" srcOrd="1" destOrd="0" presId="urn:microsoft.com/office/officeart/2005/8/layout/list1"/>
    <dgm:cxn modelId="{3E06B3B5-C411-405B-AA9D-55F3E93DE76F}" type="presParOf" srcId="{05EDEE06-516A-40EB-BE72-31C5D3202A78}" destId="{DF466714-99D2-4506-9F46-094837D688F7}" srcOrd="9" destOrd="0" presId="urn:microsoft.com/office/officeart/2005/8/layout/list1"/>
    <dgm:cxn modelId="{4957ACE1-80E3-4FAD-85AA-51B3476F25E4}" type="presParOf" srcId="{05EDEE06-516A-40EB-BE72-31C5D3202A78}" destId="{F7987190-37D3-479B-922B-F60859982C6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3FD5A-9657-47BE-B930-2A3CC8DC34D5}">
      <dsp:nvSpPr>
        <dsp:cNvPr id="0" name=""/>
        <dsp:cNvSpPr/>
      </dsp:nvSpPr>
      <dsp:spPr>
        <a:xfrm>
          <a:off x="1317685" y="0"/>
          <a:ext cx="6307454" cy="3942159"/>
        </a:xfrm>
        <a:prstGeom prst="swooshArrow">
          <a:avLst>
            <a:gd name="adj1" fmla="val 25000"/>
            <a:gd name="adj2" fmla="val 25000"/>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75D3A406-28A5-443A-9D5A-DBE1DC513ACF}">
      <dsp:nvSpPr>
        <dsp:cNvPr id="0" name=""/>
        <dsp:cNvSpPr/>
      </dsp:nvSpPr>
      <dsp:spPr>
        <a:xfrm>
          <a:off x="2118732" y="2720878"/>
          <a:ext cx="163993" cy="163993"/>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54A1A1C-364F-40B8-A479-12D6929466D3}">
      <dsp:nvSpPr>
        <dsp:cNvPr id="0" name=""/>
        <dsp:cNvSpPr/>
      </dsp:nvSpPr>
      <dsp:spPr>
        <a:xfrm>
          <a:off x="2472164" y="2802875"/>
          <a:ext cx="4049334" cy="113928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6897" tIns="0" rIns="0" bIns="0" numCol="1" spcCol="1270" anchor="t" anchorCtr="0">
          <a:noAutofit/>
        </a:bodyPr>
        <a:lstStyle/>
        <a:p>
          <a:pPr marL="0" lvl="0" indent="0" algn="l" defTabSz="800100">
            <a:lnSpc>
              <a:spcPct val="90000"/>
            </a:lnSpc>
            <a:spcBef>
              <a:spcPct val="0"/>
            </a:spcBef>
            <a:spcAft>
              <a:spcPct val="35000"/>
            </a:spcAft>
            <a:buNone/>
          </a:pPr>
          <a:r>
            <a:rPr lang="fr-FR" sz="1800" kern="1200" dirty="0">
              <a:highlight>
                <a:srgbClr val="00FFFF"/>
              </a:highlight>
            </a:rPr>
            <a:t>SEPTICÉMIE </a:t>
          </a:r>
        </a:p>
        <a:p>
          <a:pPr marL="171450" lvl="1" indent="-171450" algn="l" defTabSz="800100">
            <a:lnSpc>
              <a:spcPct val="90000"/>
            </a:lnSpc>
            <a:spcBef>
              <a:spcPct val="0"/>
            </a:spcBef>
            <a:spcAft>
              <a:spcPct val="15000"/>
            </a:spcAft>
            <a:buChar char="•"/>
          </a:pPr>
          <a:r>
            <a:rPr lang="fr-FR" sz="1800" kern="1200" dirty="0"/>
            <a:t>circulation sanguine de micro-organisme</a:t>
          </a:r>
        </a:p>
      </dsp:txBody>
      <dsp:txXfrm>
        <a:off x="2472164" y="2802875"/>
        <a:ext cx="4049334" cy="1139283"/>
      </dsp:txXfrm>
    </dsp:sp>
    <dsp:sp modelId="{D9A5FAA1-EB29-4BDC-9426-CF3631EA26E8}">
      <dsp:nvSpPr>
        <dsp:cNvPr id="0" name=""/>
        <dsp:cNvSpPr/>
      </dsp:nvSpPr>
      <dsp:spPr>
        <a:xfrm>
          <a:off x="3566293" y="1649399"/>
          <a:ext cx="296450" cy="296450"/>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D18AB49-CA1B-44AF-BE31-343590E866A9}">
      <dsp:nvSpPr>
        <dsp:cNvPr id="0" name=""/>
        <dsp:cNvSpPr/>
      </dsp:nvSpPr>
      <dsp:spPr>
        <a:xfrm>
          <a:off x="3714518" y="1797624"/>
          <a:ext cx="1513789" cy="214453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57083" tIns="0" rIns="0" bIns="0" numCol="1" spcCol="1270" anchor="t" anchorCtr="0">
          <a:noAutofit/>
        </a:bodyPr>
        <a:lstStyle/>
        <a:p>
          <a:pPr marL="0" lvl="0" indent="0" algn="l" defTabSz="2889250">
            <a:lnSpc>
              <a:spcPct val="90000"/>
            </a:lnSpc>
            <a:spcBef>
              <a:spcPct val="0"/>
            </a:spcBef>
            <a:spcAft>
              <a:spcPct val="35000"/>
            </a:spcAft>
            <a:buNone/>
          </a:pPr>
          <a:r>
            <a:rPr lang="fr-FR" sz="6500" kern="1200" dirty="0"/>
            <a:t>    </a:t>
          </a:r>
        </a:p>
      </dsp:txBody>
      <dsp:txXfrm>
        <a:off x="3714518" y="1797624"/>
        <a:ext cx="1513789" cy="2144534"/>
      </dsp:txXfrm>
    </dsp:sp>
    <dsp:sp modelId="{E1EBC722-EAA1-4C89-8188-B7BCDAD77457}">
      <dsp:nvSpPr>
        <dsp:cNvPr id="0" name=""/>
        <dsp:cNvSpPr/>
      </dsp:nvSpPr>
      <dsp:spPr>
        <a:xfrm>
          <a:off x="5307150" y="997366"/>
          <a:ext cx="409984" cy="409984"/>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BE251DD-D4DD-4D6D-8202-472FA8D26112}">
      <dsp:nvSpPr>
        <dsp:cNvPr id="0" name=""/>
        <dsp:cNvSpPr/>
      </dsp:nvSpPr>
      <dsp:spPr>
        <a:xfrm>
          <a:off x="5512143" y="1202358"/>
          <a:ext cx="1513789" cy="27398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17242" tIns="0" rIns="0" bIns="0" numCol="1" spcCol="1270" anchor="t" anchorCtr="0">
          <a:noAutofit/>
        </a:bodyPr>
        <a:lstStyle/>
        <a:p>
          <a:pPr marL="0" lvl="0" indent="0" algn="l" defTabSz="2889250">
            <a:lnSpc>
              <a:spcPct val="90000"/>
            </a:lnSpc>
            <a:spcBef>
              <a:spcPct val="0"/>
            </a:spcBef>
            <a:spcAft>
              <a:spcPct val="35000"/>
            </a:spcAft>
            <a:buNone/>
          </a:pPr>
          <a:r>
            <a:rPr lang="fr-FR" sz="6500" kern="1200" dirty="0"/>
            <a:t>   </a:t>
          </a:r>
        </a:p>
      </dsp:txBody>
      <dsp:txXfrm>
        <a:off x="5512143" y="1202358"/>
        <a:ext cx="1513789" cy="27398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6F8B8-12F0-4D1E-9BE2-2B807C37FAFC}">
      <dsp:nvSpPr>
        <dsp:cNvPr id="0" name=""/>
        <dsp:cNvSpPr/>
      </dsp:nvSpPr>
      <dsp:spPr>
        <a:xfrm>
          <a:off x="0" y="255919"/>
          <a:ext cx="8136904" cy="1134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31514" tIns="333248" rIns="631514" bIns="120904" numCol="1" spcCol="1270" anchor="t" anchorCtr="0">
          <a:noAutofit/>
        </a:bodyPr>
        <a:lstStyle/>
        <a:p>
          <a:pPr marL="171450" lvl="1" indent="-171450" algn="l" defTabSz="755650">
            <a:lnSpc>
              <a:spcPct val="90000"/>
            </a:lnSpc>
            <a:spcBef>
              <a:spcPct val="0"/>
            </a:spcBef>
            <a:spcAft>
              <a:spcPct val="15000"/>
            </a:spcAft>
            <a:buChar char="•"/>
          </a:pPr>
          <a:r>
            <a:rPr lang="fr-FR" sz="1700" kern="1200" dirty="0"/>
            <a:t>prise en charge des dispositifs médicaux inscrits subordonnée au recueil et à la transmission d’informations relatives à leurs utilisations en vie réelle.</a:t>
          </a:r>
        </a:p>
      </dsp:txBody>
      <dsp:txXfrm>
        <a:off x="0" y="255919"/>
        <a:ext cx="8136904" cy="1134000"/>
      </dsp:txXfrm>
    </dsp:sp>
    <dsp:sp modelId="{40DB58AB-8AF9-40AA-B969-EDC255504969}">
      <dsp:nvSpPr>
        <dsp:cNvPr id="0" name=""/>
        <dsp:cNvSpPr/>
      </dsp:nvSpPr>
      <dsp:spPr>
        <a:xfrm>
          <a:off x="406845" y="19759"/>
          <a:ext cx="5695832" cy="472320"/>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289" tIns="0" rIns="215289" bIns="0" numCol="1" spcCol="1270" anchor="ctr" anchorCtr="0">
          <a:noAutofit/>
        </a:bodyPr>
        <a:lstStyle/>
        <a:p>
          <a:pPr marL="0" lvl="0" indent="0" algn="l" defTabSz="755650">
            <a:lnSpc>
              <a:spcPct val="90000"/>
            </a:lnSpc>
            <a:spcBef>
              <a:spcPct val="0"/>
            </a:spcBef>
            <a:spcAft>
              <a:spcPct val="35000"/>
            </a:spcAft>
            <a:buNone/>
          </a:pPr>
          <a:r>
            <a:rPr lang="fr-FR" sz="1700" kern="1200" dirty="0"/>
            <a:t>Suivi en vie réelle des DM intra-GHS</a:t>
          </a:r>
        </a:p>
      </dsp:txBody>
      <dsp:txXfrm>
        <a:off x="429902" y="42816"/>
        <a:ext cx="5649718" cy="426206"/>
      </dsp:txXfrm>
    </dsp:sp>
    <dsp:sp modelId="{F91DB194-3E33-42D6-B921-CE156E644978}">
      <dsp:nvSpPr>
        <dsp:cNvPr id="0" name=""/>
        <dsp:cNvSpPr/>
      </dsp:nvSpPr>
      <dsp:spPr>
        <a:xfrm>
          <a:off x="0" y="1712479"/>
          <a:ext cx="8136904" cy="1209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31514" tIns="333248" rIns="631514" bIns="120904" numCol="1" spcCol="1270" anchor="t" anchorCtr="0">
          <a:noAutofit/>
        </a:bodyPr>
        <a:lstStyle/>
        <a:p>
          <a:pPr marL="171450" lvl="1" indent="-171450" algn="l" defTabSz="755650">
            <a:lnSpc>
              <a:spcPct val="90000"/>
            </a:lnSpc>
            <a:spcBef>
              <a:spcPct val="0"/>
            </a:spcBef>
            <a:spcAft>
              <a:spcPct val="15000"/>
            </a:spcAft>
            <a:buChar char="•"/>
          </a:pPr>
          <a:r>
            <a:rPr lang="fr-FR" sz="1700" kern="1200" dirty="0"/>
            <a:t>Fichier lié au séjour</a:t>
          </a:r>
        </a:p>
        <a:p>
          <a:pPr marL="171450" lvl="1" indent="-171450" algn="l" defTabSz="755650">
            <a:lnSpc>
              <a:spcPct val="90000"/>
            </a:lnSpc>
            <a:spcBef>
              <a:spcPct val="0"/>
            </a:spcBef>
            <a:spcAft>
              <a:spcPct val="15000"/>
            </a:spcAft>
            <a:buChar char="•"/>
          </a:pPr>
          <a:r>
            <a:rPr lang="fr-FR" sz="1700" kern="1200" dirty="0"/>
            <a:t>Date de mise en application = 1</a:t>
          </a:r>
          <a:r>
            <a:rPr lang="fr-FR" sz="1700" kern="1200" baseline="30000" dirty="0"/>
            <a:t>er</a:t>
          </a:r>
          <a:r>
            <a:rPr lang="fr-FR" sz="1700" kern="1200" dirty="0"/>
            <a:t> avril 2022</a:t>
          </a:r>
        </a:p>
        <a:p>
          <a:pPr marL="171450" lvl="1" indent="-171450" algn="l" defTabSz="755650">
            <a:lnSpc>
              <a:spcPct val="90000"/>
            </a:lnSpc>
            <a:spcBef>
              <a:spcPct val="0"/>
            </a:spcBef>
            <a:spcAft>
              <a:spcPct val="15000"/>
            </a:spcAft>
            <a:buChar char="•"/>
          </a:pPr>
          <a:r>
            <a:rPr lang="fr-FR" sz="1700" kern="1200" dirty="0"/>
            <a:t>Restitution : plateforme des données hospitalières</a:t>
          </a:r>
        </a:p>
      </dsp:txBody>
      <dsp:txXfrm>
        <a:off x="0" y="1712479"/>
        <a:ext cx="8136904" cy="1209600"/>
      </dsp:txXfrm>
    </dsp:sp>
    <dsp:sp modelId="{3CB035D3-6E90-4D35-A4CC-7064D7D02CEB}">
      <dsp:nvSpPr>
        <dsp:cNvPr id="0" name=""/>
        <dsp:cNvSpPr/>
      </dsp:nvSpPr>
      <dsp:spPr>
        <a:xfrm>
          <a:off x="406845" y="1476319"/>
          <a:ext cx="5695832" cy="472320"/>
        </a:xfrm>
        <a:prstGeom prst="roundRect">
          <a:avLst/>
        </a:prstGeom>
        <a:solidFill>
          <a:schemeClr val="accent2">
            <a:hueOff val="7082498"/>
            <a:satOff val="-31661"/>
            <a:lumOff val="-990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289" tIns="0" rIns="215289" bIns="0" numCol="1" spcCol="1270" anchor="ctr" anchorCtr="0">
          <a:noAutofit/>
        </a:bodyPr>
        <a:lstStyle/>
        <a:p>
          <a:pPr marL="0" lvl="0" indent="0" algn="l" defTabSz="755650">
            <a:lnSpc>
              <a:spcPct val="90000"/>
            </a:lnSpc>
            <a:spcBef>
              <a:spcPct val="0"/>
            </a:spcBef>
            <a:spcAft>
              <a:spcPct val="35000"/>
            </a:spcAft>
            <a:buNone/>
          </a:pPr>
          <a:r>
            <a:rPr lang="fr-FR" sz="1700" kern="1200" dirty="0"/>
            <a:t>Recueil par FICHCOMP</a:t>
          </a:r>
        </a:p>
      </dsp:txBody>
      <dsp:txXfrm>
        <a:off x="429902" y="1499376"/>
        <a:ext cx="5649718" cy="426206"/>
      </dsp:txXfrm>
    </dsp:sp>
    <dsp:sp modelId="{376BA286-5210-4C62-8A04-0202F04C5BCC}">
      <dsp:nvSpPr>
        <dsp:cNvPr id="0" name=""/>
        <dsp:cNvSpPr/>
      </dsp:nvSpPr>
      <dsp:spPr>
        <a:xfrm>
          <a:off x="0" y="3244639"/>
          <a:ext cx="8136904" cy="1663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31514" tIns="333248" rIns="631514" bIns="120904" numCol="1" spcCol="1270" anchor="t" anchorCtr="0">
          <a:noAutofit/>
        </a:bodyPr>
        <a:lstStyle/>
        <a:p>
          <a:pPr marL="171450" lvl="1" indent="-171450" algn="l" defTabSz="755650">
            <a:lnSpc>
              <a:spcPct val="90000"/>
            </a:lnSpc>
            <a:spcBef>
              <a:spcPct val="0"/>
            </a:spcBef>
            <a:spcAft>
              <a:spcPct val="15000"/>
            </a:spcAft>
            <a:buChar char="•"/>
          </a:pPr>
          <a:r>
            <a:rPr lang="fr-FR" sz="1700" kern="1200" dirty="0"/>
            <a:t>IUD-ID, introduit par le règlement européen de 2017</a:t>
          </a:r>
        </a:p>
        <a:p>
          <a:pPr marL="171450" lvl="1" indent="-171450" algn="l" defTabSz="755650">
            <a:lnSpc>
              <a:spcPct val="90000"/>
            </a:lnSpc>
            <a:spcBef>
              <a:spcPct val="0"/>
            </a:spcBef>
            <a:spcAft>
              <a:spcPct val="15000"/>
            </a:spcAft>
            <a:buChar char="•"/>
          </a:pPr>
          <a:r>
            <a:rPr lang="fr-FR" sz="1700" kern="1200" dirty="0"/>
            <a:t>Référentiel de mise à jour mensuelle sur le site du ministère : </a:t>
          </a:r>
          <a:r>
            <a:rPr lang="fr-FR" sz="1700" kern="1200" dirty="0">
              <a:solidFill>
                <a:srgbClr val="0033CC"/>
              </a:solidFill>
              <a:hlinkClick xmlns:r="http://schemas.openxmlformats.org/officeDocument/2006/relationships" r:id="rId1">
                <a:extLst>
                  <a:ext uri="{A12FA001-AC4F-418D-AE19-62706E023703}">
                    <ahyp:hlinkClr xmlns:ahyp="http://schemas.microsoft.com/office/drawing/2018/hyperlinkcolor" val="tx"/>
                  </a:ext>
                </a:extLst>
              </a:hlinkClick>
            </a:rPr>
            <a:t>Référentiel IUD-ID des DM intra-GHS</a:t>
          </a:r>
          <a:r>
            <a:rPr lang="fr-FR" sz="1700" kern="1200" dirty="0"/>
            <a:t>, importé sur le site de l’ATIH</a:t>
          </a:r>
        </a:p>
        <a:p>
          <a:pPr marL="171450" lvl="1" indent="-171450" algn="l" defTabSz="755650">
            <a:lnSpc>
              <a:spcPct val="90000"/>
            </a:lnSpc>
            <a:spcBef>
              <a:spcPct val="0"/>
            </a:spcBef>
            <a:spcAft>
              <a:spcPct val="15000"/>
            </a:spcAft>
            <a:buChar char="•"/>
          </a:pPr>
          <a:r>
            <a:rPr lang="fr-FR" sz="1700" kern="1200"/>
            <a:t>Mise à jour de ce référentiel avec les outils M3, problèmes de format d’IUD-ID dans le fichier initial</a:t>
          </a:r>
          <a:endParaRPr lang="fr-FR" sz="1700" kern="1200" dirty="0"/>
        </a:p>
      </dsp:txBody>
      <dsp:txXfrm>
        <a:off x="0" y="3244639"/>
        <a:ext cx="8136904" cy="1663200"/>
      </dsp:txXfrm>
    </dsp:sp>
    <dsp:sp modelId="{9BD39E14-D736-4D86-8FA9-5E560C53CCAF}">
      <dsp:nvSpPr>
        <dsp:cNvPr id="0" name=""/>
        <dsp:cNvSpPr/>
      </dsp:nvSpPr>
      <dsp:spPr>
        <a:xfrm>
          <a:off x="406845" y="3008479"/>
          <a:ext cx="5695832" cy="472320"/>
        </a:xfrm>
        <a:prstGeom prst="roundRect">
          <a:avLst/>
        </a:prstGeom>
        <a:solidFill>
          <a:schemeClr val="accent2">
            <a:hueOff val="14164997"/>
            <a:satOff val="-63322"/>
            <a:lumOff val="-1980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289" tIns="0" rIns="215289" bIns="0" numCol="1" spcCol="1270" anchor="ctr" anchorCtr="0">
          <a:noAutofit/>
        </a:bodyPr>
        <a:lstStyle/>
        <a:p>
          <a:pPr marL="0" lvl="0" indent="0" algn="l" defTabSz="755650">
            <a:lnSpc>
              <a:spcPct val="90000"/>
            </a:lnSpc>
            <a:spcBef>
              <a:spcPct val="0"/>
            </a:spcBef>
            <a:spcAft>
              <a:spcPct val="35000"/>
            </a:spcAft>
            <a:buNone/>
          </a:pPr>
          <a:r>
            <a:rPr lang="fr-FR" sz="1700" kern="1200" dirty="0"/>
            <a:t>Identifiant unique des DM</a:t>
          </a:r>
        </a:p>
      </dsp:txBody>
      <dsp:txXfrm>
        <a:off x="429902" y="3031536"/>
        <a:ext cx="5649718" cy="4262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3D563-D2AE-4100-9EA1-91316BB73354}">
      <dsp:nvSpPr>
        <dsp:cNvPr id="0" name=""/>
        <dsp:cNvSpPr/>
      </dsp:nvSpPr>
      <dsp:spPr>
        <a:xfrm rot="10800000">
          <a:off x="1281281" y="1913"/>
          <a:ext cx="4022366" cy="1072516"/>
        </a:xfrm>
        <a:prstGeom prst="homePlat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2950" tIns="80010" rIns="149352" bIns="80010" numCol="1" spcCol="1270" anchor="t" anchorCtr="0">
          <a:noAutofit/>
        </a:bodyPr>
        <a:lstStyle/>
        <a:p>
          <a:pPr marL="0" lvl="0" indent="0" algn="l" defTabSz="933450">
            <a:lnSpc>
              <a:spcPct val="90000"/>
            </a:lnSpc>
            <a:spcBef>
              <a:spcPct val="0"/>
            </a:spcBef>
            <a:spcAft>
              <a:spcPct val="35000"/>
            </a:spcAft>
            <a:buNone/>
          </a:pPr>
          <a:r>
            <a:rPr lang="fr-FR" sz="2100" kern="1200" dirty="0"/>
            <a:t>1 Diagnostic positif</a:t>
          </a:r>
        </a:p>
        <a:p>
          <a:pPr marL="171450" lvl="1" indent="-171450" algn="l" defTabSz="711200">
            <a:lnSpc>
              <a:spcPct val="90000"/>
            </a:lnSpc>
            <a:spcBef>
              <a:spcPct val="0"/>
            </a:spcBef>
            <a:spcAft>
              <a:spcPct val="15000"/>
            </a:spcAft>
            <a:buChar char="•"/>
          </a:pPr>
          <a:r>
            <a:rPr lang="fr-FR" sz="1600" kern="1200" dirty="0"/>
            <a:t>Clinicien</a:t>
          </a:r>
        </a:p>
        <a:p>
          <a:pPr marL="171450" lvl="1" indent="-171450" algn="l" defTabSz="711200">
            <a:lnSpc>
              <a:spcPct val="90000"/>
            </a:lnSpc>
            <a:spcBef>
              <a:spcPct val="0"/>
            </a:spcBef>
            <a:spcAft>
              <a:spcPct val="15000"/>
            </a:spcAft>
            <a:buChar char="•"/>
          </a:pPr>
          <a:r>
            <a:rPr lang="fr-FR" sz="1600" kern="1200" dirty="0"/>
            <a:t>Le patient est-t-il dénutri ?</a:t>
          </a:r>
        </a:p>
      </dsp:txBody>
      <dsp:txXfrm rot="10800000">
        <a:off x="1549410" y="1913"/>
        <a:ext cx="3754237" cy="1072516"/>
      </dsp:txXfrm>
    </dsp:sp>
    <dsp:sp modelId="{DAD90B20-4030-43F7-A8A3-1C2C57012F6F}">
      <dsp:nvSpPr>
        <dsp:cNvPr id="0" name=""/>
        <dsp:cNvSpPr/>
      </dsp:nvSpPr>
      <dsp:spPr>
        <a:xfrm>
          <a:off x="745023" y="1913"/>
          <a:ext cx="1072516" cy="107251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E46F63-C6E0-4274-A324-A745DC220AB6}">
      <dsp:nvSpPr>
        <dsp:cNvPr id="0" name=""/>
        <dsp:cNvSpPr/>
      </dsp:nvSpPr>
      <dsp:spPr>
        <a:xfrm rot="10800000">
          <a:off x="1281281" y="1394584"/>
          <a:ext cx="4022366" cy="1072516"/>
        </a:xfrm>
        <a:prstGeom prst="homePlat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2950" tIns="80010" rIns="149352" bIns="80010" numCol="1" spcCol="1270" anchor="t" anchorCtr="0">
          <a:noAutofit/>
        </a:bodyPr>
        <a:lstStyle/>
        <a:p>
          <a:pPr marL="0" lvl="0" indent="0" algn="l" defTabSz="933450">
            <a:lnSpc>
              <a:spcPct val="90000"/>
            </a:lnSpc>
            <a:spcBef>
              <a:spcPct val="0"/>
            </a:spcBef>
            <a:spcAft>
              <a:spcPct val="35000"/>
            </a:spcAft>
            <a:buNone/>
          </a:pPr>
          <a:r>
            <a:rPr lang="fr-FR" sz="2100" kern="1200" dirty="0"/>
            <a:t>2 Diagnostic de sévérité</a:t>
          </a:r>
        </a:p>
        <a:p>
          <a:pPr marL="171450" lvl="1" indent="-171450" algn="l" defTabSz="711200">
            <a:lnSpc>
              <a:spcPct val="90000"/>
            </a:lnSpc>
            <a:spcBef>
              <a:spcPct val="0"/>
            </a:spcBef>
            <a:spcAft>
              <a:spcPct val="15000"/>
            </a:spcAft>
            <a:buChar char="•"/>
          </a:pPr>
          <a:r>
            <a:rPr lang="fr-FR" sz="1600" kern="1200" dirty="0"/>
            <a:t>Clinicien</a:t>
          </a:r>
        </a:p>
        <a:p>
          <a:pPr marL="171450" lvl="1" indent="-171450" algn="l" defTabSz="711200">
            <a:lnSpc>
              <a:spcPct val="90000"/>
            </a:lnSpc>
            <a:spcBef>
              <a:spcPct val="0"/>
            </a:spcBef>
            <a:spcAft>
              <a:spcPct val="15000"/>
            </a:spcAft>
            <a:buChar char="•"/>
          </a:pPr>
          <a:r>
            <a:rPr lang="fr-FR" sz="1600" kern="1200" dirty="0"/>
            <a:t>La dénutrition est-elle sévère ?</a:t>
          </a:r>
        </a:p>
      </dsp:txBody>
      <dsp:txXfrm rot="10800000">
        <a:off x="1549410" y="1394584"/>
        <a:ext cx="3754237" cy="1072516"/>
      </dsp:txXfrm>
    </dsp:sp>
    <dsp:sp modelId="{EC509210-4E66-4EDE-8D87-8A78EFF2BCBF}">
      <dsp:nvSpPr>
        <dsp:cNvPr id="0" name=""/>
        <dsp:cNvSpPr/>
      </dsp:nvSpPr>
      <dsp:spPr>
        <a:xfrm>
          <a:off x="745023" y="1394584"/>
          <a:ext cx="1072516" cy="107251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6000" b="-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E79D02-1D29-4DAE-882B-390436B5745C}">
      <dsp:nvSpPr>
        <dsp:cNvPr id="0" name=""/>
        <dsp:cNvSpPr/>
      </dsp:nvSpPr>
      <dsp:spPr>
        <a:xfrm rot="10800000">
          <a:off x="1281281" y="2787255"/>
          <a:ext cx="4022366" cy="107251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2950" tIns="80010" rIns="149352" bIns="80010" numCol="1" spcCol="1270" anchor="t" anchorCtr="0">
          <a:noAutofit/>
        </a:bodyPr>
        <a:lstStyle/>
        <a:p>
          <a:pPr marL="0" lvl="0" indent="0" algn="l" defTabSz="933450">
            <a:lnSpc>
              <a:spcPct val="90000"/>
            </a:lnSpc>
            <a:spcBef>
              <a:spcPct val="0"/>
            </a:spcBef>
            <a:spcAft>
              <a:spcPct val="35000"/>
            </a:spcAft>
            <a:buNone/>
          </a:pPr>
          <a:r>
            <a:rPr lang="fr-FR" sz="2100" kern="1200" dirty="0"/>
            <a:t>3 Codage</a:t>
          </a:r>
        </a:p>
        <a:p>
          <a:pPr marL="171450" lvl="1" indent="-171450" algn="l" defTabSz="711200">
            <a:lnSpc>
              <a:spcPct val="90000"/>
            </a:lnSpc>
            <a:spcBef>
              <a:spcPct val="0"/>
            </a:spcBef>
            <a:spcAft>
              <a:spcPct val="15000"/>
            </a:spcAft>
            <a:buChar char="•"/>
          </a:pPr>
          <a:r>
            <a:rPr lang="fr-FR" sz="1600" kern="1200" dirty="0"/>
            <a:t>Codeur</a:t>
          </a:r>
        </a:p>
        <a:p>
          <a:pPr marL="171450" lvl="1" indent="-171450" algn="l" defTabSz="711200">
            <a:lnSpc>
              <a:spcPct val="90000"/>
            </a:lnSpc>
            <a:spcBef>
              <a:spcPct val="0"/>
            </a:spcBef>
            <a:spcAft>
              <a:spcPct val="15000"/>
            </a:spcAft>
            <a:buChar char="•"/>
          </a:pPr>
          <a:r>
            <a:rPr lang="fr-FR" sz="1600" kern="1200" dirty="0"/>
            <a:t>Comment coder la dénutrition ?</a:t>
          </a:r>
        </a:p>
      </dsp:txBody>
      <dsp:txXfrm rot="10800000">
        <a:off x="1549410" y="2787255"/>
        <a:ext cx="3754237" cy="1072516"/>
      </dsp:txXfrm>
    </dsp:sp>
    <dsp:sp modelId="{8591CD9B-5F69-4300-B5D7-18D223EA2689}">
      <dsp:nvSpPr>
        <dsp:cNvPr id="0" name=""/>
        <dsp:cNvSpPr/>
      </dsp:nvSpPr>
      <dsp:spPr>
        <a:xfrm>
          <a:off x="745023" y="2787255"/>
          <a:ext cx="1072516" cy="107251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3FD5A-9657-47BE-B930-2A3CC8DC34D5}">
      <dsp:nvSpPr>
        <dsp:cNvPr id="0" name=""/>
        <dsp:cNvSpPr/>
      </dsp:nvSpPr>
      <dsp:spPr>
        <a:xfrm>
          <a:off x="1096023" y="0"/>
          <a:ext cx="6307454" cy="3942159"/>
        </a:xfrm>
        <a:prstGeom prst="swooshArrow">
          <a:avLst>
            <a:gd name="adj1" fmla="val 25000"/>
            <a:gd name="adj2" fmla="val 25000"/>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75D3A406-28A5-443A-9D5A-DBE1DC513ACF}">
      <dsp:nvSpPr>
        <dsp:cNvPr id="0" name=""/>
        <dsp:cNvSpPr/>
      </dsp:nvSpPr>
      <dsp:spPr>
        <a:xfrm>
          <a:off x="1904386" y="2720878"/>
          <a:ext cx="163993" cy="163993"/>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54A1A1C-364F-40B8-A479-12D6929466D3}">
      <dsp:nvSpPr>
        <dsp:cNvPr id="0" name=""/>
        <dsp:cNvSpPr/>
      </dsp:nvSpPr>
      <dsp:spPr>
        <a:xfrm>
          <a:off x="2268641" y="2802875"/>
          <a:ext cx="1605284" cy="113928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6897" tIns="0" rIns="0" bIns="0" numCol="1" spcCol="1270" anchor="t" anchorCtr="0">
          <a:noAutofit/>
        </a:bodyPr>
        <a:lstStyle/>
        <a:p>
          <a:pPr marL="0" lvl="0" indent="0" algn="l" defTabSz="800100">
            <a:lnSpc>
              <a:spcPct val="90000"/>
            </a:lnSpc>
            <a:spcBef>
              <a:spcPct val="0"/>
            </a:spcBef>
            <a:spcAft>
              <a:spcPct val="35000"/>
            </a:spcAft>
            <a:buNone/>
          </a:pPr>
          <a:r>
            <a:rPr lang="fr-FR" sz="1800" kern="1200" dirty="0"/>
            <a:t>SEPTICÉMIE </a:t>
          </a:r>
        </a:p>
        <a:p>
          <a:pPr marL="171450" lvl="1" indent="-171450" algn="l" defTabSz="800100">
            <a:lnSpc>
              <a:spcPct val="90000"/>
            </a:lnSpc>
            <a:spcBef>
              <a:spcPct val="0"/>
            </a:spcBef>
            <a:spcAft>
              <a:spcPct val="15000"/>
            </a:spcAft>
            <a:buChar char="•"/>
          </a:pPr>
          <a:r>
            <a:rPr lang="fr-FR" sz="1800" kern="1200" dirty="0"/>
            <a:t>Circulation sanguine de micro-organisme</a:t>
          </a:r>
        </a:p>
      </dsp:txBody>
      <dsp:txXfrm>
        <a:off x="2268641" y="2802875"/>
        <a:ext cx="1605284" cy="1139283"/>
      </dsp:txXfrm>
    </dsp:sp>
    <dsp:sp modelId="{D9A5FAA1-EB29-4BDC-9426-CF3631EA26E8}">
      <dsp:nvSpPr>
        <dsp:cNvPr id="0" name=""/>
        <dsp:cNvSpPr/>
      </dsp:nvSpPr>
      <dsp:spPr>
        <a:xfrm>
          <a:off x="3351947" y="1649399"/>
          <a:ext cx="296450" cy="296450"/>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D18AB49-CA1B-44AF-BE31-343590E866A9}">
      <dsp:nvSpPr>
        <dsp:cNvPr id="0" name=""/>
        <dsp:cNvSpPr/>
      </dsp:nvSpPr>
      <dsp:spPr>
        <a:xfrm>
          <a:off x="3535981" y="2116205"/>
          <a:ext cx="3343097" cy="19414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57083" tIns="0" rIns="0" bIns="0" numCol="1" spcCol="1270" anchor="t" anchorCtr="0">
          <a:noAutofit/>
        </a:bodyPr>
        <a:lstStyle/>
        <a:p>
          <a:pPr marL="0" lvl="0" indent="0" algn="l" defTabSz="889000">
            <a:lnSpc>
              <a:spcPct val="90000"/>
            </a:lnSpc>
            <a:spcBef>
              <a:spcPct val="0"/>
            </a:spcBef>
            <a:spcAft>
              <a:spcPct val="35000"/>
            </a:spcAft>
            <a:buNone/>
          </a:pPr>
          <a:r>
            <a:rPr lang="fr-FR" sz="2000" kern="1200" dirty="0">
              <a:highlight>
                <a:srgbClr val="00FFFF"/>
              </a:highlight>
            </a:rPr>
            <a:t>SEPSIS 1991</a:t>
          </a:r>
        </a:p>
        <a:p>
          <a:pPr marL="171450" lvl="1" indent="-171450" algn="l" defTabSz="800100">
            <a:lnSpc>
              <a:spcPct val="90000"/>
            </a:lnSpc>
            <a:spcBef>
              <a:spcPct val="0"/>
            </a:spcBef>
            <a:spcAft>
              <a:spcPct val="15000"/>
            </a:spcAft>
            <a:buChar char="•"/>
          </a:pPr>
          <a:r>
            <a:rPr lang="fr-FR" sz="1800" b="0" i="0" kern="1200" dirty="0"/>
            <a:t>SRIS en réponse à une infection probable documentée ou suspectée</a:t>
          </a:r>
          <a:endParaRPr lang="fr-FR" sz="1800" kern="1200" dirty="0"/>
        </a:p>
      </dsp:txBody>
      <dsp:txXfrm>
        <a:off x="3535981" y="2116205"/>
        <a:ext cx="3343097" cy="194144"/>
      </dsp:txXfrm>
    </dsp:sp>
    <dsp:sp modelId="{E1EBC722-EAA1-4C89-8188-B7BCDAD77457}">
      <dsp:nvSpPr>
        <dsp:cNvPr id="0" name=""/>
        <dsp:cNvSpPr/>
      </dsp:nvSpPr>
      <dsp:spPr>
        <a:xfrm>
          <a:off x="5092804" y="997366"/>
          <a:ext cx="409984" cy="409984"/>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BE251DD-D4DD-4D6D-8202-472FA8D26112}">
      <dsp:nvSpPr>
        <dsp:cNvPr id="0" name=""/>
        <dsp:cNvSpPr/>
      </dsp:nvSpPr>
      <dsp:spPr>
        <a:xfrm>
          <a:off x="5297796" y="1202358"/>
          <a:ext cx="1513789" cy="27398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17242" tIns="0" rIns="0" bIns="0" numCol="1" spcCol="1270" anchor="t" anchorCtr="0">
          <a:noAutofit/>
        </a:bodyPr>
        <a:lstStyle/>
        <a:p>
          <a:pPr marL="0" lvl="0" indent="0" algn="l" defTabSz="2889250">
            <a:lnSpc>
              <a:spcPct val="90000"/>
            </a:lnSpc>
            <a:spcBef>
              <a:spcPct val="0"/>
            </a:spcBef>
            <a:spcAft>
              <a:spcPct val="35000"/>
            </a:spcAft>
            <a:buNone/>
          </a:pPr>
          <a:r>
            <a:rPr lang="fr-FR" sz="6500" kern="1200" dirty="0"/>
            <a:t>    </a:t>
          </a:r>
        </a:p>
      </dsp:txBody>
      <dsp:txXfrm>
        <a:off x="5297796" y="1202358"/>
        <a:ext cx="1513789" cy="2739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3FD5A-9657-47BE-B930-2A3CC8DC34D5}">
      <dsp:nvSpPr>
        <dsp:cNvPr id="0" name=""/>
        <dsp:cNvSpPr/>
      </dsp:nvSpPr>
      <dsp:spPr>
        <a:xfrm>
          <a:off x="1081452" y="0"/>
          <a:ext cx="6307454" cy="3942159"/>
        </a:xfrm>
        <a:prstGeom prst="swooshArrow">
          <a:avLst>
            <a:gd name="adj1" fmla="val 25000"/>
            <a:gd name="adj2" fmla="val 25000"/>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34551A5-6487-4847-93FC-D12332D70C24}">
      <dsp:nvSpPr>
        <dsp:cNvPr id="0" name=""/>
        <dsp:cNvSpPr/>
      </dsp:nvSpPr>
      <dsp:spPr>
        <a:xfrm>
          <a:off x="1882499" y="2720878"/>
          <a:ext cx="163993" cy="163993"/>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B23B736-492A-4643-97F0-CEF73AFB012D}">
      <dsp:nvSpPr>
        <dsp:cNvPr id="0" name=""/>
        <dsp:cNvSpPr/>
      </dsp:nvSpPr>
      <dsp:spPr>
        <a:xfrm>
          <a:off x="1781121" y="2988920"/>
          <a:ext cx="1836384" cy="79638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6897" tIns="0" rIns="0" bIns="0" numCol="1" spcCol="1270" anchor="t" anchorCtr="0">
          <a:noAutofit/>
        </a:bodyPr>
        <a:lstStyle/>
        <a:p>
          <a:pPr marL="0" lvl="0" indent="0" algn="l" defTabSz="800100">
            <a:lnSpc>
              <a:spcPct val="90000"/>
            </a:lnSpc>
            <a:spcBef>
              <a:spcPct val="0"/>
            </a:spcBef>
            <a:spcAft>
              <a:spcPct val="35000"/>
            </a:spcAft>
            <a:buNone/>
          </a:pPr>
          <a:r>
            <a:rPr lang="fr-FR" sz="1800" kern="1200" dirty="0"/>
            <a:t>SEPTICÉMIE </a:t>
          </a:r>
        </a:p>
        <a:p>
          <a:pPr marL="171450" lvl="1" indent="-171450" algn="l" defTabSz="711200">
            <a:lnSpc>
              <a:spcPct val="90000"/>
            </a:lnSpc>
            <a:spcBef>
              <a:spcPct val="0"/>
            </a:spcBef>
            <a:spcAft>
              <a:spcPct val="15000"/>
            </a:spcAft>
            <a:buChar char="•"/>
          </a:pPr>
          <a:r>
            <a:rPr lang="fr-FR" sz="1600" kern="1200" dirty="0"/>
            <a:t>Circulation sanguine de micro-organisme</a:t>
          </a:r>
        </a:p>
      </dsp:txBody>
      <dsp:txXfrm>
        <a:off x="1781121" y="2988920"/>
        <a:ext cx="1836384" cy="796382"/>
      </dsp:txXfrm>
    </dsp:sp>
    <dsp:sp modelId="{F5074DB8-6802-49FC-855F-EBD653D9A17E}">
      <dsp:nvSpPr>
        <dsp:cNvPr id="0" name=""/>
        <dsp:cNvSpPr/>
      </dsp:nvSpPr>
      <dsp:spPr>
        <a:xfrm>
          <a:off x="3330059" y="1649399"/>
          <a:ext cx="296450" cy="296450"/>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E827E13-8C9D-4D00-AFAC-7D9961ED38EA}">
      <dsp:nvSpPr>
        <dsp:cNvPr id="0" name=""/>
        <dsp:cNvSpPr/>
      </dsp:nvSpPr>
      <dsp:spPr>
        <a:xfrm>
          <a:off x="3662482" y="2145446"/>
          <a:ext cx="1626959" cy="125931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57083" tIns="0" rIns="0" bIns="0" numCol="1" spcCol="1270" anchor="t" anchorCtr="0">
          <a:noAutofit/>
        </a:bodyPr>
        <a:lstStyle/>
        <a:p>
          <a:pPr marL="0" lvl="0" indent="0" algn="l" defTabSz="800100">
            <a:lnSpc>
              <a:spcPct val="90000"/>
            </a:lnSpc>
            <a:spcBef>
              <a:spcPct val="0"/>
            </a:spcBef>
            <a:spcAft>
              <a:spcPct val="35000"/>
            </a:spcAft>
            <a:buNone/>
          </a:pPr>
          <a:r>
            <a:rPr lang="fr-FR" sz="1800" kern="1200" dirty="0"/>
            <a:t>SEPSIS 1991</a:t>
          </a:r>
        </a:p>
        <a:p>
          <a:pPr marL="171450" lvl="1" indent="-171450" algn="l" defTabSz="711200">
            <a:lnSpc>
              <a:spcPct val="90000"/>
            </a:lnSpc>
            <a:spcBef>
              <a:spcPct val="0"/>
            </a:spcBef>
            <a:spcAft>
              <a:spcPct val="15000"/>
            </a:spcAft>
            <a:buChar char="•"/>
          </a:pPr>
          <a:r>
            <a:rPr lang="fr-FR" sz="1600" b="0" i="0" kern="1200" dirty="0"/>
            <a:t>SRIS en réponse à une infection probable documentée ou suspectée</a:t>
          </a:r>
          <a:endParaRPr lang="fr-FR" sz="1600" kern="1200" dirty="0"/>
        </a:p>
      </dsp:txBody>
      <dsp:txXfrm>
        <a:off x="3662482" y="2145446"/>
        <a:ext cx="1626959" cy="1259313"/>
      </dsp:txXfrm>
    </dsp:sp>
    <dsp:sp modelId="{30B1BFD4-01F6-4FE5-9A97-1FFE483651E6}">
      <dsp:nvSpPr>
        <dsp:cNvPr id="0" name=""/>
        <dsp:cNvSpPr/>
      </dsp:nvSpPr>
      <dsp:spPr>
        <a:xfrm>
          <a:off x="5070917" y="997366"/>
          <a:ext cx="409984" cy="409984"/>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C34F570-E149-45FE-8751-BAB689B02733}">
      <dsp:nvSpPr>
        <dsp:cNvPr id="0" name=""/>
        <dsp:cNvSpPr/>
      </dsp:nvSpPr>
      <dsp:spPr>
        <a:xfrm>
          <a:off x="5273290" y="1736455"/>
          <a:ext cx="2058965" cy="113959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17242" tIns="0" rIns="0" bIns="0" numCol="1" spcCol="1270" anchor="t" anchorCtr="0">
          <a:noAutofit/>
        </a:bodyPr>
        <a:lstStyle/>
        <a:p>
          <a:pPr marL="0" lvl="0" indent="0" algn="l" defTabSz="800100">
            <a:lnSpc>
              <a:spcPct val="90000"/>
            </a:lnSpc>
            <a:spcBef>
              <a:spcPct val="0"/>
            </a:spcBef>
            <a:spcAft>
              <a:spcPct val="35000"/>
            </a:spcAft>
            <a:buNone/>
          </a:pPr>
          <a:r>
            <a:rPr lang="fr-FR" sz="1800" kern="1200" dirty="0">
              <a:highlight>
                <a:srgbClr val="00FFFF"/>
              </a:highlight>
            </a:rPr>
            <a:t>SEPSIS 2016</a:t>
          </a:r>
        </a:p>
        <a:p>
          <a:pPr marL="171450" lvl="1" indent="-171450" algn="l" defTabSz="711200">
            <a:lnSpc>
              <a:spcPct val="90000"/>
            </a:lnSpc>
            <a:spcBef>
              <a:spcPct val="0"/>
            </a:spcBef>
            <a:spcAft>
              <a:spcPct val="15000"/>
            </a:spcAft>
            <a:buChar char="•"/>
          </a:pPr>
          <a:r>
            <a:rPr lang="fr-FR" sz="1600" b="1" kern="1200" dirty="0">
              <a:solidFill>
                <a:srgbClr val="FF0000"/>
              </a:solidFill>
            </a:rPr>
            <a:t>Infection + défaillance d’organe</a:t>
          </a:r>
          <a:r>
            <a:rPr lang="fr-FR" sz="1600" kern="1200" dirty="0"/>
            <a:t>, </a:t>
          </a:r>
          <a:r>
            <a:rPr lang="fr-FR" sz="1600" kern="1200" dirty="0">
              <a:highlight>
                <a:srgbClr val="FFFF00"/>
              </a:highlight>
            </a:rPr>
            <a:t>pouvant </a:t>
          </a:r>
          <a:r>
            <a:rPr lang="fr-FR" sz="1600" kern="1200" dirty="0"/>
            <a:t>être définie par les scores SOFA</a:t>
          </a:r>
        </a:p>
      </dsp:txBody>
      <dsp:txXfrm>
        <a:off x="5273290" y="1736455"/>
        <a:ext cx="2058965" cy="11395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851BD-8F4B-491A-BEF8-B851F403F79C}">
      <dsp:nvSpPr>
        <dsp:cNvPr id="0" name=""/>
        <dsp:cNvSpPr/>
      </dsp:nvSpPr>
      <dsp:spPr>
        <a:xfrm>
          <a:off x="0" y="293364"/>
          <a:ext cx="7253446" cy="7938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2948" tIns="291592" rIns="562948"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dirty="0"/>
            <a:t>Le SRIS d’origine infectieuse ne définit plus le sepsis à lui seul</a:t>
          </a:r>
        </a:p>
        <a:p>
          <a:pPr marL="114300" lvl="1" indent="-114300" algn="l" defTabSz="622300">
            <a:lnSpc>
              <a:spcPct val="90000"/>
            </a:lnSpc>
            <a:spcBef>
              <a:spcPct val="0"/>
            </a:spcBef>
            <a:spcAft>
              <a:spcPct val="15000"/>
            </a:spcAft>
            <a:buChar char="•"/>
          </a:pPr>
          <a:r>
            <a:rPr lang="fr-FR" sz="1400" kern="1200" dirty="0"/>
            <a:t>La positivité d’hémoculture ne constitue plus un critère diagnostique </a:t>
          </a:r>
        </a:p>
      </dsp:txBody>
      <dsp:txXfrm>
        <a:off x="0" y="293364"/>
        <a:ext cx="7253446" cy="793800"/>
      </dsp:txXfrm>
    </dsp:sp>
    <dsp:sp modelId="{72F15D23-C0AF-47F2-8BC2-54C1072E46E5}">
      <dsp:nvSpPr>
        <dsp:cNvPr id="0" name=""/>
        <dsp:cNvSpPr/>
      </dsp:nvSpPr>
      <dsp:spPr>
        <a:xfrm>
          <a:off x="362672" y="86724"/>
          <a:ext cx="5077412" cy="41328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1914" tIns="0" rIns="191914" bIns="0" numCol="1" spcCol="1270" anchor="ctr" anchorCtr="0">
          <a:noAutofit/>
        </a:bodyPr>
        <a:lstStyle/>
        <a:p>
          <a:pPr marL="0" lvl="0" indent="0" algn="l" defTabSz="622300">
            <a:lnSpc>
              <a:spcPct val="90000"/>
            </a:lnSpc>
            <a:spcBef>
              <a:spcPct val="0"/>
            </a:spcBef>
            <a:spcAft>
              <a:spcPct val="35000"/>
            </a:spcAft>
            <a:buNone/>
          </a:pPr>
          <a:r>
            <a:rPr lang="fr-FR" sz="1400" kern="1200" dirty="0"/>
            <a:t>Sepsis = infection + défaillance d’organe</a:t>
          </a:r>
        </a:p>
      </dsp:txBody>
      <dsp:txXfrm>
        <a:off x="382847" y="106899"/>
        <a:ext cx="5037062" cy="372930"/>
      </dsp:txXfrm>
    </dsp:sp>
    <dsp:sp modelId="{1D553FDC-2B52-40AA-9735-13381C8D5B26}">
      <dsp:nvSpPr>
        <dsp:cNvPr id="0" name=""/>
        <dsp:cNvSpPr/>
      </dsp:nvSpPr>
      <dsp:spPr>
        <a:xfrm>
          <a:off x="0" y="1369404"/>
          <a:ext cx="7253446" cy="7938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2948" tIns="291592" rIns="562948"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dirty="0"/>
            <a:t>Les scores SOFA : outil proposé mais non obligatoire</a:t>
          </a:r>
        </a:p>
        <a:p>
          <a:pPr marL="114300" lvl="1" indent="-114300" algn="l" defTabSz="622300">
            <a:lnSpc>
              <a:spcPct val="90000"/>
            </a:lnSpc>
            <a:spcBef>
              <a:spcPct val="0"/>
            </a:spcBef>
            <a:spcAft>
              <a:spcPct val="15000"/>
            </a:spcAft>
            <a:buChar char="•"/>
          </a:pPr>
          <a:r>
            <a:rPr lang="fr-FR" sz="1400" kern="1200" dirty="0"/>
            <a:t>Codage des insuffisances rénales, respiratoires, circulatoires, hépatiques…</a:t>
          </a:r>
        </a:p>
      </dsp:txBody>
      <dsp:txXfrm>
        <a:off x="0" y="1369404"/>
        <a:ext cx="7253446" cy="793800"/>
      </dsp:txXfrm>
    </dsp:sp>
    <dsp:sp modelId="{41092DB7-A47E-4F95-AD0B-11E0BF12DB7D}">
      <dsp:nvSpPr>
        <dsp:cNvPr id="0" name=""/>
        <dsp:cNvSpPr/>
      </dsp:nvSpPr>
      <dsp:spPr>
        <a:xfrm>
          <a:off x="362672" y="1162764"/>
          <a:ext cx="5077412" cy="41328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1914" tIns="0" rIns="191914" bIns="0" numCol="1" spcCol="1270" anchor="ctr" anchorCtr="0">
          <a:noAutofit/>
        </a:bodyPr>
        <a:lstStyle/>
        <a:p>
          <a:pPr marL="0" lvl="0" indent="0" algn="l" defTabSz="622300">
            <a:lnSpc>
              <a:spcPct val="90000"/>
            </a:lnSpc>
            <a:spcBef>
              <a:spcPct val="0"/>
            </a:spcBef>
            <a:spcAft>
              <a:spcPct val="35000"/>
            </a:spcAft>
            <a:buNone/>
          </a:pPr>
          <a:r>
            <a:rPr lang="fr-FR" sz="1400" kern="1200" dirty="0"/>
            <a:t>Comment tracer et coder la défaillance d’organe ?</a:t>
          </a:r>
        </a:p>
      </dsp:txBody>
      <dsp:txXfrm>
        <a:off x="382847" y="1182939"/>
        <a:ext cx="5037062" cy="372930"/>
      </dsp:txXfrm>
    </dsp:sp>
    <dsp:sp modelId="{BD1BAA80-0708-4373-9890-B6871315214C}">
      <dsp:nvSpPr>
        <dsp:cNvPr id="0" name=""/>
        <dsp:cNvSpPr/>
      </dsp:nvSpPr>
      <dsp:spPr>
        <a:xfrm>
          <a:off x="0" y="2445444"/>
          <a:ext cx="7253446" cy="10143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2948" tIns="291592" rIns="562948"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dirty="0"/>
            <a:t>DAS : règle habituelle, infection d’organe en DP </a:t>
          </a:r>
        </a:p>
        <a:p>
          <a:pPr marL="114300" lvl="1" indent="-114300" algn="l" defTabSz="622300">
            <a:lnSpc>
              <a:spcPct val="90000"/>
            </a:lnSpc>
            <a:spcBef>
              <a:spcPct val="0"/>
            </a:spcBef>
            <a:spcAft>
              <a:spcPct val="15000"/>
            </a:spcAft>
            <a:buChar char="•"/>
          </a:pPr>
          <a:r>
            <a:rPr lang="fr-FR" sz="1400" kern="1200" dirty="0"/>
            <a:t>DP lorsque mutation en soin critique pour le sepsis</a:t>
          </a:r>
        </a:p>
        <a:p>
          <a:pPr marL="114300" lvl="1" indent="-114300" algn="l" defTabSz="622300">
            <a:lnSpc>
              <a:spcPct val="90000"/>
            </a:lnSpc>
            <a:spcBef>
              <a:spcPct val="0"/>
            </a:spcBef>
            <a:spcAft>
              <a:spcPct val="15000"/>
            </a:spcAft>
            <a:buChar char="•"/>
          </a:pPr>
          <a:r>
            <a:rPr lang="fr-FR" sz="1400" kern="1200" dirty="0"/>
            <a:t>DP lorsque l’infection ne peut être rapportée à un organe précis</a:t>
          </a:r>
        </a:p>
      </dsp:txBody>
      <dsp:txXfrm>
        <a:off x="0" y="2445444"/>
        <a:ext cx="7253446" cy="1014300"/>
      </dsp:txXfrm>
    </dsp:sp>
    <dsp:sp modelId="{7C562079-CC99-45A2-9883-9BB59DC19C62}">
      <dsp:nvSpPr>
        <dsp:cNvPr id="0" name=""/>
        <dsp:cNvSpPr/>
      </dsp:nvSpPr>
      <dsp:spPr>
        <a:xfrm>
          <a:off x="362672" y="2238804"/>
          <a:ext cx="5077412" cy="41328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1914" tIns="0" rIns="191914" bIns="0" numCol="1" spcCol="1270" anchor="ctr" anchorCtr="0">
          <a:noAutofit/>
        </a:bodyPr>
        <a:lstStyle/>
        <a:p>
          <a:pPr marL="0" lvl="0" indent="0" algn="l" defTabSz="622300">
            <a:lnSpc>
              <a:spcPct val="90000"/>
            </a:lnSpc>
            <a:spcBef>
              <a:spcPct val="0"/>
            </a:spcBef>
            <a:spcAft>
              <a:spcPct val="35000"/>
            </a:spcAft>
            <a:buNone/>
          </a:pPr>
          <a:r>
            <a:rPr lang="fr-FR" sz="1400" kern="1200" dirty="0"/>
            <a:t>Sepsis : DP ou DA ?</a:t>
          </a:r>
        </a:p>
      </dsp:txBody>
      <dsp:txXfrm>
        <a:off x="382847" y="2258979"/>
        <a:ext cx="5037062" cy="3729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851BD-8F4B-491A-BEF8-B851F403F79C}">
      <dsp:nvSpPr>
        <dsp:cNvPr id="0" name=""/>
        <dsp:cNvSpPr/>
      </dsp:nvSpPr>
      <dsp:spPr>
        <a:xfrm>
          <a:off x="0" y="293364"/>
          <a:ext cx="7253446" cy="7938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2948" tIns="291592" rIns="562948"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dirty="0"/>
            <a:t>Le SRIS d’origine infectieuse ne définit plus le sepsis à lui seul</a:t>
          </a:r>
        </a:p>
        <a:p>
          <a:pPr marL="114300" lvl="1" indent="-114300" algn="l" defTabSz="622300">
            <a:lnSpc>
              <a:spcPct val="90000"/>
            </a:lnSpc>
            <a:spcBef>
              <a:spcPct val="0"/>
            </a:spcBef>
            <a:spcAft>
              <a:spcPct val="15000"/>
            </a:spcAft>
            <a:buChar char="•"/>
          </a:pPr>
          <a:r>
            <a:rPr lang="fr-FR" sz="1400" kern="1200" dirty="0"/>
            <a:t>La positivité d’hémoculture ne constitue plus un critère diagnostique </a:t>
          </a:r>
        </a:p>
      </dsp:txBody>
      <dsp:txXfrm>
        <a:off x="0" y="293364"/>
        <a:ext cx="7253446" cy="793800"/>
      </dsp:txXfrm>
    </dsp:sp>
    <dsp:sp modelId="{72F15D23-C0AF-47F2-8BC2-54C1072E46E5}">
      <dsp:nvSpPr>
        <dsp:cNvPr id="0" name=""/>
        <dsp:cNvSpPr/>
      </dsp:nvSpPr>
      <dsp:spPr>
        <a:xfrm>
          <a:off x="362672" y="86724"/>
          <a:ext cx="5077412" cy="41328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1914" tIns="0" rIns="191914" bIns="0" numCol="1" spcCol="1270" anchor="ctr" anchorCtr="0">
          <a:noAutofit/>
        </a:bodyPr>
        <a:lstStyle/>
        <a:p>
          <a:pPr marL="0" lvl="0" indent="0" algn="l" defTabSz="622300">
            <a:lnSpc>
              <a:spcPct val="90000"/>
            </a:lnSpc>
            <a:spcBef>
              <a:spcPct val="0"/>
            </a:spcBef>
            <a:spcAft>
              <a:spcPct val="35000"/>
            </a:spcAft>
            <a:buNone/>
          </a:pPr>
          <a:r>
            <a:rPr lang="fr-FR" sz="1400" kern="1200" dirty="0"/>
            <a:t>Sepsis = infection + défaillance d’organe</a:t>
          </a:r>
        </a:p>
      </dsp:txBody>
      <dsp:txXfrm>
        <a:off x="382847" y="106899"/>
        <a:ext cx="5037062" cy="372930"/>
      </dsp:txXfrm>
    </dsp:sp>
    <dsp:sp modelId="{1D553FDC-2B52-40AA-9735-13381C8D5B26}">
      <dsp:nvSpPr>
        <dsp:cNvPr id="0" name=""/>
        <dsp:cNvSpPr/>
      </dsp:nvSpPr>
      <dsp:spPr>
        <a:xfrm>
          <a:off x="0" y="1369404"/>
          <a:ext cx="7253446" cy="7938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2948" tIns="291592" rIns="562948"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dirty="0"/>
            <a:t>Les scores SOFA : outil recommandé mais non obligatoire</a:t>
          </a:r>
        </a:p>
        <a:p>
          <a:pPr marL="114300" lvl="1" indent="-114300" algn="l" defTabSz="622300">
            <a:lnSpc>
              <a:spcPct val="90000"/>
            </a:lnSpc>
            <a:spcBef>
              <a:spcPct val="0"/>
            </a:spcBef>
            <a:spcAft>
              <a:spcPct val="15000"/>
            </a:spcAft>
            <a:buChar char="•"/>
          </a:pPr>
          <a:r>
            <a:rPr lang="fr-FR" sz="1400" kern="1200" dirty="0"/>
            <a:t>Codage des insuffisances rénales, respiratoires, circulatoires, hépatiques…</a:t>
          </a:r>
        </a:p>
      </dsp:txBody>
      <dsp:txXfrm>
        <a:off x="0" y="1369404"/>
        <a:ext cx="7253446" cy="793800"/>
      </dsp:txXfrm>
    </dsp:sp>
    <dsp:sp modelId="{41092DB7-A47E-4F95-AD0B-11E0BF12DB7D}">
      <dsp:nvSpPr>
        <dsp:cNvPr id="0" name=""/>
        <dsp:cNvSpPr/>
      </dsp:nvSpPr>
      <dsp:spPr>
        <a:xfrm>
          <a:off x="362672" y="1162764"/>
          <a:ext cx="5077412" cy="41328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1914" tIns="0" rIns="191914" bIns="0" numCol="1" spcCol="1270" anchor="ctr" anchorCtr="0">
          <a:noAutofit/>
        </a:bodyPr>
        <a:lstStyle/>
        <a:p>
          <a:pPr marL="0" lvl="0" indent="0" algn="l" defTabSz="622300">
            <a:lnSpc>
              <a:spcPct val="90000"/>
            </a:lnSpc>
            <a:spcBef>
              <a:spcPct val="0"/>
            </a:spcBef>
            <a:spcAft>
              <a:spcPct val="35000"/>
            </a:spcAft>
            <a:buNone/>
          </a:pPr>
          <a:r>
            <a:rPr lang="fr-FR" sz="1400" kern="1200" dirty="0"/>
            <a:t>Comment tracer et coder la défaillance d’organe ?</a:t>
          </a:r>
        </a:p>
      </dsp:txBody>
      <dsp:txXfrm>
        <a:off x="382847" y="1182939"/>
        <a:ext cx="5037062" cy="372930"/>
      </dsp:txXfrm>
    </dsp:sp>
    <dsp:sp modelId="{BD1BAA80-0708-4373-9890-B6871315214C}">
      <dsp:nvSpPr>
        <dsp:cNvPr id="0" name=""/>
        <dsp:cNvSpPr/>
      </dsp:nvSpPr>
      <dsp:spPr>
        <a:xfrm>
          <a:off x="0" y="2445444"/>
          <a:ext cx="7253446" cy="10143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2948" tIns="291592" rIns="562948"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dirty="0"/>
            <a:t>DAS : règle habituelle, infection d’organe en DP</a:t>
          </a:r>
        </a:p>
        <a:p>
          <a:pPr marL="114300" lvl="1" indent="-114300" algn="l" defTabSz="622300">
            <a:lnSpc>
              <a:spcPct val="90000"/>
            </a:lnSpc>
            <a:spcBef>
              <a:spcPct val="0"/>
            </a:spcBef>
            <a:spcAft>
              <a:spcPct val="15000"/>
            </a:spcAft>
            <a:buChar char="•"/>
          </a:pPr>
          <a:r>
            <a:rPr lang="fr-FR" sz="1400" kern="1200"/>
            <a:t>DP lorsque mutation en soin critique pour le sepsis</a:t>
          </a:r>
          <a:endParaRPr lang="fr-FR" sz="1400" kern="1200" dirty="0"/>
        </a:p>
        <a:p>
          <a:pPr marL="114300" lvl="1" indent="-114300" algn="l" defTabSz="622300">
            <a:lnSpc>
              <a:spcPct val="90000"/>
            </a:lnSpc>
            <a:spcBef>
              <a:spcPct val="0"/>
            </a:spcBef>
            <a:spcAft>
              <a:spcPct val="15000"/>
            </a:spcAft>
            <a:buChar char="•"/>
          </a:pPr>
          <a:r>
            <a:rPr lang="fr-FR" sz="1400" kern="1200" dirty="0"/>
            <a:t>DP lorsque l’infection ne peut être rapportée à un organe précis</a:t>
          </a:r>
        </a:p>
      </dsp:txBody>
      <dsp:txXfrm>
        <a:off x="0" y="2445444"/>
        <a:ext cx="7253446" cy="1014300"/>
      </dsp:txXfrm>
    </dsp:sp>
    <dsp:sp modelId="{7C562079-CC99-45A2-9883-9BB59DC19C62}">
      <dsp:nvSpPr>
        <dsp:cNvPr id="0" name=""/>
        <dsp:cNvSpPr/>
      </dsp:nvSpPr>
      <dsp:spPr>
        <a:xfrm>
          <a:off x="362672" y="2238804"/>
          <a:ext cx="5077412" cy="41328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1914" tIns="0" rIns="191914" bIns="0" numCol="1" spcCol="1270" anchor="ctr" anchorCtr="0">
          <a:noAutofit/>
        </a:bodyPr>
        <a:lstStyle/>
        <a:p>
          <a:pPr marL="0" lvl="0" indent="0" algn="l" defTabSz="622300">
            <a:lnSpc>
              <a:spcPct val="90000"/>
            </a:lnSpc>
            <a:spcBef>
              <a:spcPct val="0"/>
            </a:spcBef>
            <a:spcAft>
              <a:spcPct val="35000"/>
            </a:spcAft>
            <a:buNone/>
          </a:pPr>
          <a:r>
            <a:rPr lang="fr-FR" sz="1400" kern="1200" dirty="0"/>
            <a:t>Sepsis : DP ou DA ?</a:t>
          </a:r>
        </a:p>
      </dsp:txBody>
      <dsp:txXfrm>
        <a:off x="382847" y="2258979"/>
        <a:ext cx="5037062" cy="3729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60BB7B-F591-4BB2-8001-6D4C45381B75}">
      <dsp:nvSpPr>
        <dsp:cNvPr id="0" name=""/>
        <dsp:cNvSpPr/>
      </dsp:nvSpPr>
      <dsp:spPr>
        <a:xfrm>
          <a:off x="3369974" y="248"/>
          <a:ext cx="5054961" cy="1012946"/>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fr-FR" sz="1400" b="1" kern="1200" dirty="0"/>
            <a:t>Base PMSI 2019</a:t>
          </a:r>
        </a:p>
        <a:p>
          <a:pPr marL="114300" lvl="1" indent="-114300" algn="l" defTabSz="622300">
            <a:lnSpc>
              <a:spcPct val="90000"/>
            </a:lnSpc>
            <a:spcBef>
              <a:spcPct val="0"/>
            </a:spcBef>
            <a:spcAft>
              <a:spcPct val="15000"/>
            </a:spcAft>
            <a:buChar char="•"/>
          </a:pPr>
          <a:r>
            <a:rPr lang="fr-FR" sz="1400" b="1" kern="1200" dirty="0"/>
            <a:t>Impact en terme de codage, de classification, de niveaux de sévérité des séjours « ex-sepsis »</a:t>
          </a:r>
        </a:p>
      </dsp:txBody>
      <dsp:txXfrm>
        <a:off x="3369974" y="126866"/>
        <a:ext cx="4675106" cy="759710"/>
      </dsp:txXfrm>
    </dsp:sp>
    <dsp:sp modelId="{6C0D03B1-B193-4662-9697-1CD795863F28}">
      <dsp:nvSpPr>
        <dsp:cNvPr id="0" name=""/>
        <dsp:cNvSpPr/>
      </dsp:nvSpPr>
      <dsp:spPr>
        <a:xfrm>
          <a:off x="0" y="248"/>
          <a:ext cx="3369974" cy="1012946"/>
        </a:xfrm>
        <a:prstGeom prst="roundRect">
          <a:avLst/>
        </a:prstGeom>
        <a:solidFill>
          <a:schemeClr val="accent2">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sz="1800" kern="1200" dirty="0"/>
            <a:t>Etude impact</a:t>
          </a:r>
        </a:p>
      </dsp:txBody>
      <dsp:txXfrm>
        <a:off x="49448" y="49696"/>
        <a:ext cx="3271078" cy="914050"/>
      </dsp:txXfrm>
    </dsp:sp>
    <dsp:sp modelId="{3046A172-425F-4834-B471-413D2C70F58D}">
      <dsp:nvSpPr>
        <dsp:cNvPr id="0" name=""/>
        <dsp:cNvSpPr/>
      </dsp:nvSpPr>
      <dsp:spPr>
        <a:xfrm>
          <a:off x="3369974" y="1114490"/>
          <a:ext cx="5054961" cy="1012946"/>
        </a:xfrm>
        <a:prstGeom prst="rightArrow">
          <a:avLst>
            <a:gd name="adj1" fmla="val 75000"/>
            <a:gd name="adj2" fmla="val 50000"/>
          </a:avLst>
        </a:prstGeom>
        <a:solidFill>
          <a:schemeClr val="accent2">
            <a:tint val="40000"/>
            <a:alpha val="90000"/>
            <a:hueOff val="4907083"/>
            <a:satOff val="-20981"/>
            <a:lumOff val="-2107"/>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fr-FR" sz="1400" b="1" kern="1200" dirty="0"/>
            <a:t>Autorisation des codes A49.- en DP</a:t>
          </a:r>
        </a:p>
        <a:p>
          <a:pPr marL="114300" lvl="1" indent="-114300" algn="l" defTabSz="622300">
            <a:lnSpc>
              <a:spcPct val="90000"/>
            </a:lnSpc>
            <a:spcBef>
              <a:spcPct val="0"/>
            </a:spcBef>
            <a:spcAft>
              <a:spcPct val="15000"/>
            </a:spcAft>
            <a:buChar char="•"/>
          </a:pPr>
          <a:r>
            <a:rPr lang="fr-FR" sz="1400" b="1" kern="1200" dirty="0"/>
            <a:t>Recommandation de codage des agents infectieux (B95-B98)</a:t>
          </a:r>
        </a:p>
      </dsp:txBody>
      <dsp:txXfrm>
        <a:off x="3369974" y="1241108"/>
        <a:ext cx="4675106" cy="759710"/>
      </dsp:txXfrm>
    </dsp:sp>
    <dsp:sp modelId="{F9873994-EC57-4227-98C0-9751658CE6E4}">
      <dsp:nvSpPr>
        <dsp:cNvPr id="0" name=""/>
        <dsp:cNvSpPr/>
      </dsp:nvSpPr>
      <dsp:spPr>
        <a:xfrm>
          <a:off x="0" y="1114490"/>
          <a:ext cx="3369974" cy="1012946"/>
        </a:xfrm>
        <a:prstGeom prst="roundRect">
          <a:avLst/>
        </a:prstGeom>
        <a:solidFill>
          <a:schemeClr val="accent2">
            <a:hueOff val="4721666"/>
            <a:satOff val="-21107"/>
            <a:lumOff val="-6602"/>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sz="1800" kern="1200" dirty="0"/>
            <a:t>Codage des séjours :  bactériémies hors sepsis</a:t>
          </a:r>
        </a:p>
      </dsp:txBody>
      <dsp:txXfrm>
        <a:off x="49448" y="1163938"/>
        <a:ext cx="3271078" cy="914050"/>
      </dsp:txXfrm>
    </dsp:sp>
    <dsp:sp modelId="{0C2F133D-FFB6-4D92-8043-C75AD1A63E05}">
      <dsp:nvSpPr>
        <dsp:cNvPr id="0" name=""/>
        <dsp:cNvSpPr/>
      </dsp:nvSpPr>
      <dsp:spPr>
        <a:xfrm>
          <a:off x="3370797" y="2228731"/>
          <a:ext cx="5050025" cy="1360894"/>
        </a:xfrm>
        <a:prstGeom prst="rightArrow">
          <a:avLst>
            <a:gd name="adj1" fmla="val 75000"/>
            <a:gd name="adj2" fmla="val 50000"/>
          </a:avLst>
        </a:prstGeom>
        <a:solidFill>
          <a:schemeClr val="accent2">
            <a:tint val="40000"/>
            <a:alpha val="90000"/>
            <a:hueOff val="9814167"/>
            <a:satOff val="-41961"/>
            <a:lumOff val="-4213"/>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fr-FR" sz="1400" b="1" kern="1200" dirty="0"/>
            <a:t>Analyse de cohérence médicale</a:t>
          </a:r>
        </a:p>
        <a:p>
          <a:pPr marL="114300" lvl="1" indent="-114300" algn="l" defTabSz="622300">
            <a:lnSpc>
              <a:spcPct val="90000"/>
            </a:lnSpc>
            <a:spcBef>
              <a:spcPct val="0"/>
            </a:spcBef>
            <a:spcAft>
              <a:spcPct val="15000"/>
            </a:spcAft>
            <a:buChar char="•"/>
          </a:pPr>
          <a:r>
            <a:rPr lang="fr-FR" sz="1400" b="1" kern="1200" dirty="0"/>
            <a:t>Identification des racines 18M10 </a:t>
          </a:r>
          <a:r>
            <a:rPr lang="fr-FR" sz="1400" b="1" i="1" kern="1200" dirty="0"/>
            <a:t>Maladies infectieuses sévères </a:t>
          </a:r>
          <a:r>
            <a:rPr lang="fr-FR" sz="1400" b="1" kern="1200" dirty="0"/>
            <a:t>et 18M11 </a:t>
          </a:r>
          <a:r>
            <a:rPr lang="fr-FR" sz="1400" b="1" i="1" kern="1200" dirty="0"/>
            <a:t>Autres maladies infectieuses ou parasitaires</a:t>
          </a:r>
        </a:p>
        <a:p>
          <a:pPr marL="114300" lvl="1" indent="-114300" algn="l" defTabSz="622300">
            <a:lnSpc>
              <a:spcPct val="90000"/>
            </a:lnSpc>
            <a:spcBef>
              <a:spcPct val="0"/>
            </a:spcBef>
            <a:spcAft>
              <a:spcPct val="15000"/>
            </a:spcAft>
            <a:buChar char="•"/>
          </a:pPr>
          <a:r>
            <a:rPr lang="fr-FR" sz="1400" b="1" kern="1200" dirty="0"/>
            <a:t>Contrôle de cohérence par analyse des séjours</a:t>
          </a:r>
        </a:p>
      </dsp:txBody>
      <dsp:txXfrm>
        <a:off x="3370797" y="2398843"/>
        <a:ext cx="4539690" cy="1020670"/>
      </dsp:txXfrm>
    </dsp:sp>
    <dsp:sp modelId="{28F9D960-09A1-4EC7-AF29-62CEEC412775}">
      <dsp:nvSpPr>
        <dsp:cNvPr id="0" name=""/>
        <dsp:cNvSpPr/>
      </dsp:nvSpPr>
      <dsp:spPr>
        <a:xfrm>
          <a:off x="4113" y="2402705"/>
          <a:ext cx="3366683" cy="1012946"/>
        </a:xfrm>
        <a:prstGeom prst="roundRect">
          <a:avLst/>
        </a:prstGeom>
        <a:solidFill>
          <a:schemeClr val="accent2">
            <a:hueOff val="9443331"/>
            <a:satOff val="-42215"/>
            <a:lumOff val="-13203"/>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sz="1800" kern="1200" dirty="0"/>
            <a:t>Classification des séjours avec DP A49.-</a:t>
          </a:r>
        </a:p>
      </dsp:txBody>
      <dsp:txXfrm>
        <a:off x="53561" y="2452153"/>
        <a:ext cx="3267787" cy="914050"/>
      </dsp:txXfrm>
    </dsp:sp>
    <dsp:sp modelId="{1C4782AB-6C32-42D6-9CF9-F188F9B687C5}">
      <dsp:nvSpPr>
        <dsp:cNvPr id="0" name=""/>
        <dsp:cNvSpPr/>
      </dsp:nvSpPr>
      <dsp:spPr>
        <a:xfrm>
          <a:off x="3369974" y="3690920"/>
          <a:ext cx="5054961" cy="1012946"/>
        </a:xfrm>
        <a:prstGeom prst="rightArrow">
          <a:avLst>
            <a:gd name="adj1" fmla="val 75000"/>
            <a:gd name="adj2" fmla="val 50000"/>
          </a:avLst>
        </a:prstGeom>
        <a:solidFill>
          <a:schemeClr val="accent2">
            <a:tint val="40000"/>
            <a:alpha val="90000"/>
            <a:hueOff val="14721249"/>
            <a:satOff val="-62942"/>
            <a:lumOff val="-632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fr-FR" sz="1400" b="1" kern="1200" dirty="0"/>
            <a:t>Code R65.1 n’est plus disponible au codage</a:t>
          </a:r>
        </a:p>
        <a:p>
          <a:pPr marL="114300" lvl="1" indent="-114300" algn="l" defTabSz="622300">
            <a:lnSpc>
              <a:spcPct val="90000"/>
            </a:lnSpc>
            <a:spcBef>
              <a:spcPct val="0"/>
            </a:spcBef>
            <a:spcAft>
              <a:spcPct val="15000"/>
            </a:spcAft>
            <a:buChar char="•"/>
          </a:pPr>
          <a:r>
            <a:rPr lang="fr-FR" sz="1400" b="1" kern="1200" dirty="0"/>
            <a:t>Risque de perte de supplément  SRC</a:t>
          </a:r>
        </a:p>
        <a:p>
          <a:pPr marL="114300" lvl="1" indent="-114300" algn="l" defTabSz="622300">
            <a:lnSpc>
              <a:spcPct val="90000"/>
            </a:lnSpc>
            <a:spcBef>
              <a:spcPct val="0"/>
            </a:spcBef>
            <a:spcAft>
              <a:spcPct val="15000"/>
            </a:spcAft>
            <a:buChar char="•"/>
          </a:pPr>
          <a:r>
            <a:rPr lang="fr-FR" sz="1400" b="1" kern="1200" dirty="0"/>
            <a:t>Intégration  des diagnostics de sepsis autorisant la facturation du supplément</a:t>
          </a:r>
        </a:p>
      </dsp:txBody>
      <dsp:txXfrm>
        <a:off x="3369974" y="3817538"/>
        <a:ext cx="4675106" cy="759710"/>
      </dsp:txXfrm>
    </dsp:sp>
    <dsp:sp modelId="{96640DF8-7045-4D18-A003-CBE7AEB0AF4E}">
      <dsp:nvSpPr>
        <dsp:cNvPr id="0" name=""/>
        <dsp:cNvSpPr/>
      </dsp:nvSpPr>
      <dsp:spPr>
        <a:xfrm>
          <a:off x="0" y="3690920"/>
          <a:ext cx="3369974" cy="1012946"/>
        </a:xfrm>
        <a:prstGeom prst="roundRect">
          <a:avLst/>
        </a:prstGeom>
        <a:solidFill>
          <a:schemeClr val="accent2">
            <a:hueOff val="14164997"/>
            <a:satOff val="-63322"/>
            <a:lumOff val="-19805"/>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sz="1800" kern="1200" dirty="0"/>
            <a:t>Mise à jour de la liste pour supplément de surveillance continue</a:t>
          </a:r>
        </a:p>
      </dsp:txBody>
      <dsp:txXfrm>
        <a:off x="49448" y="3740368"/>
        <a:ext cx="3271078" cy="9140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1070E-49F0-466A-9CAB-0D7A6761F393}">
      <dsp:nvSpPr>
        <dsp:cNvPr id="0" name=""/>
        <dsp:cNvSpPr/>
      </dsp:nvSpPr>
      <dsp:spPr>
        <a:xfrm rot="16200000">
          <a:off x="-929717" y="930642"/>
          <a:ext cx="4264248" cy="2402963"/>
        </a:xfrm>
        <a:prstGeom prst="flowChartManualOperati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1200150">
            <a:lnSpc>
              <a:spcPct val="90000"/>
            </a:lnSpc>
            <a:spcBef>
              <a:spcPct val="0"/>
            </a:spcBef>
            <a:spcAft>
              <a:spcPct val="35000"/>
            </a:spcAft>
            <a:buNone/>
          </a:pPr>
          <a:r>
            <a:rPr lang="fr-FR" sz="2700" kern="1200" dirty="0"/>
            <a:t>Ateliers en groupe de travail</a:t>
          </a:r>
        </a:p>
        <a:p>
          <a:pPr marL="228600" lvl="1" indent="-228600" algn="l" defTabSz="889000">
            <a:lnSpc>
              <a:spcPct val="90000"/>
            </a:lnSpc>
            <a:spcBef>
              <a:spcPct val="0"/>
            </a:spcBef>
            <a:spcAft>
              <a:spcPct val="15000"/>
            </a:spcAft>
            <a:buChar char="•"/>
          </a:pPr>
          <a:r>
            <a:rPr lang="fr-FR" sz="2000" kern="1200" dirty="0" err="1"/>
            <a:t>SoFIMe</a:t>
          </a:r>
          <a:endParaRPr lang="fr-FR" sz="2000" kern="1200" dirty="0"/>
        </a:p>
        <a:p>
          <a:pPr marL="228600" lvl="1" indent="-228600" algn="l" defTabSz="889000">
            <a:lnSpc>
              <a:spcPct val="90000"/>
            </a:lnSpc>
            <a:spcBef>
              <a:spcPct val="0"/>
            </a:spcBef>
            <a:spcAft>
              <a:spcPct val="15000"/>
            </a:spcAft>
            <a:buChar char="•"/>
          </a:pPr>
          <a:r>
            <a:rPr lang="fr-FR" sz="2000" kern="1200" dirty="0"/>
            <a:t>Fédérations hospitalières</a:t>
          </a:r>
        </a:p>
        <a:p>
          <a:pPr marL="228600" lvl="1" indent="-228600" algn="l" defTabSz="889000">
            <a:lnSpc>
              <a:spcPct val="90000"/>
            </a:lnSpc>
            <a:spcBef>
              <a:spcPct val="0"/>
            </a:spcBef>
            <a:spcAft>
              <a:spcPct val="15000"/>
            </a:spcAft>
            <a:buChar char="•"/>
          </a:pPr>
          <a:r>
            <a:rPr lang="fr-FR" sz="2000" kern="1200" dirty="0"/>
            <a:t>Janvier et Février 2022</a:t>
          </a:r>
        </a:p>
      </dsp:txBody>
      <dsp:txXfrm rot="5400000">
        <a:off x="925" y="852850"/>
        <a:ext cx="2402963" cy="2558548"/>
      </dsp:txXfrm>
    </dsp:sp>
    <dsp:sp modelId="{873B9417-2A4B-484F-969E-EB8D82C89D77}">
      <dsp:nvSpPr>
        <dsp:cNvPr id="0" name=""/>
        <dsp:cNvSpPr/>
      </dsp:nvSpPr>
      <dsp:spPr>
        <a:xfrm rot="16200000">
          <a:off x="1653467" y="930642"/>
          <a:ext cx="4264248" cy="2402963"/>
        </a:xfrm>
        <a:prstGeom prst="flowChartManualOperati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1200150">
            <a:lnSpc>
              <a:spcPct val="90000"/>
            </a:lnSpc>
            <a:spcBef>
              <a:spcPct val="0"/>
            </a:spcBef>
            <a:spcAft>
              <a:spcPct val="35000"/>
            </a:spcAft>
            <a:buNone/>
          </a:pPr>
          <a:r>
            <a:rPr lang="fr-FR" sz="2700" kern="1200" dirty="0"/>
            <a:t>Echanges</a:t>
          </a:r>
        </a:p>
        <a:p>
          <a:pPr marL="228600" lvl="1" indent="-228600" algn="l" defTabSz="889000">
            <a:lnSpc>
              <a:spcPct val="90000"/>
            </a:lnSpc>
            <a:spcBef>
              <a:spcPct val="0"/>
            </a:spcBef>
            <a:spcAft>
              <a:spcPct val="15000"/>
            </a:spcAft>
            <a:buChar char="•"/>
          </a:pPr>
          <a:r>
            <a:rPr lang="fr-FR" sz="2000" kern="1200" dirty="0"/>
            <a:t>Etude d’impact</a:t>
          </a:r>
        </a:p>
        <a:p>
          <a:pPr marL="228600" lvl="1" indent="-228600" algn="l" defTabSz="889000">
            <a:lnSpc>
              <a:spcPct val="90000"/>
            </a:lnSpc>
            <a:spcBef>
              <a:spcPct val="0"/>
            </a:spcBef>
            <a:spcAft>
              <a:spcPct val="15000"/>
            </a:spcAft>
            <a:buChar char="•"/>
          </a:pPr>
          <a:r>
            <a:rPr lang="fr-FR" sz="2000" kern="1200" dirty="0"/>
            <a:t>Les mesures pour 2022</a:t>
          </a:r>
        </a:p>
        <a:p>
          <a:pPr marL="228600" lvl="1" indent="-228600" algn="l" defTabSz="889000">
            <a:lnSpc>
              <a:spcPct val="90000"/>
            </a:lnSpc>
            <a:spcBef>
              <a:spcPct val="0"/>
            </a:spcBef>
            <a:spcAft>
              <a:spcPct val="15000"/>
            </a:spcAft>
            <a:buChar char="•"/>
          </a:pPr>
          <a:r>
            <a:rPr lang="fr-FR" sz="2000" kern="1200" dirty="0"/>
            <a:t>Périmètre des problèmes restant à traiter</a:t>
          </a:r>
        </a:p>
      </dsp:txBody>
      <dsp:txXfrm rot="5400000">
        <a:off x="2584109" y="852850"/>
        <a:ext cx="2402963" cy="2558548"/>
      </dsp:txXfrm>
    </dsp:sp>
    <dsp:sp modelId="{DD1105A7-FDA6-47D7-AA65-01A47DA11D41}">
      <dsp:nvSpPr>
        <dsp:cNvPr id="0" name=""/>
        <dsp:cNvSpPr/>
      </dsp:nvSpPr>
      <dsp:spPr>
        <a:xfrm rot="16200000">
          <a:off x="4236653" y="930642"/>
          <a:ext cx="4264248" cy="2402963"/>
        </a:xfrm>
        <a:prstGeom prst="flowChartManualOperati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1200150">
            <a:lnSpc>
              <a:spcPct val="90000"/>
            </a:lnSpc>
            <a:spcBef>
              <a:spcPct val="0"/>
            </a:spcBef>
            <a:spcAft>
              <a:spcPct val="35000"/>
            </a:spcAft>
            <a:buNone/>
          </a:pPr>
          <a:r>
            <a:rPr lang="fr-FR" sz="2700" kern="1200" dirty="0"/>
            <a:t>Elaboration du programme de travail 2022</a:t>
          </a:r>
        </a:p>
        <a:p>
          <a:pPr marL="228600" lvl="1" indent="-228600" algn="l" defTabSz="889000">
            <a:lnSpc>
              <a:spcPct val="90000"/>
            </a:lnSpc>
            <a:spcBef>
              <a:spcPct val="0"/>
            </a:spcBef>
            <a:spcAft>
              <a:spcPct val="15000"/>
            </a:spcAft>
            <a:buChar char="•"/>
          </a:pPr>
          <a:r>
            <a:rPr lang="fr-FR" sz="2000" kern="1200" dirty="0"/>
            <a:t>Travaux ATIH</a:t>
          </a:r>
        </a:p>
        <a:p>
          <a:pPr marL="228600" lvl="1" indent="-228600" algn="l" defTabSz="889000">
            <a:lnSpc>
              <a:spcPct val="90000"/>
            </a:lnSpc>
            <a:spcBef>
              <a:spcPct val="0"/>
            </a:spcBef>
            <a:spcAft>
              <a:spcPct val="15000"/>
            </a:spcAft>
            <a:buChar char="•"/>
          </a:pPr>
          <a:r>
            <a:rPr lang="fr-FR" sz="2000" kern="1200" dirty="0"/>
            <a:t>GT technique</a:t>
          </a:r>
        </a:p>
      </dsp:txBody>
      <dsp:txXfrm rot="5400000">
        <a:off x="5167295" y="852850"/>
        <a:ext cx="2402963" cy="25585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6DBFF-4BA7-4DF9-A928-18B235F24566}">
      <dsp:nvSpPr>
        <dsp:cNvPr id="0" name=""/>
        <dsp:cNvSpPr/>
      </dsp:nvSpPr>
      <dsp:spPr>
        <a:xfrm>
          <a:off x="0" y="374910"/>
          <a:ext cx="7167677" cy="99225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6291" tIns="291592" rIns="556291"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dirty="0"/>
            <a:t>Création et discussion en GT</a:t>
          </a:r>
        </a:p>
        <a:p>
          <a:pPr marL="114300" lvl="1" indent="-114300" algn="l" defTabSz="622300">
            <a:lnSpc>
              <a:spcPct val="90000"/>
            </a:lnSpc>
            <a:spcBef>
              <a:spcPct val="0"/>
            </a:spcBef>
            <a:spcAft>
              <a:spcPct val="15000"/>
            </a:spcAft>
            <a:buChar char="•"/>
          </a:pPr>
          <a:r>
            <a:rPr lang="fr-FR" sz="1400" kern="1200" dirty="0"/>
            <a:t>Ciblés sur les besoins exprimés par les utilisateurs : sepsis et infections hors sepsis :  bactériémies, infections à partir d’un foyer </a:t>
          </a:r>
          <a:r>
            <a:rPr lang="fr-FR" sz="1400" kern="1200" dirty="0" err="1"/>
            <a:t>endoveineux</a:t>
          </a:r>
          <a:r>
            <a:rPr lang="fr-FR" sz="1400" kern="1200" dirty="0"/>
            <a:t>…</a:t>
          </a:r>
        </a:p>
      </dsp:txBody>
      <dsp:txXfrm>
        <a:off x="0" y="374910"/>
        <a:ext cx="7167677" cy="992250"/>
      </dsp:txXfrm>
    </dsp:sp>
    <dsp:sp modelId="{ED076807-0A4B-438E-BD00-DC8E94ECA77A}">
      <dsp:nvSpPr>
        <dsp:cNvPr id="0" name=""/>
        <dsp:cNvSpPr/>
      </dsp:nvSpPr>
      <dsp:spPr>
        <a:xfrm>
          <a:off x="358383" y="168270"/>
          <a:ext cx="5017373" cy="4132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645" tIns="0" rIns="189645" bIns="0" numCol="1" spcCol="1270" anchor="ctr" anchorCtr="0">
          <a:noAutofit/>
        </a:bodyPr>
        <a:lstStyle/>
        <a:p>
          <a:pPr marL="0" lvl="0" indent="0" algn="l" defTabSz="889000">
            <a:lnSpc>
              <a:spcPct val="90000"/>
            </a:lnSpc>
            <a:spcBef>
              <a:spcPct val="0"/>
            </a:spcBef>
            <a:spcAft>
              <a:spcPct val="35000"/>
            </a:spcAft>
            <a:buNone/>
          </a:pPr>
          <a:r>
            <a:rPr lang="fr-FR" sz="2000" kern="1200" dirty="0">
              <a:latin typeface="Arial Narrow" panose="020B0606020202030204" pitchFamily="34" charset="0"/>
            </a:rPr>
            <a:t>Algorithmes de codage</a:t>
          </a:r>
        </a:p>
      </dsp:txBody>
      <dsp:txXfrm>
        <a:off x="378558" y="188445"/>
        <a:ext cx="4977023" cy="372930"/>
      </dsp:txXfrm>
    </dsp:sp>
    <dsp:sp modelId="{3DAAF0AE-B8B1-4B53-8CD5-DCD3186D8A39}">
      <dsp:nvSpPr>
        <dsp:cNvPr id="0" name=""/>
        <dsp:cNvSpPr/>
      </dsp:nvSpPr>
      <dsp:spPr>
        <a:xfrm>
          <a:off x="0" y="1649401"/>
          <a:ext cx="7167677" cy="793800"/>
        </a:xfrm>
        <a:prstGeom prst="rect">
          <a:avLst/>
        </a:prstGeom>
        <a:solidFill>
          <a:schemeClr val="lt1">
            <a:alpha val="90000"/>
            <a:hueOff val="0"/>
            <a:satOff val="0"/>
            <a:lumOff val="0"/>
            <a:alphaOff val="0"/>
          </a:schemeClr>
        </a:solidFill>
        <a:ln w="25400" cap="flat" cmpd="sng" algn="ctr">
          <a:solidFill>
            <a:schemeClr val="accent2">
              <a:hueOff val="4721666"/>
              <a:satOff val="-21107"/>
              <a:lumOff val="-66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6291" tIns="291592" rIns="556291"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dirty="0"/>
            <a:t>A partir du travail structurant sur les algorithmes</a:t>
          </a:r>
        </a:p>
        <a:p>
          <a:pPr marL="114300" lvl="1" indent="-114300" algn="l" defTabSz="622300">
            <a:lnSpc>
              <a:spcPct val="90000"/>
            </a:lnSpc>
            <a:spcBef>
              <a:spcPct val="0"/>
            </a:spcBef>
            <a:spcAft>
              <a:spcPct val="15000"/>
            </a:spcAft>
            <a:buChar char="•"/>
          </a:pPr>
          <a:r>
            <a:rPr lang="fr-FR" sz="1400" kern="1200" dirty="0"/>
            <a:t>Après concertation avec le groupe de travail</a:t>
          </a:r>
        </a:p>
      </dsp:txBody>
      <dsp:txXfrm>
        <a:off x="0" y="1649401"/>
        <a:ext cx="7167677" cy="793800"/>
      </dsp:txXfrm>
    </dsp:sp>
    <dsp:sp modelId="{235519A2-D56B-4887-876F-538C16D1667C}">
      <dsp:nvSpPr>
        <dsp:cNvPr id="0" name=""/>
        <dsp:cNvSpPr/>
      </dsp:nvSpPr>
      <dsp:spPr>
        <a:xfrm>
          <a:off x="358383" y="1442761"/>
          <a:ext cx="5017373" cy="413280"/>
        </a:xfrm>
        <a:prstGeom prst="roundRect">
          <a:avLst/>
        </a:prstGeom>
        <a:solidFill>
          <a:schemeClr val="accent2">
            <a:hueOff val="4721666"/>
            <a:satOff val="-21107"/>
            <a:lumOff val="-66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645" tIns="0" rIns="189645" bIns="0" numCol="1" spcCol="1270" anchor="ctr" anchorCtr="0">
          <a:noAutofit/>
        </a:bodyPr>
        <a:lstStyle/>
        <a:p>
          <a:pPr marL="0" lvl="0" indent="0" algn="l" defTabSz="889000">
            <a:lnSpc>
              <a:spcPct val="90000"/>
            </a:lnSpc>
            <a:spcBef>
              <a:spcPct val="0"/>
            </a:spcBef>
            <a:spcAft>
              <a:spcPct val="35000"/>
            </a:spcAft>
            <a:buNone/>
          </a:pPr>
          <a:r>
            <a:rPr lang="fr-FR" sz="2000" kern="1200" dirty="0">
              <a:latin typeface="Arial Narrow" panose="020B0606020202030204" pitchFamily="34" charset="0"/>
            </a:rPr>
            <a:t>Mises à jour des recommandations de codage</a:t>
          </a:r>
        </a:p>
      </dsp:txBody>
      <dsp:txXfrm>
        <a:off x="378558" y="1462936"/>
        <a:ext cx="4977023" cy="372930"/>
      </dsp:txXfrm>
    </dsp:sp>
    <dsp:sp modelId="{8AA3B758-C7FF-4AB3-9066-1DA3330B0DCB}">
      <dsp:nvSpPr>
        <dsp:cNvPr id="0" name=""/>
        <dsp:cNvSpPr/>
      </dsp:nvSpPr>
      <dsp:spPr>
        <a:xfrm>
          <a:off x="0" y="2725441"/>
          <a:ext cx="7167677" cy="584325"/>
        </a:xfrm>
        <a:prstGeom prst="rect">
          <a:avLst/>
        </a:prstGeom>
        <a:solidFill>
          <a:schemeClr val="lt1">
            <a:alpha val="90000"/>
            <a:hueOff val="0"/>
            <a:satOff val="0"/>
            <a:lumOff val="0"/>
            <a:alphaOff val="0"/>
          </a:schemeClr>
        </a:solidFill>
        <a:ln w="25400" cap="flat" cmpd="sng" algn="ctr">
          <a:solidFill>
            <a:schemeClr val="accent2">
              <a:hueOff val="9443331"/>
              <a:satOff val="-42215"/>
              <a:lumOff val="-1320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6291" tIns="291592" rIns="556291"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dirty="0"/>
            <a:t>Résultat final des travaux précédents</a:t>
          </a:r>
        </a:p>
      </dsp:txBody>
      <dsp:txXfrm>
        <a:off x="0" y="2725441"/>
        <a:ext cx="7167677" cy="584325"/>
      </dsp:txXfrm>
    </dsp:sp>
    <dsp:sp modelId="{B0738AD8-E36C-4459-8B7B-8E80CDC57B89}">
      <dsp:nvSpPr>
        <dsp:cNvPr id="0" name=""/>
        <dsp:cNvSpPr/>
      </dsp:nvSpPr>
      <dsp:spPr>
        <a:xfrm>
          <a:off x="358383" y="2518801"/>
          <a:ext cx="5017373" cy="413280"/>
        </a:xfrm>
        <a:prstGeom prst="roundRect">
          <a:avLst/>
        </a:prstGeom>
        <a:solidFill>
          <a:schemeClr val="accent2">
            <a:hueOff val="9443331"/>
            <a:satOff val="-42215"/>
            <a:lumOff val="-1320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645" tIns="0" rIns="189645" bIns="0" numCol="1" spcCol="1270" anchor="ctr" anchorCtr="0">
          <a:noAutofit/>
        </a:bodyPr>
        <a:lstStyle/>
        <a:p>
          <a:pPr marL="0" lvl="0" indent="0" algn="l" defTabSz="889000">
            <a:lnSpc>
              <a:spcPct val="90000"/>
            </a:lnSpc>
            <a:spcBef>
              <a:spcPct val="0"/>
            </a:spcBef>
            <a:spcAft>
              <a:spcPct val="35000"/>
            </a:spcAft>
            <a:buNone/>
          </a:pPr>
          <a:r>
            <a:rPr lang="fr-FR" sz="2000" kern="1200" dirty="0">
              <a:latin typeface="Arial Narrow" panose="020B0606020202030204" pitchFamily="34" charset="0"/>
            </a:rPr>
            <a:t>Adaptation du fascicule et du GM</a:t>
          </a:r>
        </a:p>
      </dsp:txBody>
      <dsp:txXfrm>
        <a:off x="378558" y="2538976"/>
        <a:ext cx="4977023" cy="372930"/>
      </dsp:txXfrm>
    </dsp:sp>
    <dsp:sp modelId="{F2BA3F21-FDDD-429D-A3F1-B7067E611600}">
      <dsp:nvSpPr>
        <dsp:cNvPr id="0" name=""/>
        <dsp:cNvSpPr/>
      </dsp:nvSpPr>
      <dsp:spPr>
        <a:xfrm>
          <a:off x="0" y="3592006"/>
          <a:ext cx="7167677" cy="992250"/>
        </a:xfrm>
        <a:prstGeom prst="rect">
          <a:avLst/>
        </a:prstGeom>
        <a:solidFill>
          <a:schemeClr val="lt1">
            <a:alpha val="90000"/>
            <a:hueOff val="0"/>
            <a:satOff val="0"/>
            <a:lumOff val="0"/>
            <a:alphaOff val="0"/>
          </a:schemeClr>
        </a:solidFill>
        <a:ln w="25400" cap="flat" cmpd="sng" algn="ctr">
          <a:solidFill>
            <a:schemeClr val="accent2">
              <a:hueOff val="14164997"/>
              <a:satOff val="-63322"/>
              <a:lumOff val="-1980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6291" tIns="291592" rIns="556291"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dirty="0"/>
            <a:t>Evaluation et suivi des séjours pour sepsis sur la base 2021-22</a:t>
          </a:r>
        </a:p>
        <a:p>
          <a:pPr marL="114300" lvl="1" indent="-114300" algn="l" defTabSz="622300">
            <a:lnSpc>
              <a:spcPct val="90000"/>
            </a:lnSpc>
            <a:spcBef>
              <a:spcPct val="0"/>
            </a:spcBef>
            <a:spcAft>
              <a:spcPct val="15000"/>
            </a:spcAft>
            <a:buChar char="•"/>
          </a:pPr>
          <a:r>
            <a:rPr lang="fr-FR" sz="1400" kern="1200" dirty="0"/>
            <a:t>Evaluation des séjours de bactériémies hors sepsis : réévaluation de la cohérence de la solution classificatoire, étude des niveaux de sévérité</a:t>
          </a:r>
        </a:p>
      </dsp:txBody>
      <dsp:txXfrm>
        <a:off x="0" y="3592006"/>
        <a:ext cx="7167677" cy="992250"/>
      </dsp:txXfrm>
    </dsp:sp>
    <dsp:sp modelId="{6DFC2342-5EF7-4773-81DC-7242F04EB620}">
      <dsp:nvSpPr>
        <dsp:cNvPr id="0" name=""/>
        <dsp:cNvSpPr/>
      </dsp:nvSpPr>
      <dsp:spPr>
        <a:xfrm>
          <a:off x="358383" y="3385366"/>
          <a:ext cx="5017373" cy="413280"/>
        </a:xfrm>
        <a:prstGeom prst="roundRect">
          <a:avLst/>
        </a:prstGeom>
        <a:solidFill>
          <a:schemeClr val="accent2">
            <a:hueOff val="14164997"/>
            <a:satOff val="-63322"/>
            <a:lumOff val="-198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645" tIns="0" rIns="189645" bIns="0" numCol="1" spcCol="1270" anchor="ctr" anchorCtr="0">
          <a:noAutofit/>
        </a:bodyPr>
        <a:lstStyle/>
        <a:p>
          <a:pPr marL="0" lvl="0" indent="0" algn="l" defTabSz="889000">
            <a:lnSpc>
              <a:spcPct val="90000"/>
            </a:lnSpc>
            <a:spcBef>
              <a:spcPct val="0"/>
            </a:spcBef>
            <a:spcAft>
              <a:spcPct val="35000"/>
            </a:spcAft>
            <a:buNone/>
          </a:pPr>
          <a:r>
            <a:rPr lang="fr-FR" sz="2000" kern="1200" dirty="0">
              <a:latin typeface="Arial Narrow" panose="020B0606020202030204" pitchFamily="34" charset="0"/>
            </a:rPr>
            <a:t>Travaux d’évaluation des séjours</a:t>
          </a:r>
        </a:p>
      </dsp:txBody>
      <dsp:txXfrm>
        <a:off x="378558" y="3405541"/>
        <a:ext cx="4977023" cy="3729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A64AA-3F10-4011-9951-7C8A311401F8}">
      <dsp:nvSpPr>
        <dsp:cNvPr id="0" name=""/>
        <dsp:cNvSpPr/>
      </dsp:nvSpPr>
      <dsp:spPr>
        <a:xfrm>
          <a:off x="0" y="255099"/>
          <a:ext cx="7139136" cy="93712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54076" tIns="354076" rIns="554076" bIns="120904" numCol="1" spcCol="1270" anchor="t" anchorCtr="0">
          <a:noAutofit/>
        </a:bodyPr>
        <a:lstStyle/>
        <a:p>
          <a:pPr marL="171450" lvl="1" indent="-171450" algn="l" defTabSz="755650">
            <a:lnSpc>
              <a:spcPct val="90000"/>
            </a:lnSpc>
            <a:spcBef>
              <a:spcPct val="0"/>
            </a:spcBef>
            <a:spcAft>
              <a:spcPct val="15000"/>
            </a:spcAft>
            <a:buChar char="•"/>
          </a:pPr>
          <a:r>
            <a:rPr lang="fr-FR" sz="1700" kern="1200" dirty="0"/>
            <a:t>défibrillateurs, stents intracrâniens, valves cardiaques chirurgicales biologiques…</a:t>
          </a:r>
        </a:p>
      </dsp:txBody>
      <dsp:txXfrm>
        <a:off x="0" y="255099"/>
        <a:ext cx="7139136" cy="937125"/>
      </dsp:txXfrm>
    </dsp:sp>
    <dsp:sp modelId="{DB687B66-DF21-4050-AD8A-1C6CA53CDFC6}">
      <dsp:nvSpPr>
        <dsp:cNvPr id="0" name=""/>
        <dsp:cNvSpPr/>
      </dsp:nvSpPr>
      <dsp:spPr>
        <a:xfrm>
          <a:off x="356956" y="4179"/>
          <a:ext cx="4997395" cy="501840"/>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8890" tIns="0" rIns="188890" bIns="0" numCol="1" spcCol="1270" anchor="ctr" anchorCtr="0">
          <a:noAutofit/>
        </a:bodyPr>
        <a:lstStyle/>
        <a:p>
          <a:pPr marL="0" lvl="0" indent="0" algn="l" defTabSz="755650">
            <a:lnSpc>
              <a:spcPct val="90000"/>
            </a:lnSpc>
            <a:spcBef>
              <a:spcPct val="0"/>
            </a:spcBef>
            <a:spcAft>
              <a:spcPct val="35000"/>
            </a:spcAft>
            <a:buNone/>
          </a:pPr>
          <a:r>
            <a:rPr lang="fr-FR" sz="1700" kern="1200" dirty="0"/>
            <a:t>Catégories de DM déterminées au regard de leur caractère invasif</a:t>
          </a:r>
        </a:p>
      </dsp:txBody>
      <dsp:txXfrm>
        <a:off x="381454" y="28677"/>
        <a:ext cx="4948399" cy="452844"/>
      </dsp:txXfrm>
    </dsp:sp>
    <dsp:sp modelId="{33C43D22-F3EC-4BD1-8311-F6DF49B7E082}">
      <dsp:nvSpPr>
        <dsp:cNvPr id="0" name=""/>
        <dsp:cNvSpPr/>
      </dsp:nvSpPr>
      <dsp:spPr>
        <a:xfrm>
          <a:off x="0" y="1534944"/>
          <a:ext cx="7139136" cy="187425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54076" tIns="354076" rIns="554076" bIns="120904" numCol="1" spcCol="1270" anchor="t" anchorCtr="0">
          <a:noAutofit/>
        </a:bodyPr>
        <a:lstStyle/>
        <a:p>
          <a:pPr marL="171450" lvl="1" indent="-171450" algn="l" defTabSz="755650">
            <a:lnSpc>
              <a:spcPct val="90000"/>
            </a:lnSpc>
            <a:spcBef>
              <a:spcPct val="0"/>
            </a:spcBef>
            <a:spcAft>
              <a:spcPct val="15000"/>
            </a:spcAft>
            <a:buChar char="•"/>
          </a:pPr>
          <a:r>
            <a:rPr lang="fr-FR" sz="1700" b="0" i="0" kern="1200" dirty="0"/>
            <a:t>Sur la base de l’avis rendu par la </a:t>
          </a:r>
          <a:r>
            <a:rPr lang="fr-FR" sz="1700" b="0" i="0" kern="1200" dirty="0" err="1"/>
            <a:t>CNEDiMTS</a:t>
          </a:r>
          <a:r>
            <a:rPr lang="fr-FR" sz="1700" b="0" i="0" kern="1200" dirty="0"/>
            <a:t> à l’issue de son évaluation, les ministres chargés de la santé et de la sécurité sociale prennent la décision d’inscrire (par un arrêté publié au JO) ou non les dispositifs médicaux sur la liste « intra-GHS ».</a:t>
          </a:r>
          <a:endParaRPr lang="fr-FR" sz="1700" kern="1200" dirty="0"/>
        </a:p>
        <a:p>
          <a:pPr marL="171450" lvl="1" indent="-171450" algn="l" defTabSz="755650">
            <a:lnSpc>
              <a:spcPct val="90000"/>
            </a:lnSpc>
            <a:spcBef>
              <a:spcPct val="0"/>
            </a:spcBef>
            <a:spcAft>
              <a:spcPct val="15000"/>
            </a:spcAft>
            <a:buChar char="•"/>
          </a:pPr>
          <a:r>
            <a:rPr lang="fr-FR" sz="1700" kern="1200" dirty="0"/>
            <a:t>Sous forme de nom de marque ou de ligne générique</a:t>
          </a:r>
        </a:p>
      </dsp:txBody>
      <dsp:txXfrm>
        <a:off x="0" y="1534944"/>
        <a:ext cx="7139136" cy="1874250"/>
      </dsp:txXfrm>
    </dsp:sp>
    <dsp:sp modelId="{09725649-281A-414F-A5ED-546EBE740EE4}">
      <dsp:nvSpPr>
        <dsp:cNvPr id="0" name=""/>
        <dsp:cNvSpPr/>
      </dsp:nvSpPr>
      <dsp:spPr>
        <a:xfrm>
          <a:off x="356956" y="1284024"/>
          <a:ext cx="4997395" cy="501840"/>
        </a:xfrm>
        <a:prstGeom prst="roundRect">
          <a:avLst/>
        </a:prstGeom>
        <a:solidFill>
          <a:schemeClr val="accent2">
            <a:hueOff val="7082498"/>
            <a:satOff val="-31661"/>
            <a:lumOff val="-990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8890" tIns="0" rIns="188890" bIns="0" numCol="1" spcCol="1270" anchor="ctr" anchorCtr="0">
          <a:noAutofit/>
        </a:bodyPr>
        <a:lstStyle/>
        <a:p>
          <a:pPr marL="0" lvl="0" indent="0" algn="l" defTabSz="755650">
            <a:lnSpc>
              <a:spcPct val="90000"/>
            </a:lnSpc>
            <a:spcBef>
              <a:spcPct val="0"/>
            </a:spcBef>
            <a:spcAft>
              <a:spcPct val="35000"/>
            </a:spcAft>
            <a:buNone/>
          </a:pPr>
          <a:r>
            <a:rPr lang="fr-FR" sz="1700" kern="1200" dirty="0"/>
            <a:t>Inscription sur la liste intra-GHS </a:t>
          </a:r>
        </a:p>
      </dsp:txBody>
      <dsp:txXfrm>
        <a:off x="381454" y="1308522"/>
        <a:ext cx="4948399" cy="452844"/>
      </dsp:txXfrm>
    </dsp:sp>
    <dsp:sp modelId="{F7987190-37D3-479B-922B-F60859982C60}">
      <dsp:nvSpPr>
        <dsp:cNvPr id="0" name=""/>
        <dsp:cNvSpPr/>
      </dsp:nvSpPr>
      <dsp:spPr>
        <a:xfrm>
          <a:off x="0" y="3751914"/>
          <a:ext cx="7139136" cy="9639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54076" tIns="354076" rIns="554076" bIns="120904" numCol="1" spcCol="1270" anchor="t" anchorCtr="0">
          <a:noAutofit/>
        </a:bodyPr>
        <a:lstStyle/>
        <a:p>
          <a:pPr marL="171450" lvl="1" indent="-171450" algn="l" defTabSz="755650">
            <a:lnSpc>
              <a:spcPct val="90000"/>
            </a:lnSpc>
            <a:spcBef>
              <a:spcPct val="0"/>
            </a:spcBef>
            <a:spcAft>
              <a:spcPct val="15000"/>
            </a:spcAft>
            <a:buChar char="•"/>
          </a:pPr>
          <a:r>
            <a:rPr lang="fr-FR" sz="1700" kern="1200" dirty="0"/>
            <a:t>Après publication des arrêtés d’inscription</a:t>
          </a:r>
        </a:p>
        <a:p>
          <a:pPr marL="171450" lvl="1" indent="-171450" algn="l" defTabSz="755650">
            <a:lnSpc>
              <a:spcPct val="90000"/>
            </a:lnSpc>
            <a:spcBef>
              <a:spcPct val="0"/>
            </a:spcBef>
            <a:spcAft>
              <a:spcPct val="15000"/>
            </a:spcAft>
            <a:buChar char="•"/>
          </a:pPr>
          <a:r>
            <a:rPr lang="fr-FR" sz="1700" kern="1200" dirty="0"/>
            <a:t>Sur le site du ministère : </a:t>
          </a:r>
          <a:r>
            <a:rPr lang="fr-FR" sz="1700" kern="1200" dirty="0">
              <a:solidFill>
                <a:srgbClr val="0033CC"/>
              </a:solidFill>
              <a:hlinkClick xmlns:r="http://schemas.openxmlformats.org/officeDocument/2006/relationships" r:id="rId1">
                <a:extLst>
                  <a:ext uri="{A12FA001-AC4F-418D-AE19-62706E023703}">
                    <ahyp:hlinkClr xmlns:ahyp="http://schemas.microsoft.com/office/drawing/2018/hyperlinkcolor" val="tx"/>
                  </a:ext>
                </a:extLst>
              </a:hlinkClick>
            </a:rPr>
            <a:t>liste intra-GHS</a:t>
          </a:r>
          <a:endParaRPr lang="fr-FR" sz="1700" kern="1200" dirty="0">
            <a:solidFill>
              <a:srgbClr val="0033CC"/>
            </a:solidFill>
          </a:endParaRPr>
        </a:p>
      </dsp:txBody>
      <dsp:txXfrm>
        <a:off x="0" y="3751914"/>
        <a:ext cx="7139136" cy="963900"/>
      </dsp:txXfrm>
    </dsp:sp>
    <dsp:sp modelId="{E72C8610-D898-432F-A3D3-BEFA028A79F4}">
      <dsp:nvSpPr>
        <dsp:cNvPr id="0" name=""/>
        <dsp:cNvSpPr/>
      </dsp:nvSpPr>
      <dsp:spPr>
        <a:xfrm>
          <a:off x="356956" y="3500994"/>
          <a:ext cx="4997395" cy="501840"/>
        </a:xfrm>
        <a:prstGeom prst="roundRect">
          <a:avLst/>
        </a:prstGeom>
        <a:solidFill>
          <a:schemeClr val="accent2">
            <a:hueOff val="14164997"/>
            <a:satOff val="-63322"/>
            <a:lumOff val="-1980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8890" tIns="0" rIns="188890" bIns="0" numCol="1" spcCol="1270" anchor="ctr" anchorCtr="0">
          <a:noAutofit/>
        </a:bodyPr>
        <a:lstStyle/>
        <a:p>
          <a:pPr marL="0" lvl="0" indent="0" algn="l" defTabSz="755650">
            <a:lnSpc>
              <a:spcPct val="90000"/>
            </a:lnSpc>
            <a:spcBef>
              <a:spcPct val="0"/>
            </a:spcBef>
            <a:spcAft>
              <a:spcPct val="35000"/>
            </a:spcAft>
            <a:buNone/>
          </a:pPr>
          <a:r>
            <a:rPr lang="fr-FR" sz="1700" kern="1200" dirty="0"/>
            <a:t>Publication de la liste intra-GHS</a:t>
          </a:r>
        </a:p>
      </dsp:txBody>
      <dsp:txXfrm>
        <a:off x="381454" y="3525492"/>
        <a:ext cx="4948399"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19413" cy="495300"/>
          </a:xfrm>
          <a:prstGeom prst="rect">
            <a:avLst/>
          </a:prstGeom>
        </p:spPr>
        <p:txBody>
          <a:bodyPr vert="horz" lIns="91412" tIns="45706" rIns="91412" bIns="45706" rtlCol="0"/>
          <a:lstStyle>
            <a:lvl1pPr algn="l">
              <a:defRPr sz="1200"/>
            </a:lvl1pPr>
          </a:lstStyle>
          <a:p>
            <a:endParaRPr lang="fr-FR" dirty="0"/>
          </a:p>
        </p:txBody>
      </p:sp>
      <p:sp>
        <p:nvSpPr>
          <p:cNvPr id="3" name="Espace réservé de la date 2"/>
          <p:cNvSpPr>
            <a:spLocks noGrp="1"/>
          </p:cNvSpPr>
          <p:nvPr>
            <p:ph type="dt" sz="quarter" idx="1"/>
          </p:nvPr>
        </p:nvSpPr>
        <p:spPr>
          <a:xfrm>
            <a:off x="3814763" y="0"/>
            <a:ext cx="2919412" cy="495300"/>
          </a:xfrm>
          <a:prstGeom prst="rect">
            <a:avLst/>
          </a:prstGeom>
        </p:spPr>
        <p:txBody>
          <a:bodyPr vert="horz" lIns="91412" tIns="45706" rIns="91412" bIns="45706" rtlCol="0"/>
          <a:lstStyle>
            <a:lvl1pPr algn="r">
              <a:defRPr sz="1200"/>
            </a:lvl1pPr>
          </a:lstStyle>
          <a:p>
            <a:endParaRPr lang="fr-FR" dirty="0"/>
          </a:p>
        </p:txBody>
      </p:sp>
      <p:sp>
        <p:nvSpPr>
          <p:cNvPr id="4" name="Espace réservé du pied de page 3"/>
          <p:cNvSpPr>
            <a:spLocks noGrp="1"/>
          </p:cNvSpPr>
          <p:nvPr>
            <p:ph type="ftr" sz="quarter" idx="2"/>
          </p:nvPr>
        </p:nvSpPr>
        <p:spPr>
          <a:xfrm>
            <a:off x="2" y="9371013"/>
            <a:ext cx="2919413" cy="495300"/>
          </a:xfrm>
          <a:prstGeom prst="rect">
            <a:avLst/>
          </a:prstGeom>
        </p:spPr>
        <p:txBody>
          <a:bodyPr vert="horz" lIns="91412" tIns="45706" rIns="91412" bIns="45706"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14763" y="9371013"/>
            <a:ext cx="2919412" cy="495300"/>
          </a:xfrm>
          <a:prstGeom prst="rect">
            <a:avLst/>
          </a:prstGeom>
        </p:spPr>
        <p:txBody>
          <a:bodyPr vert="horz" lIns="91412" tIns="45706" rIns="91412" bIns="45706" rtlCol="0" anchor="b"/>
          <a:lstStyle>
            <a:lvl1pPr algn="r">
              <a:defRPr sz="1200"/>
            </a:lvl1pPr>
          </a:lstStyle>
          <a:p>
            <a:fld id="{B75CE318-D2D2-44D3-97AE-621997FE6D9B}" type="slidenum">
              <a:rPr lang="fr-FR" smtClean="0"/>
              <a:t>‹N°›</a:t>
            </a:fld>
            <a:endParaRPr lang="fr-FR" dirty="0"/>
          </a:p>
        </p:txBody>
      </p:sp>
    </p:spTree>
    <p:extLst>
      <p:ext uri="{BB962C8B-B14F-4D97-AF65-F5344CB8AC3E}">
        <p14:creationId xmlns:p14="http://schemas.microsoft.com/office/powerpoint/2010/main" val="541604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9356" cy="493316"/>
          </a:xfrm>
          <a:prstGeom prst="rect">
            <a:avLst/>
          </a:prstGeom>
        </p:spPr>
        <p:txBody>
          <a:bodyPr vert="horz" lIns="90873" tIns="45436" rIns="90873" bIns="45436" rtlCol="0"/>
          <a:lstStyle>
            <a:lvl1pPr algn="l">
              <a:defRPr sz="1200"/>
            </a:lvl1pPr>
          </a:lstStyle>
          <a:p>
            <a:endParaRPr lang="fr-FR" dirty="0"/>
          </a:p>
        </p:txBody>
      </p:sp>
      <p:sp>
        <p:nvSpPr>
          <p:cNvPr id="3" name="Espace réservé de la date 2"/>
          <p:cNvSpPr>
            <a:spLocks noGrp="1"/>
          </p:cNvSpPr>
          <p:nvPr>
            <p:ph type="dt" idx="1"/>
          </p:nvPr>
        </p:nvSpPr>
        <p:spPr>
          <a:xfrm>
            <a:off x="3814834" y="0"/>
            <a:ext cx="2919356" cy="493316"/>
          </a:xfrm>
          <a:prstGeom prst="rect">
            <a:avLst/>
          </a:prstGeom>
        </p:spPr>
        <p:txBody>
          <a:bodyPr vert="horz" lIns="90873" tIns="45436" rIns="90873" bIns="45436" rtlCol="0"/>
          <a:lstStyle>
            <a:lvl1pPr algn="r">
              <a:defRPr sz="1200"/>
            </a:lvl1pPr>
          </a:lstStyle>
          <a:p>
            <a:fld id="{F9DBDF29-06A6-4C69-9DD2-7749C65EF438}" type="datetimeFigureOut">
              <a:rPr lang="fr-FR" smtClean="0"/>
              <a:pPr/>
              <a:t>12/04/2022</a:t>
            </a:fld>
            <a:endParaRPr lang="fr-FR" dirty="0"/>
          </a:p>
        </p:txBody>
      </p:sp>
      <p:sp>
        <p:nvSpPr>
          <p:cNvPr id="4" name="Espace réservé de l'image des diapositives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0873" tIns="45436" rIns="90873" bIns="45436" rtlCol="0" anchor="ctr"/>
          <a:lstStyle/>
          <a:p>
            <a:endParaRPr lang="fr-FR" dirty="0"/>
          </a:p>
        </p:txBody>
      </p:sp>
      <p:sp>
        <p:nvSpPr>
          <p:cNvPr id="5" name="Espace réservé des commentaires 4"/>
          <p:cNvSpPr>
            <a:spLocks noGrp="1"/>
          </p:cNvSpPr>
          <p:nvPr>
            <p:ph type="body" sz="quarter" idx="3"/>
          </p:nvPr>
        </p:nvSpPr>
        <p:spPr>
          <a:xfrm>
            <a:off x="673577" y="4686501"/>
            <a:ext cx="5388610" cy="4439841"/>
          </a:xfrm>
          <a:prstGeom prst="rect">
            <a:avLst/>
          </a:prstGeom>
        </p:spPr>
        <p:txBody>
          <a:bodyPr vert="horz" lIns="90873" tIns="45436" rIns="90873" bIns="45436"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1417"/>
            <a:ext cx="2919356" cy="493316"/>
          </a:xfrm>
          <a:prstGeom prst="rect">
            <a:avLst/>
          </a:prstGeom>
        </p:spPr>
        <p:txBody>
          <a:bodyPr vert="horz" lIns="90873" tIns="45436" rIns="90873" bIns="45436"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14834" y="9371417"/>
            <a:ext cx="2919356" cy="493316"/>
          </a:xfrm>
          <a:prstGeom prst="rect">
            <a:avLst/>
          </a:prstGeom>
        </p:spPr>
        <p:txBody>
          <a:bodyPr vert="horz" lIns="90873" tIns="45436" rIns="90873" bIns="45436" rtlCol="0" anchor="b"/>
          <a:lstStyle>
            <a:lvl1pPr algn="r">
              <a:defRPr sz="1200"/>
            </a:lvl1pPr>
          </a:lstStyle>
          <a:p>
            <a:fld id="{18B4E3D8-370A-485E-AC5E-29B742D130E0}" type="slidenum">
              <a:rPr lang="fr-FR" smtClean="0"/>
              <a:pPr/>
              <a:t>‹N°›</a:t>
            </a:fld>
            <a:endParaRPr lang="fr-FR" dirty="0"/>
          </a:p>
        </p:txBody>
      </p:sp>
    </p:spTree>
    <p:extLst>
      <p:ext uri="{BB962C8B-B14F-4D97-AF65-F5344CB8AC3E}">
        <p14:creationId xmlns:p14="http://schemas.microsoft.com/office/powerpoint/2010/main" val="4233733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8B4E3D8-370A-485E-AC5E-29B742D130E0}" type="slidenum">
              <a:rPr lang="fr-FR" smtClean="0"/>
              <a:pPr/>
              <a:t>1</a:t>
            </a:fld>
            <a:endParaRPr lang="fr-FR" dirty="0"/>
          </a:p>
        </p:txBody>
      </p:sp>
    </p:spTree>
    <p:extLst>
      <p:ext uri="{BB962C8B-B14F-4D97-AF65-F5344CB8AC3E}">
        <p14:creationId xmlns:p14="http://schemas.microsoft.com/office/powerpoint/2010/main" val="3312999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8B4E3D8-370A-485E-AC5E-29B742D130E0}" type="slidenum">
              <a:rPr lang="fr-FR" smtClean="0"/>
              <a:pPr/>
              <a:t>14</a:t>
            </a:fld>
            <a:endParaRPr lang="fr-FR" dirty="0"/>
          </a:p>
        </p:txBody>
      </p:sp>
    </p:spTree>
    <p:extLst>
      <p:ext uri="{BB962C8B-B14F-4D97-AF65-F5344CB8AC3E}">
        <p14:creationId xmlns:p14="http://schemas.microsoft.com/office/powerpoint/2010/main" val="4244680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8B4E3D8-370A-485E-AC5E-29B742D130E0}" type="slidenum">
              <a:rPr lang="fr-FR" smtClean="0"/>
              <a:pPr/>
              <a:t>15</a:t>
            </a:fld>
            <a:endParaRPr lang="fr-FR" dirty="0"/>
          </a:p>
        </p:txBody>
      </p:sp>
    </p:spTree>
    <p:extLst>
      <p:ext uri="{BB962C8B-B14F-4D97-AF65-F5344CB8AC3E}">
        <p14:creationId xmlns:p14="http://schemas.microsoft.com/office/powerpoint/2010/main" val="696081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8B4E3D8-370A-485E-AC5E-29B742D130E0}" type="slidenum">
              <a:rPr lang="fr-FR" smtClean="0"/>
              <a:pPr/>
              <a:t>23</a:t>
            </a:fld>
            <a:endParaRPr lang="fr-FR" dirty="0"/>
          </a:p>
        </p:txBody>
      </p:sp>
    </p:spTree>
    <p:extLst>
      <p:ext uri="{BB962C8B-B14F-4D97-AF65-F5344CB8AC3E}">
        <p14:creationId xmlns:p14="http://schemas.microsoft.com/office/powerpoint/2010/main" val="2197064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8B4E3D8-370A-485E-AC5E-29B742D130E0}" type="slidenum">
              <a:rPr kumimoji="0" lang="fr-F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fr-FR"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36813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8B4E3D8-370A-485E-AC5E-29B742D130E0}" type="slidenum">
              <a:rPr kumimoji="0" lang="fr-F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fr-FR"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91576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8B4E3D8-370A-485E-AC5E-29B742D130E0}" type="slidenum">
              <a:rPr lang="fr-FR" smtClean="0"/>
              <a:pPr/>
              <a:t>57</a:t>
            </a:fld>
            <a:endParaRPr lang="fr-FR" dirty="0"/>
          </a:p>
        </p:txBody>
      </p:sp>
    </p:spTree>
    <p:extLst>
      <p:ext uri="{BB962C8B-B14F-4D97-AF65-F5344CB8AC3E}">
        <p14:creationId xmlns:p14="http://schemas.microsoft.com/office/powerpoint/2010/main" val="3248964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a:extLst>
              <a:ext uri="{FF2B5EF4-FFF2-40B4-BE49-F238E27FC236}">
                <a16:creationId xmlns:a16="http://schemas.microsoft.com/office/drawing/2014/main" id="{0E864593-245F-4994-AA15-79325A27E5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Espace réservé des commentaires 2">
            <a:extLst>
              <a:ext uri="{FF2B5EF4-FFF2-40B4-BE49-F238E27FC236}">
                <a16:creationId xmlns:a16="http://schemas.microsoft.com/office/drawing/2014/main" id="{7DDFE26C-092D-4753-BD5A-5E123271D3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b="1" dirty="0"/>
          </a:p>
        </p:txBody>
      </p:sp>
      <p:sp>
        <p:nvSpPr>
          <p:cNvPr id="5" name="Espace réservé de la date 4">
            <a:extLst>
              <a:ext uri="{FF2B5EF4-FFF2-40B4-BE49-F238E27FC236}">
                <a16:creationId xmlns:a16="http://schemas.microsoft.com/office/drawing/2014/main" id="{E87B6360-E6D8-40D8-B597-85B2672B84E9}"/>
              </a:ext>
            </a:extLst>
          </p:cNvPr>
          <p:cNvSpPr>
            <a:spLocks noGrp="1"/>
          </p:cNvSpPr>
          <p:nvPr>
            <p:ph type="dt" sz="quarter"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9DD2B3-1BD4-469C-8AE0-97D4DA4BC200}" type="datetime1">
              <a:rPr kumimoji="0" lang="fr-FR"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12/04/2022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Espace réservé du pied de page 5">
            <a:extLst>
              <a:ext uri="{FF2B5EF4-FFF2-40B4-BE49-F238E27FC236}">
                <a16:creationId xmlns:a16="http://schemas.microsoft.com/office/drawing/2014/main" id="{646A6460-8A30-4B42-8E4A-1C6A781DBF6F}"/>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16390" name="Espace réservé du numéro de diapositive 6">
            <a:extLst>
              <a:ext uri="{FF2B5EF4-FFF2-40B4-BE49-F238E27FC236}">
                <a16:creationId xmlns:a16="http://schemas.microsoft.com/office/drawing/2014/main" id="{7EDF6B5D-D920-4EC1-A2BE-F09D014A1C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3EB3D2E-74AD-4042-A353-6D864796D79D}"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857989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a:extLst>
              <a:ext uri="{FF2B5EF4-FFF2-40B4-BE49-F238E27FC236}">
                <a16:creationId xmlns:a16="http://schemas.microsoft.com/office/drawing/2014/main" id="{0E864593-245F-4994-AA15-79325A27E5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Espace réservé des commentaires 2">
            <a:extLst>
              <a:ext uri="{FF2B5EF4-FFF2-40B4-BE49-F238E27FC236}">
                <a16:creationId xmlns:a16="http://schemas.microsoft.com/office/drawing/2014/main" id="{7DDFE26C-092D-4753-BD5A-5E123271D3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b="1" dirty="0"/>
          </a:p>
        </p:txBody>
      </p:sp>
      <p:sp>
        <p:nvSpPr>
          <p:cNvPr id="5" name="Espace réservé de la date 4">
            <a:extLst>
              <a:ext uri="{FF2B5EF4-FFF2-40B4-BE49-F238E27FC236}">
                <a16:creationId xmlns:a16="http://schemas.microsoft.com/office/drawing/2014/main" id="{E87B6360-E6D8-40D8-B597-85B2672B84E9}"/>
              </a:ext>
            </a:extLst>
          </p:cNvPr>
          <p:cNvSpPr>
            <a:spLocks noGrp="1"/>
          </p:cNvSpPr>
          <p:nvPr>
            <p:ph type="dt" sz="quarter"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9DD2B3-1BD4-469C-8AE0-97D4DA4BC200}" type="datetime1">
              <a:rPr kumimoji="0" lang="fr-FR"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12/04/2022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Espace réservé du pied de page 5">
            <a:extLst>
              <a:ext uri="{FF2B5EF4-FFF2-40B4-BE49-F238E27FC236}">
                <a16:creationId xmlns:a16="http://schemas.microsoft.com/office/drawing/2014/main" id="{646A6460-8A30-4B42-8E4A-1C6A781DBF6F}"/>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16390" name="Espace réservé du numéro de diapositive 6">
            <a:extLst>
              <a:ext uri="{FF2B5EF4-FFF2-40B4-BE49-F238E27FC236}">
                <a16:creationId xmlns:a16="http://schemas.microsoft.com/office/drawing/2014/main" id="{7EDF6B5D-D920-4EC1-A2BE-F09D014A1C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3EB3D2E-74AD-4042-A353-6D864796D79D}"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919995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a:extLst>
              <a:ext uri="{FF2B5EF4-FFF2-40B4-BE49-F238E27FC236}">
                <a16:creationId xmlns:a16="http://schemas.microsoft.com/office/drawing/2014/main" id="{0E864593-245F-4994-AA15-79325A27E5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Espace réservé des commentaires 2">
            <a:extLst>
              <a:ext uri="{FF2B5EF4-FFF2-40B4-BE49-F238E27FC236}">
                <a16:creationId xmlns:a16="http://schemas.microsoft.com/office/drawing/2014/main" id="{7DDFE26C-092D-4753-BD5A-5E123271D3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b="1" dirty="0"/>
          </a:p>
        </p:txBody>
      </p:sp>
      <p:sp>
        <p:nvSpPr>
          <p:cNvPr id="5" name="Espace réservé de la date 4">
            <a:extLst>
              <a:ext uri="{FF2B5EF4-FFF2-40B4-BE49-F238E27FC236}">
                <a16:creationId xmlns:a16="http://schemas.microsoft.com/office/drawing/2014/main" id="{E87B6360-E6D8-40D8-B597-85B2672B84E9}"/>
              </a:ext>
            </a:extLst>
          </p:cNvPr>
          <p:cNvSpPr>
            <a:spLocks noGrp="1"/>
          </p:cNvSpPr>
          <p:nvPr>
            <p:ph type="dt" sz="quarter"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9DD2B3-1BD4-469C-8AE0-97D4DA4BC200}" type="datetime1">
              <a:rPr kumimoji="0" lang="fr-FR"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12/04/2022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Espace réservé du pied de page 5">
            <a:extLst>
              <a:ext uri="{FF2B5EF4-FFF2-40B4-BE49-F238E27FC236}">
                <a16:creationId xmlns:a16="http://schemas.microsoft.com/office/drawing/2014/main" id="{646A6460-8A30-4B42-8E4A-1C6A781DBF6F}"/>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16390" name="Espace réservé du numéro de diapositive 6">
            <a:extLst>
              <a:ext uri="{FF2B5EF4-FFF2-40B4-BE49-F238E27FC236}">
                <a16:creationId xmlns:a16="http://schemas.microsoft.com/office/drawing/2014/main" id="{7EDF6B5D-D920-4EC1-A2BE-F09D014A1C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3EB3D2E-74AD-4042-A353-6D864796D79D}"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103592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53D11B6-D9D0-4CF8-A4B2-1AAC152F78AE}" type="slidenum">
              <a:rPr lang="fr-FR" smtClean="0"/>
              <a:pPr/>
              <a:t>5</a:t>
            </a:fld>
            <a:endParaRPr lang="fr-FR"/>
          </a:p>
        </p:txBody>
      </p:sp>
      <p:sp>
        <p:nvSpPr>
          <p:cNvPr id="5" name="Espace réservé du pied de page 4">
            <a:extLst>
              <a:ext uri="{FF2B5EF4-FFF2-40B4-BE49-F238E27FC236}">
                <a16:creationId xmlns:a16="http://schemas.microsoft.com/office/drawing/2014/main" id="{0F2B0A19-A6A2-48AE-9169-2831224B9FAD}"/>
              </a:ext>
            </a:extLst>
          </p:cNvPr>
          <p:cNvSpPr>
            <a:spLocks noGrp="1"/>
          </p:cNvSpPr>
          <p:nvPr>
            <p:ph type="ftr" sz="quarter" idx="4"/>
          </p:nvPr>
        </p:nvSpPr>
        <p:spPr/>
        <p:txBody>
          <a:bodyPr/>
          <a:lstStyle/>
          <a:p>
            <a:r>
              <a:rPr lang="fr-FR"/>
              <a:t>Nouveatés PMSI 2022 HAD/Psychiatrie 23 novembre 2021</a:t>
            </a:r>
          </a:p>
        </p:txBody>
      </p:sp>
    </p:spTree>
    <p:extLst>
      <p:ext uri="{BB962C8B-B14F-4D97-AF65-F5344CB8AC3E}">
        <p14:creationId xmlns:p14="http://schemas.microsoft.com/office/powerpoint/2010/main" val="2783465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8B4E3D8-370A-485E-AC5E-29B742D130E0}" type="slidenum">
              <a:rPr kumimoji="0" lang="fr-F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fr-FR"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37098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8B4E3D8-370A-485E-AC5E-29B742D130E0}" type="slidenum">
              <a:rPr lang="fr-FR" smtClean="0"/>
              <a:pPr/>
              <a:t>11</a:t>
            </a:fld>
            <a:endParaRPr lang="fr-FR" dirty="0"/>
          </a:p>
        </p:txBody>
      </p:sp>
    </p:spTree>
    <p:extLst>
      <p:ext uri="{BB962C8B-B14F-4D97-AF65-F5344CB8AC3E}">
        <p14:creationId xmlns:p14="http://schemas.microsoft.com/office/powerpoint/2010/main" val="3325727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8B4E3D8-370A-485E-AC5E-29B742D130E0}" type="slidenum">
              <a:rPr lang="fr-FR" smtClean="0"/>
              <a:pPr/>
              <a:t>12</a:t>
            </a:fld>
            <a:endParaRPr lang="fr-FR" dirty="0"/>
          </a:p>
        </p:txBody>
      </p:sp>
    </p:spTree>
    <p:extLst>
      <p:ext uri="{BB962C8B-B14F-4D97-AF65-F5344CB8AC3E}">
        <p14:creationId xmlns:p14="http://schemas.microsoft.com/office/powerpoint/2010/main" val="3441085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8B4E3D8-370A-485E-AC5E-29B742D130E0}" type="slidenum">
              <a:rPr lang="fr-FR" smtClean="0"/>
              <a:pPr/>
              <a:t>13</a:t>
            </a:fld>
            <a:endParaRPr lang="fr-FR" dirty="0"/>
          </a:p>
        </p:txBody>
      </p:sp>
    </p:spTree>
    <p:extLst>
      <p:ext uri="{BB962C8B-B14F-4D97-AF65-F5344CB8AC3E}">
        <p14:creationId xmlns:p14="http://schemas.microsoft.com/office/powerpoint/2010/main" val="20932563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RE1 N">
    <p:spTree>
      <p:nvGrpSpPr>
        <p:cNvPr id="1" name=""/>
        <p:cNvGrpSpPr/>
        <p:nvPr/>
      </p:nvGrpSpPr>
      <p:grpSpPr>
        <a:xfrm>
          <a:off x="0" y="0"/>
          <a:ext cx="0" cy="0"/>
          <a:chOff x="0" y="0"/>
          <a:chExt cx="0" cy="0"/>
        </a:xfrm>
      </p:grpSpPr>
      <p:sp>
        <p:nvSpPr>
          <p:cNvPr id="6"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dirty="0"/>
          </a:p>
        </p:txBody>
      </p:sp>
      <p:sp>
        <p:nvSpPr>
          <p:cNvPr id="7" name="Line 60"/>
          <p:cNvSpPr>
            <a:spLocks noChangeShapeType="1"/>
          </p:cNvSpPr>
          <p:nvPr/>
        </p:nvSpPr>
        <p:spPr bwMode="auto">
          <a:xfrm>
            <a:off x="152400" y="6629400"/>
            <a:ext cx="8763000" cy="0"/>
          </a:xfrm>
          <a:prstGeom prst="line">
            <a:avLst/>
          </a:prstGeom>
          <a:noFill/>
          <a:ln w="38862">
            <a:solidFill>
              <a:srgbClr val="DD994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dirty="0"/>
          </a:p>
        </p:txBody>
      </p:sp>
      <p:sp>
        <p:nvSpPr>
          <p:cNvPr id="8" name="Line 61"/>
          <p:cNvSpPr>
            <a:spLocks noChangeShapeType="1"/>
          </p:cNvSpPr>
          <p:nvPr/>
        </p:nvSpPr>
        <p:spPr bwMode="auto">
          <a:xfrm rot="16200000">
            <a:off x="5695950" y="3429000"/>
            <a:ext cx="6400800" cy="0"/>
          </a:xfrm>
          <a:prstGeom prst="line">
            <a:avLst/>
          </a:prstGeom>
          <a:noFill/>
          <a:ln w="38862">
            <a:solidFill>
              <a:srgbClr val="DD994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dirty="0"/>
          </a:p>
        </p:txBody>
      </p:sp>
      <p:sp>
        <p:nvSpPr>
          <p:cNvPr id="9" name="Line 62"/>
          <p:cNvSpPr>
            <a:spLocks noChangeShapeType="1"/>
          </p:cNvSpPr>
          <p:nvPr/>
        </p:nvSpPr>
        <p:spPr bwMode="auto">
          <a:xfrm>
            <a:off x="228600" y="6705600"/>
            <a:ext cx="8763000" cy="0"/>
          </a:xfrm>
          <a:prstGeom prst="line">
            <a:avLst/>
          </a:prstGeom>
          <a:noFill/>
          <a:ln w="38862">
            <a:solidFill>
              <a:srgbClr val="86B5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dirty="0"/>
          </a:p>
        </p:txBody>
      </p:sp>
      <p:sp>
        <p:nvSpPr>
          <p:cNvPr id="10"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dirty="0"/>
          </a:p>
        </p:txBody>
      </p:sp>
      <p:sp>
        <p:nvSpPr>
          <p:cNvPr id="11" name="Line 64"/>
          <p:cNvSpPr>
            <a:spLocks noChangeShapeType="1"/>
          </p:cNvSpPr>
          <p:nvPr/>
        </p:nvSpPr>
        <p:spPr bwMode="auto">
          <a:xfrm rot="16200000">
            <a:off x="5772150" y="3505200"/>
            <a:ext cx="6400800" cy="0"/>
          </a:xfrm>
          <a:prstGeom prst="line">
            <a:avLst/>
          </a:prstGeom>
          <a:noFill/>
          <a:ln w="38862">
            <a:solidFill>
              <a:srgbClr val="86B5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dirty="0"/>
          </a:p>
        </p:txBody>
      </p:sp>
      <p:sp>
        <p:nvSpPr>
          <p:cNvPr id="12" name="Line 65"/>
          <p:cNvSpPr>
            <a:spLocks noChangeShapeType="1"/>
          </p:cNvSpPr>
          <p:nvPr/>
        </p:nvSpPr>
        <p:spPr bwMode="auto">
          <a:xfrm rot="16200000">
            <a:off x="584835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dirty="0"/>
          </a:p>
        </p:txBody>
      </p:sp>
      <p:sp>
        <p:nvSpPr>
          <p:cNvPr id="8194" name="Rectangle 2"/>
          <p:cNvSpPr>
            <a:spLocks noGrp="1" noChangeArrowheads="1"/>
          </p:cNvSpPr>
          <p:nvPr>
            <p:ph type="ctrTitle"/>
          </p:nvPr>
        </p:nvSpPr>
        <p:spPr>
          <a:xfrm>
            <a:off x="2324100" y="1766046"/>
            <a:ext cx="4724400" cy="927847"/>
          </a:xfrm>
        </p:spPr>
        <p:txBody>
          <a:bodyPr/>
          <a:lstStyle>
            <a:lvl1pPr>
              <a:defRPr sz="2800" b="0">
                <a:solidFill>
                  <a:srgbClr val="02A7D5"/>
                </a:solidFill>
              </a:defRPr>
            </a:lvl1pPr>
          </a:lstStyle>
          <a:p>
            <a:pPr lvl="0"/>
            <a:r>
              <a:rPr lang="fr-FR" noProof="0"/>
              <a:t>Modifiez le style du titre</a:t>
            </a:r>
            <a:endParaRPr lang="fr-FR" noProof="0" dirty="0"/>
          </a:p>
        </p:txBody>
      </p:sp>
      <p:sp>
        <p:nvSpPr>
          <p:cNvPr id="8205" name="Rectangle 13"/>
          <p:cNvSpPr>
            <a:spLocks noGrp="1" noChangeArrowheads="1"/>
          </p:cNvSpPr>
          <p:nvPr>
            <p:ph type="subTitle" idx="1"/>
          </p:nvPr>
        </p:nvSpPr>
        <p:spPr>
          <a:xfrm>
            <a:off x="2324100" y="3749486"/>
            <a:ext cx="5486401" cy="1279714"/>
          </a:xfrm>
        </p:spPr>
        <p:txBody>
          <a:bodyPr anchor="b"/>
          <a:lstStyle>
            <a:lvl1pPr marL="0" marR="0" indent="0" algn="l" defTabSz="914400" rtl="0" eaLnBrk="1" fontAlgn="base" latinLnBrk="0" hangingPunct="1">
              <a:lnSpc>
                <a:spcPct val="100000"/>
              </a:lnSpc>
              <a:spcBef>
                <a:spcPct val="20000"/>
              </a:spcBef>
              <a:spcAft>
                <a:spcPct val="0"/>
              </a:spcAft>
              <a:buClrTx/>
              <a:buSzTx/>
              <a:buFontTx/>
              <a:buNone/>
              <a:tabLst/>
              <a:defRPr sz="2000" b="1" baseline="0">
                <a:solidFill>
                  <a:schemeClr val="accent3"/>
                </a:solidFill>
              </a:defRPr>
            </a:lvl1pPr>
          </a:lstStyle>
          <a:p>
            <a:pPr lvl="0"/>
            <a:r>
              <a:rPr lang="fr-FR" noProof="0"/>
              <a:t>Modifiez le style des sous-titres du masque</a:t>
            </a:r>
            <a:endParaRPr lang="fr-FR" noProof="0" dirty="0"/>
          </a:p>
        </p:txBody>
      </p:sp>
      <p:sp>
        <p:nvSpPr>
          <p:cNvPr id="17"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18"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19"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20"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21"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22"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23" name="Line 65"/>
          <p:cNvSpPr>
            <a:spLocks noChangeShapeType="1"/>
          </p:cNvSpPr>
          <p:nvPr/>
        </p:nvSpPr>
        <p:spPr bwMode="auto">
          <a:xfrm rot="16200000">
            <a:off x="584835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pic>
        <p:nvPicPr>
          <p:cNvPr id="24"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Line 8"/>
          <p:cNvSpPr>
            <a:spLocks noChangeShapeType="1"/>
          </p:cNvSpPr>
          <p:nvPr/>
        </p:nvSpPr>
        <p:spPr bwMode="auto">
          <a:xfrm>
            <a:off x="2267744" y="1229240"/>
            <a:ext cx="5904000" cy="0"/>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27"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28"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29"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30"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31"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32"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33"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37"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38"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39"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40"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41"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42"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43"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47"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48"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49"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50"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51"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52"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53"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57"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58"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59"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60"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61"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62"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63"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64" name="Rectangle 6"/>
          <p:cNvSpPr>
            <a:spLocks noGrp="1" noChangeArrowheads="1"/>
          </p:cNvSpPr>
          <p:nvPr>
            <p:ph type="sldNum" sz="quarter" idx="10"/>
          </p:nvPr>
        </p:nvSpPr>
        <p:spPr>
          <a:xfrm>
            <a:off x="7010400" y="6324600"/>
            <a:ext cx="1676400" cy="400050"/>
          </a:xfrm>
        </p:spPr>
        <p:txBody>
          <a:bodyPr/>
          <a:lstStyle>
            <a:lvl1pPr>
              <a:defRPr/>
            </a:lvl1pPr>
          </a:lstStyle>
          <a:p>
            <a:fld id="{E5369045-A61C-425D-88C5-655E2D52834C}" type="slidenum">
              <a:rPr lang="fr-FR" smtClean="0"/>
              <a:pPr/>
              <a:t>‹N°›</a:t>
            </a:fld>
            <a:endParaRPr lang="fr-FR" dirty="0"/>
          </a:p>
        </p:txBody>
      </p:sp>
      <p:pic>
        <p:nvPicPr>
          <p:cNvPr id="67"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72"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73"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74"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75"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76"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77"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pic>
        <p:nvPicPr>
          <p:cNvPr id="78"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82"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83"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84"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85"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86"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87"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pic>
        <p:nvPicPr>
          <p:cNvPr id="79"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90"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91"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92"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93"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94"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95"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pic>
        <p:nvPicPr>
          <p:cNvPr id="96" name="Imag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513" y="5867400"/>
            <a:ext cx="131445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Line 50"/>
          <p:cNvSpPr>
            <a:spLocks noChangeShapeType="1"/>
          </p:cNvSpPr>
          <p:nvPr userDrawn="1"/>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100"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101"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102"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103"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104"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105"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Tree>
    <p:extLst>
      <p:ext uri="{BB962C8B-B14F-4D97-AF65-F5344CB8AC3E}">
        <p14:creationId xmlns:p14="http://schemas.microsoft.com/office/powerpoint/2010/main" val="3501310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RE 2 N">
    <p:spTree>
      <p:nvGrpSpPr>
        <p:cNvPr id="1" name=""/>
        <p:cNvGrpSpPr/>
        <p:nvPr/>
      </p:nvGrpSpPr>
      <p:grpSpPr>
        <a:xfrm>
          <a:off x="0" y="0"/>
          <a:ext cx="0" cy="0"/>
          <a:chOff x="0" y="0"/>
          <a:chExt cx="0" cy="0"/>
        </a:xfrm>
      </p:grpSpPr>
      <p:sp>
        <p:nvSpPr>
          <p:cNvPr id="6"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dirty="0"/>
          </a:p>
        </p:txBody>
      </p:sp>
      <p:sp>
        <p:nvSpPr>
          <p:cNvPr id="9" name="Line 62"/>
          <p:cNvSpPr>
            <a:spLocks noChangeShapeType="1"/>
          </p:cNvSpPr>
          <p:nvPr/>
        </p:nvSpPr>
        <p:spPr bwMode="auto">
          <a:xfrm>
            <a:off x="228600" y="6705600"/>
            <a:ext cx="8763000" cy="0"/>
          </a:xfrm>
          <a:prstGeom prst="line">
            <a:avLst/>
          </a:prstGeom>
          <a:noFill/>
          <a:ln w="38862">
            <a:solidFill>
              <a:srgbClr val="86B5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dirty="0"/>
          </a:p>
        </p:txBody>
      </p:sp>
      <p:sp>
        <p:nvSpPr>
          <p:cNvPr id="10"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dirty="0"/>
          </a:p>
        </p:txBody>
      </p:sp>
      <p:sp>
        <p:nvSpPr>
          <p:cNvPr id="11" name="Line 64"/>
          <p:cNvSpPr>
            <a:spLocks noChangeShapeType="1"/>
          </p:cNvSpPr>
          <p:nvPr/>
        </p:nvSpPr>
        <p:spPr bwMode="auto">
          <a:xfrm rot="16200000">
            <a:off x="5772150" y="3505200"/>
            <a:ext cx="6400800" cy="0"/>
          </a:xfrm>
          <a:prstGeom prst="line">
            <a:avLst/>
          </a:prstGeom>
          <a:noFill/>
          <a:ln w="38862">
            <a:solidFill>
              <a:srgbClr val="86B5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dirty="0"/>
          </a:p>
        </p:txBody>
      </p:sp>
      <p:sp>
        <p:nvSpPr>
          <p:cNvPr id="12" name="Line 65"/>
          <p:cNvSpPr>
            <a:spLocks noChangeShapeType="1"/>
          </p:cNvSpPr>
          <p:nvPr/>
        </p:nvSpPr>
        <p:spPr bwMode="auto">
          <a:xfrm rot="16200000">
            <a:off x="584835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dirty="0"/>
          </a:p>
        </p:txBody>
      </p:sp>
      <p:sp>
        <p:nvSpPr>
          <p:cNvPr id="8194" name="Rectangle 2"/>
          <p:cNvSpPr>
            <a:spLocks noGrp="1" noChangeArrowheads="1"/>
          </p:cNvSpPr>
          <p:nvPr>
            <p:ph type="ctrTitle"/>
          </p:nvPr>
        </p:nvSpPr>
        <p:spPr>
          <a:xfrm>
            <a:off x="2362200" y="2133600"/>
            <a:ext cx="4724400" cy="1752600"/>
          </a:xfrm>
        </p:spPr>
        <p:txBody>
          <a:bodyPr/>
          <a:lstStyle>
            <a:lvl1pPr>
              <a:defRPr sz="2800" b="0">
                <a:solidFill>
                  <a:srgbClr val="02A7D5"/>
                </a:solidFill>
              </a:defRPr>
            </a:lvl1pPr>
          </a:lstStyle>
          <a:p>
            <a:pPr lvl="0"/>
            <a:r>
              <a:rPr lang="fr-FR" noProof="0"/>
              <a:t>Modifiez le style du titre</a:t>
            </a:r>
            <a:endParaRPr lang="fr-FR" noProof="0" dirty="0"/>
          </a:p>
        </p:txBody>
      </p:sp>
      <p:sp>
        <p:nvSpPr>
          <p:cNvPr id="8205" name="Rectangle 13"/>
          <p:cNvSpPr>
            <a:spLocks noGrp="1" noChangeArrowheads="1"/>
          </p:cNvSpPr>
          <p:nvPr>
            <p:ph type="subTitle" idx="1"/>
          </p:nvPr>
        </p:nvSpPr>
        <p:spPr>
          <a:xfrm>
            <a:off x="2362200" y="3886200"/>
            <a:ext cx="4724400" cy="1219200"/>
          </a:xfrm>
        </p:spPr>
        <p:txBody>
          <a:bodyPr anchor="b"/>
          <a:lstStyle>
            <a:lvl1pPr marL="0" indent="0">
              <a:buFontTx/>
              <a:buNone/>
              <a:defRPr sz="2000" b="1"/>
            </a:lvl1pPr>
          </a:lstStyle>
          <a:p>
            <a:pPr lvl="0"/>
            <a:r>
              <a:rPr lang="fr-FR" noProof="0" dirty="0"/>
              <a:t>Modifiez le style des sous-titres du masque</a:t>
            </a:r>
          </a:p>
        </p:txBody>
      </p:sp>
      <p:sp>
        <p:nvSpPr>
          <p:cNvPr id="17"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21"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22"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23" name="Line 65"/>
          <p:cNvSpPr>
            <a:spLocks noChangeShapeType="1"/>
          </p:cNvSpPr>
          <p:nvPr/>
        </p:nvSpPr>
        <p:spPr bwMode="auto">
          <a:xfrm rot="16200000">
            <a:off x="584835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pic>
        <p:nvPicPr>
          <p:cNvPr id="24"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Line 8"/>
          <p:cNvSpPr>
            <a:spLocks noChangeShapeType="1"/>
          </p:cNvSpPr>
          <p:nvPr userDrawn="1"/>
        </p:nvSpPr>
        <p:spPr bwMode="auto">
          <a:xfrm>
            <a:off x="2267744" y="1229240"/>
            <a:ext cx="5904000" cy="0"/>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18" name="Rectangle 6">
            <a:extLst>
              <a:ext uri="{FF2B5EF4-FFF2-40B4-BE49-F238E27FC236}">
                <a16:creationId xmlns:a16="http://schemas.microsoft.com/office/drawing/2014/main" id="{91839FE1-DFBB-4BDA-ACEF-29C451BF0A3B}"/>
              </a:ext>
            </a:extLst>
          </p:cNvPr>
          <p:cNvSpPr>
            <a:spLocks noGrp="1" noChangeArrowheads="1"/>
          </p:cNvSpPr>
          <p:nvPr>
            <p:ph type="sldNum" sz="quarter" idx="10"/>
          </p:nvPr>
        </p:nvSpPr>
        <p:spPr>
          <a:xfrm>
            <a:off x="7010400" y="6324600"/>
            <a:ext cx="1676400" cy="400050"/>
          </a:xfrm>
        </p:spPr>
        <p:txBody>
          <a:bodyPr/>
          <a:lstStyle>
            <a:lvl1pPr>
              <a:defRPr/>
            </a:lvl1pPr>
          </a:lstStyle>
          <a:p>
            <a:fld id="{E5369045-A61C-425D-88C5-655E2D52834C}" type="slidenum">
              <a:rPr lang="fr-FR" smtClean="0"/>
              <a:pPr/>
              <a:t>‹N°›</a:t>
            </a:fld>
            <a:endParaRPr lang="fr-FR" dirty="0"/>
          </a:p>
        </p:txBody>
      </p:sp>
      <p:sp>
        <p:nvSpPr>
          <p:cNvPr id="27" name="Rectangle 38">
            <a:extLst>
              <a:ext uri="{FF2B5EF4-FFF2-40B4-BE49-F238E27FC236}">
                <a16:creationId xmlns:a16="http://schemas.microsoft.com/office/drawing/2014/main" id="{9FEEB505-D01C-49CE-B6BE-7E05967F084B}"/>
              </a:ext>
            </a:extLst>
          </p:cNvPr>
          <p:cNvSpPr>
            <a:spLocks noGrp="1" noChangeArrowheads="1"/>
          </p:cNvSpPr>
          <p:nvPr>
            <p:ph type="dt" sz="half" idx="11"/>
          </p:nvPr>
        </p:nvSpPr>
        <p:spPr>
          <a:xfrm>
            <a:off x="5410201" y="6324600"/>
            <a:ext cx="1524000" cy="457200"/>
          </a:xfrm>
        </p:spPr>
        <p:txBody>
          <a:bodyPr/>
          <a:lstStyle>
            <a:lvl1pPr>
              <a:defRPr>
                <a:solidFill>
                  <a:srgbClr val="433E4F"/>
                </a:solidFill>
                <a:latin typeface="+mn-lt"/>
              </a:defRPr>
            </a:lvl1pPr>
          </a:lstStyle>
          <a:p>
            <a:fld id="{861F139B-0659-4EDE-9B65-AA0D99113FE7}" type="datetime1">
              <a:rPr lang="fr-FR" smtClean="0"/>
              <a:t>12/04/2022</a:t>
            </a:fld>
            <a:endParaRPr lang="fr-FR" dirty="0"/>
          </a:p>
        </p:txBody>
      </p:sp>
      <p:sp>
        <p:nvSpPr>
          <p:cNvPr id="28" name="Rectangle 39">
            <a:extLst>
              <a:ext uri="{FF2B5EF4-FFF2-40B4-BE49-F238E27FC236}">
                <a16:creationId xmlns:a16="http://schemas.microsoft.com/office/drawing/2014/main" id="{5928E0EA-F7AF-4F16-B525-4BAF36E13AD6}"/>
              </a:ext>
            </a:extLst>
          </p:cNvPr>
          <p:cNvSpPr>
            <a:spLocks noGrp="1" noChangeArrowheads="1"/>
          </p:cNvSpPr>
          <p:nvPr>
            <p:ph type="ftr" sz="quarter" idx="12"/>
          </p:nvPr>
        </p:nvSpPr>
        <p:spPr>
          <a:xfrm>
            <a:off x="2443679" y="6324600"/>
            <a:ext cx="2895600" cy="457200"/>
          </a:xfrm>
          <a:prstGeom prst="rect">
            <a:avLst/>
          </a:prstGeom>
          <a:extLst/>
        </p:spPr>
        <p:txBody>
          <a:bodyPr/>
          <a:lstStyle>
            <a:lvl1pPr>
              <a:defRPr sz="900" baseline="0">
                <a:latin typeface="+mn-lt"/>
                <a:ea typeface="ＭＳ Ｐゴシック" charset="-128"/>
                <a:cs typeface="+mn-cs"/>
              </a:defRPr>
            </a:lvl1pPr>
          </a:lstStyle>
          <a:p>
            <a:r>
              <a:rPr lang="fr-FR"/>
              <a:t>Nouveautés PMSI 2022 MCO HAD - 7 avril 2022</a:t>
            </a:r>
            <a:endParaRPr lang="fr-FR" dirty="0"/>
          </a:p>
        </p:txBody>
      </p:sp>
    </p:spTree>
    <p:extLst>
      <p:ext uri="{BB962C8B-B14F-4D97-AF65-F5344CB8AC3E}">
        <p14:creationId xmlns:p14="http://schemas.microsoft.com/office/powerpoint/2010/main" val="630444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RE 3 N">
    <p:spTree>
      <p:nvGrpSpPr>
        <p:cNvPr id="1" name=""/>
        <p:cNvGrpSpPr/>
        <p:nvPr/>
      </p:nvGrpSpPr>
      <p:grpSpPr>
        <a:xfrm>
          <a:off x="0" y="0"/>
          <a:ext cx="0" cy="0"/>
          <a:chOff x="0" y="0"/>
          <a:chExt cx="0" cy="0"/>
        </a:xfrm>
      </p:grpSpPr>
      <p:sp>
        <p:nvSpPr>
          <p:cNvPr id="6"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dirty="0"/>
          </a:p>
        </p:txBody>
      </p:sp>
      <p:sp>
        <p:nvSpPr>
          <p:cNvPr id="9" name="Line 62"/>
          <p:cNvSpPr>
            <a:spLocks noChangeShapeType="1"/>
          </p:cNvSpPr>
          <p:nvPr/>
        </p:nvSpPr>
        <p:spPr bwMode="auto">
          <a:xfrm>
            <a:off x="228600" y="6705600"/>
            <a:ext cx="8763000" cy="0"/>
          </a:xfrm>
          <a:prstGeom prst="line">
            <a:avLst/>
          </a:prstGeom>
          <a:noFill/>
          <a:ln w="38862">
            <a:solidFill>
              <a:srgbClr val="86B5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dirty="0"/>
          </a:p>
        </p:txBody>
      </p:sp>
      <p:sp>
        <p:nvSpPr>
          <p:cNvPr id="10"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dirty="0"/>
          </a:p>
        </p:txBody>
      </p:sp>
      <p:sp>
        <p:nvSpPr>
          <p:cNvPr id="11" name="Line 64"/>
          <p:cNvSpPr>
            <a:spLocks noChangeShapeType="1"/>
          </p:cNvSpPr>
          <p:nvPr/>
        </p:nvSpPr>
        <p:spPr bwMode="auto">
          <a:xfrm rot="16200000">
            <a:off x="5772150" y="3505200"/>
            <a:ext cx="6400800" cy="0"/>
          </a:xfrm>
          <a:prstGeom prst="line">
            <a:avLst/>
          </a:prstGeom>
          <a:noFill/>
          <a:ln w="38862">
            <a:solidFill>
              <a:srgbClr val="86B5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dirty="0"/>
          </a:p>
        </p:txBody>
      </p:sp>
      <p:sp>
        <p:nvSpPr>
          <p:cNvPr id="12" name="Line 65"/>
          <p:cNvSpPr>
            <a:spLocks noChangeShapeType="1"/>
          </p:cNvSpPr>
          <p:nvPr/>
        </p:nvSpPr>
        <p:spPr bwMode="auto">
          <a:xfrm rot="16200000">
            <a:off x="584835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dirty="0"/>
          </a:p>
        </p:txBody>
      </p:sp>
      <p:sp>
        <p:nvSpPr>
          <p:cNvPr id="8194" name="Rectangle 2"/>
          <p:cNvSpPr>
            <a:spLocks noGrp="1" noChangeArrowheads="1"/>
          </p:cNvSpPr>
          <p:nvPr>
            <p:ph type="ctrTitle"/>
          </p:nvPr>
        </p:nvSpPr>
        <p:spPr>
          <a:xfrm>
            <a:off x="2362200" y="2133600"/>
            <a:ext cx="4724400" cy="1752600"/>
          </a:xfrm>
          <a:solidFill>
            <a:schemeClr val="bg1">
              <a:lumMod val="95000"/>
            </a:schemeClr>
          </a:solidFill>
        </p:spPr>
        <p:txBody>
          <a:bodyPr/>
          <a:lstStyle>
            <a:lvl1pPr>
              <a:defRPr sz="2800" b="1">
                <a:solidFill>
                  <a:srgbClr val="00B050"/>
                </a:solidFill>
              </a:defRPr>
            </a:lvl1pPr>
          </a:lstStyle>
          <a:p>
            <a:pPr lvl="0"/>
            <a:r>
              <a:rPr lang="fr-FR" noProof="0" dirty="0"/>
              <a:t>Modifiez le style du titre</a:t>
            </a:r>
          </a:p>
        </p:txBody>
      </p:sp>
      <p:sp>
        <p:nvSpPr>
          <p:cNvPr id="8205" name="Rectangle 13"/>
          <p:cNvSpPr>
            <a:spLocks noGrp="1" noChangeArrowheads="1"/>
          </p:cNvSpPr>
          <p:nvPr>
            <p:ph type="subTitle" idx="1"/>
          </p:nvPr>
        </p:nvSpPr>
        <p:spPr>
          <a:xfrm>
            <a:off x="2362200" y="3886200"/>
            <a:ext cx="4724400" cy="1219200"/>
          </a:xfrm>
        </p:spPr>
        <p:txBody>
          <a:bodyPr anchor="b"/>
          <a:lstStyle>
            <a:lvl1pPr marL="0" indent="0">
              <a:buFontTx/>
              <a:buNone/>
              <a:defRPr sz="2000" b="1"/>
            </a:lvl1pPr>
          </a:lstStyle>
          <a:p>
            <a:pPr lvl="0"/>
            <a:r>
              <a:rPr lang="fr-FR" noProof="0" dirty="0"/>
              <a:t>Modifiez le style des sous-titres du masque</a:t>
            </a:r>
          </a:p>
        </p:txBody>
      </p:sp>
      <p:sp>
        <p:nvSpPr>
          <p:cNvPr id="17"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21"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22"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23" name="Line 65"/>
          <p:cNvSpPr>
            <a:spLocks noChangeShapeType="1"/>
          </p:cNvSpPr>
          <p:nvPr/>
        </p:nvSpPr>
        <p:spPr bwMode="auto">
          <a:xfrm rot="16200000">
            <a:off x="584835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pic>
        <p:nvPicPr>
          <p:cNvPr id="24"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Line 8"/>
          <p:cNvSpPr>
            <a:spLocks noChangeShapeType="1"/>
          </p:cNvSpPr>
          <p:nvPr userDrawn="1"/>
        </p:nvSpPr>
        <p:spPr bwMode="auto">
          <a:xfrm>
            <a:off x="2267744" y="1229240"/>
            <a:ext cx="5904000" cy="0"/>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18" name="Rectangle 6">
            <a:extLst>
              <a:ext uri="{FF2B5EF4-FFF2-40B4-BE49-F238E27FC236}">
                <a16:creationId xmlns:a16="http://schemas.microsoft.com/office/drawing/2014/main" id="{91839FE1-DFBB-4BDA-ACEF-29C451BF0A3B}"/>
              </a:ext>
            </a:extLst>
          </p:cNvPr>
          <p:cNvSpPr>
            <a:spLocks noGrp="1" noChangeArrowheads="1"/>
          </p:cNvSpPr>
          <p:nvPr>
            <p:ph type="sldNum" sz="quarter" idx="10"/>
          </p:nvPr>
        </p:nvSpPr>
        <p:spPr>
          <a:xfrm>
            <a:off x="7010400" y="6324600"/>
            <a:ext cx="1676400" cy="400050"/>
          </a:xfrm>
        </p:spPr>
        <p:txBody>
          <a:bodyPr/>
          <a:lstStyle>
            <a:lvl1pPr>
              <a:defRPr/>
            </a:lvl1pPr>
          </a:lstStyle>
          <a:p>
            <a:fld id="{E5369045-A61C-425D-88C5-655E2D52834C}" type="slidenum">
              <a:rPr lang="fr-FR" smtClean="0"/>
              <a:pPr/>
              <a:t>‹N°›</a:t>
            </a:fld>
            <a:endParaRPr lang="fr-FR" dirty="0"/>
          </a:p>
        </p:txBody>
      </p:sp>
      <p:sp>
        <p:nvSpPr>
          <p:cNvPr id="27" name="Rectangle 38">
            <a:extLst>
              <a:ext uri="{FF2B5EF4-FFF2-40B4-BE49-F238E27FC236}">
                <a16:creationId xmlns:a16="http://schemas.microsoft.com/office/drawing/2014/main" id="{9FEEB505-D01C-49CE-B6BE-7E05967F084B}"/>
              </a:ext>
            </a:extLst>
          </p:cNvPr>
          <p:cNvSpPr>
            <a:spLocks noGrp="1" noChangeArrowheads="1"/>
          </p:cNvSpPr>
          <p:nvPr>
            <p:ph type="dt" sz="half" idx="11"/>
          </p:nvPr>
        </p:nvSpPr>
        <p:spPr>
          <a:xfrm>
            <a:off x="5410201" y="6324600"/>
            <a:ext cx="1524000" cy="457200"/>
          </a:xfrm>
        </p:spPr>
        <p:txBody>
          <a:bodyPr/>
          <a:lstStyle>
            <a:lvl1pPr>
              <a:defRPr>
                <a:solidFill>
                  <a:srgbClr val="433E4F"/>
                </a:solidFill>
                <a:latin typeface="+mn-lt"/>
              </a:defRPr>
            </a:lvl1pPr>
          </a:lstStyle>
          <a:p>
            <a:fld id="{882E8903-9F5A-4892-865E-7FF8AD5AA69B}" type="datetime1">
              <a:rPr lang="fr-FR" smtClean="0"/>
              <a:t>12/04/2022</a:t>
            </a:fld>
            <a:endParaRPr lang="fr-FR" dirty="0"/>
          </a:p>
        </p:txBody>
      </p:sp>
      <p:sp>
        <p:nvSpPr>
          <p:cNvPr id="28" name="Rectangle 39">
            <a:extLst>
              <a:ext uri="{FF2B5EF4-FFF2-40B4-BE49-F238E27FC236}">
                <a16:creationId xmlns:a16="http://schemas.microsoft.com/office/drawing/2014/main" id="{5928E0EA-F7AF-4F16-B525-4BAF36E13AD6}"/>
              </a:ext>
            </a:extLst>
          </p:cNvPr>
          <p:cNvSpPr>
            <a:spLocks noGrp="1" noChangeArrowheads="1"/>
          </p:cNvSpPr>
          <p:nvPr>
            <p:ph type="ftr" sz="quarter" idx="12"/>
          </p:nvPr>
        </p:nvSpPr>
        <p:spPr>
          <a:xfrm>
            <a:off x="2443679" y="6324600"/>
            <a:ext cx="2895600" cy="457200"/>
          </a:xfrm>
          <a:prstGeom prst="rect">
            <a:avLst/>
          </a:prstGeom>
          <a:extLst/>
        </p:spPr>
        <p:txBody>
          <a:bodyPr/>
          <a:lstStyle>
            <a:lvl1pPr>
              <a:defRPr sz="900" baseline="0">
                <a:latin typeface="+mn-lt"/>
                <a:ea typeface="ＭＳ Ｐゴシック" charset="-128"/>
                <a:cs typeface="+mn-cs"/>
              </a:defRPr>
            </a:lvl1pPr>
          </a:lstStyle>
          <a:p>
            <a:r>
              <a:rPr lang="fr-FR"/>
              <a:t>Nouveautés PMSI 2022 MCO HAD - 7 avril 2022</a:t>
            </a:r>
            <a:endParaRPr lang="fr-FR" dirty="0"/>
          </a:p>
        </p:txBody>
      </p:sp>
    </p:spTree>
    <p:extLst>
      <p:ext uri="{BB962C8B-B14F-4D97-AF65-F5344CB8AC3E}">
        <p14:creationId xmlns:p14="http://schemas.microsoft.com/office/powerpoint/2010/main" val="241596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FIN N">
    <p:spTree>
      <p:nvGrpSpPr>
        <p:cNvPr id="1" name=""/>
        <p:cNvGrpSpPr/>
        <p:nvPr/>
      </p:nvGrpSpPr>
      <p:grpSpPr>
        <a:xfrm>
          <a:off x="0" y="0"/>
          <a:ext cx="0" cy="0"/>
          <a:chOff x="0" y="0"/>
          <a:chExt cx="0" cy="0"/>
        </a:xfrm>
      </p:grpSpPr>
      <p:sp>
        <p:nvSpPr>
          <p:cNvPr id="5"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6"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7"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8"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9"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10"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11"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17" name="Rectangle 5"/>
          <p:cNvSpPr>
            <a:spLocks noGrp="1" noChangeArrowheads="1"/>
          </p:cNvSpPr>
          <p:nvPr>
            <p:ph type="subTitle" idx="1" hasCustomPrompt="1"/>
          </p:nvPr>
        </p:nvSpPr>
        <p:spPr>
          <a:xfrm>
            <a:off x="2362200" y="4648200"/>
            <a:ext cx="5791200" cy="457200"/>
          </a:xfrm>
        </p:spPr>
        <p:txBody>
          <a:bodyPr/>
          <a:lstStyle>
            <a:lvl1pPr marL="0" indent="0">
              <a:buFontTx/>
              <a:buNone/>
              <a:defRPr>
                <a:solidFill>
                  <a:schemeClr val="bg2"/>
                </a:solidFill>
                <a:latin typeface="+mj-lt"/>
              </a:defRPr>
            </a:lvl1pPr>
          </a:lstStyle>
          <a:p>
            <a:pPr marL="0" eaLnBrk="1" hangingPunct="1">
              <a:lnSpc>
                <a:spcPct val="90000"/>
              </a:lnSpc>
              <a:defRPr/>
            </a:pPr>
            <a:r>
              <a:rPr lang="fr-FR" sz="2200" dirty="0">
                <a:solidFill>
                  <a:srgbClr val="02A7D5"/>
                </a:solidFill>
                <a:cs typeface="+mn-cs"/>
              </a:rPr>
              <a:t>xxxx@atih.sante.fr</a:t>
            </a:r>
          </a:p>
          <a:p>
            <a:pPr marL="0" eaLnBrk="1" hangingPunct="1">
              <a:lnSpc>
                <a:spcPct val="90000"/>
              </a:lnSpc>
              <a:defRPr/>
            </a:pPr>
            <a:r>
              <a:rPr lang="fr-FR" sz="2200" dirty="0">
                <a:solidFill>
                  <a:srgbClr val="02A7D5"/>
                </a:solidFill>
                <a:cs typeface="+mn-cs"/>
              </a:rPr>
              <a:t>Information.medicale@atih.sante.fr</a:t>
            </a:r>
          </a:p>
        </p:txBody>
      </p:sp>
      <p:sp>
        <p:nvSpPr>
          <p:cNvPr id="22" name="Rectangle 2"/>
          <p:cNvSpPr>
            <a:spLocks noGrp="1" noChangeArrowheads="1"/>
          </p:cNvSpPr>
          <p:nvPr>
            <p:ph type="ctrTitle" hasCustomPrompt="1"/>
          </p:nvPr>
        </p:nvSpPr>
        <p:spPr>
          <a:xfrm>
            <a:off x="2362200" y="2218266"/>
            <a:ext cx="4724400" cy="537633"/>
          </a:xfrm>
        </p:spPr>
        <p:txBody>
          <a:bodyPr/>
          <a:lstStyle>
            <a:lvl1pPr algn="l">
              <a:defRPr sz="2200" b="0">
                <a:solidFill>
                  <a:srgbClr val="02A7D5"/>
                </a:solidFill>
              </a:defRPr>
            </a:lvl1pPr>
          </a:lstStyle>
          <a:p>
            <a:pPr lvl="0"/>
            <a:r>
              <a:rPr lang="fr-FR" noProof="0" dirty="0"/>
              <a:t>Merci de votre attention</a:t>
            </a:r>
          </a:p>
        </p:txBody>
      </p:sp>
      <p:sp>
        <p:nvSpPr>
          <p:cNvPr id="20"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21"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23"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24"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25"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26"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27"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31"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32"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33"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34"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35"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36"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37"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pic>
        <p:nvPicPr>
          <p:cNvPr id="40"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42"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43"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44"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45"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46"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47"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pic>
        <p:nvPicPr>
          <p:cNvPr id="49"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55"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56"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58"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59"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60"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61"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pic>
        <p:nvPicPr>
          <p:cNvPr id="62"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65"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66"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67"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68"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69"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70"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pic>
        <p:nvPicPr>
          <p:cNvPr id="71"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74"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75"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76"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77"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78"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79"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pic>
        <p:nvPicPr>
          <p:cNvPr id="80" name="Image 5" descr="fin-power poin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2976563"/>
            <a:ext cx="3679825"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84"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85"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86"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87"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88"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89"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90" name="Line 8"/>
          <p:cNvSpPr>
            <a:spLocks noChangeShapeType="1"/>
          </p:cNvSpPr>
          <p:nvPr userDrawn="1"/>
        </p:nvSpPr>
        <p:spPr bwMode="auto">
          <a:xfrm>
            <a:off x="2267744" y="1229240"/>
            <a:ext cx="5904000" cy="0"/>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72" name="Rectangle 6">
            <a:extLst>
              <a:ext uri="{FF2B5EF4-FFF2-40B4-BE49-F238E27FC236}">
                <a16:creationId xmlns:a16="http://schemas.microsoft.com/office/drawing/2014/main" id="{67B70C5A-DADE-4C67-B6FF-22F592F220FD}"/>
              </a:ext>
            </a:extLst>
          </p:cNvPr>
          <p:cNvSpPr>
            <a:spLocks noGrp="1" noChangeArrowheads="1"/>
          </p:cNvSpPr>
          <p:nvPr>
            <p:ph type="sldNum" sz="quarter" idx="10"/>
          </p:nvPr>
        </p:nvSpPr>
        <p:spPr>
          <a:xfrm>
            <a:off x="7010400" y="6324600"/>
            <a:ext cx="1676400" cy="400050"/>
          </a:xfrm>
        </p:spPr>
        <p:txBody>
          <a:bodyPr/>
          <a:lstStyle>
            <a:lvl1pPr>
              <a:defRPr/>
            </a:lvl1pPr>
          </a:lstStyle>
          <a:p>
            <a:fld id="{E5369045-A61C-425D-88C5-655E2D52834C}" type="slidenum">
              <a:rPr lang="fr-FR" smtClean="0"/>
              <a:pPr/>
              <a:t>‹N°›</a:t>
            </a:fld>
            <a:endParaRPr lang="fr-FR" dirty="0"/>
          </a:p>
        </p:txBody>
      </p:sp>
      <p:sp>
        <p:nvSpPr>
          <p:cNvPr id="82" name="Rectangle 38">
            <a:extLst>
              <a:ext uri="{FF2B5EF4-FFF2-40B4-BE49-F238E27FC236}">
                <a16:creationId xmlns:a16="http://schemas.microsoft.com/office/drawing/2014/main" id="{BD025CF2-F3DE-4DD6-9EDF-702B302A7B20}"/>
              </a:ext>
            </a:extLst>
          </p:cNvPr>
          <p:cNvSpPr>
            <a:spLocks noGrp="1" noChangeArrowheads="1"/>
          </p:cNvSpPr>
          <p:nvPr>
            <p:ph type="dt" sz="half" idx="11"/>
          </p:nvPr>
        </p:nvSpPr>
        <p:spPr>
          <a:xfrm>
            <a:off x="5410201" y="6324600"/>
            <a:ext cx="1524000" cy="457200"/>
          </a:xfrm>
        </p:spPr>
        <p:txBody>
          <a:bodyPr/>
          <a:lstStyle>
            <a:lvl1pPr>
              <a:defRPr>
                <a:solidFill>
                  <a:srgbClr val="433E4F"/>
                </a:solidFill>
                <a:latin typeface="+mn-lt"/>
              </a:defRPr>
            </a:lvl1pPr>
          </a:lstStyle>
          <a:p>
            <a:fld id="{50F9636F-275B-4183-910F-6675D73EB8F3}" type="datetime1">
              <a:rPr lang="fr-FR" smtClean="0"/>
              <a:t>12/04/2022</a:t>
            </a:fld>
            <a:endParaRPr lang="fr-FR" dirty="0"/>
          </a:p>
        </p:txBody>
      </p:sp>
      <p:sp>
        <p:nvSpPr>
          <p:cNvPr id="91" name="Rectangle 39">
            <a:extLst>
              <a:ext uri="{FF2B5EF4-FFF2-40B4-BE49-F238E27FC236}">
                <a16:creationId xmlns:a16="http://schemas.microsoft.com/office/drawing/2014/main" id="{744635E4-F29D-4574-AB6C-7D769E6BFAA3}"/>
              </a:ext>
            </a:extLst>
          </p:cNvPr>
          <p:cNvSpPr>
            <a:spLocks noGrp="1" noChangeArrowheads="1"/>
          </p:cNvSpPr>
          <p:nvPr>
            <p:ph type="ftr" sz="quarter" idx="12"/>
          </p:nvPr>
        </p:nvSpPr>
        <p:spPr>
          <a:xfrm>
            <a:off x="2443679" y="6324600"/>
            <a:ext cx="2895600" cy="457200"/>
          </a:xfrm>
          <a:prstGeom prst="rect">
            <a:avLst/>
          </a:prstGeom>
          <a:extLst/>
        </p:spPr>
        <p:txBody>
          <a:bodyPr/>
          <a:lstStyle>
            <a:lvl1pPr>
              <a:defRPr sz="900" baseline="0">
                <a:latin typeface="+mn-lt"/>
                <a:ea typeface="ＭＳ Ｐゴシック" charset="-128"/>
                <a:cs typeface="+mn-cs"/>
              </a:defRPr>
            </a:lvl1pPr>
          </a:lstStyle>
          <a:p>
            <a:r>
              <a:rPr lang="fr-FR"/>
              <a:t>Nouveautés PMSI 2022 MCO HAD - 7 avril 2022</a:t>
            </a:r>
            <a:endParaRPr lang="fr-FR" dirty="0"/>
          </a:p>
        </p:txBody>
      </p:sp>
    </p:spTree>
    <p:extLst>
      <p:ext uri="{BB962C8B-B14F-4D97-AF65-F5344CB8AC3E}">
        <p14:creationId xmlns:p14="http://schemas.microsoft.com/office/powerpoint/2010/main" val="1998829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POSITION 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543076-1AF8-4A89-8915-875B891D1E1B}"/>
              </a:ext>
            </a:extLst>
          </p:cNvPr>
          <p:cNvSpPr>
            <a:spLocks noGrp="1"/>
          </p:cNvSpPr>
          <p:nvPr>
            <p:ph type="title"/>
          </p:nvPr>
        </p:nvSpPr>
        <p:spPr/>
        <p:txBody>
          <a:bodyPr/>
          <a:lstStyle/>
          <a:p>
            <a:r>
              <a:rPr lang="fr-FR"/>
              <a:t>Modifiez le style du titre</a:t>
            </a:r>
          </a:p>
        </p:txBody>
      </p:sp>
      <p:sp>
        <p:nvSpPr>
          <p:cNvPr id="6" name="Espace réservé du contenu 2">
            <a:extLst>
              <a:ext uri="{FF2B5EF4-FFF2-40B4-BE49-F238E27FC236}">
                <a16:creationId xmlns:a16="http://schemas.microsoft.com/office/drawing/2014/main" id="{1AEBCE59-D669-4D7B-9761-4BD1A4B36D7D}"/>
              </a:ext>
            </a:extLst>
          </p:cNvPr>
          <p:cNvSpPr>
            <a:spLocks noGrp="1"/>
          </p:cNvSpPr>
          <p:nvPr>
            <p:ph idx="1"/>
          </p:nvPr>
        </p:nvSpPr>
        <p:spPr>
          <a:xfrm>
            <a:off x="762000" y="2133600"/>
            <a:ext cx="7416800" cy="3657600"/>
          </a:xfrm>
        </p:spPr>
        <p:txBody>
          <a:bodyPr/>
          <a:lstStyle>
            <a:lvl1pPr marL="446088" indent="-261938">
              <a:defRPr/>
            </a:lvl1pPr>
          </a:lstStyle>
          <a:p>
            <a:pPr lvl="0"/>
            <a:r>
              <a:rPr lang="fr-FR"/>
              <a:t>Modifiez les styles du texte du masque</a:t>
            </a:r>
          </a:p>
        </p:txBody>
      </p:sp>
      <p:sp>
        <p:nvSpPr>
          <p:cNvPr id="7" name="Rectangle 6">
            <a:extLst>
              <a:ext uri="{FF2B5EF4-FFF2-40B4-BE49-F238E27FC236}">
                <a16:creationId xmlns:a16="http://schemas.microsoft.com/office/drawing/2014/main" id="{6D95F022-8525-4B6F-9595-0C38205D30DF}"/>
              </a:ext>
            </a:extLst>
          </p:cNvPr>
          <p:cNvSpPr>
            <a:spLocks noGrp="1" noChangeArrowheads="1"/>
          </p:cNvSpPr>
          <p:nvPr>
            <p:ph type="sldNum" sz="quarter" idx="10"/>
          </p:nvPr>
        </p:nvSpPr>
        <p:spPr>
          <a:xfrm>
            <a:off x="7005123" y="6471726"/>
            <a:ext cx="1676400" cy="271314"/>
          </a:xfrm>
        </p:spPr>
        <p:txBody>
          <a:bodyPr/>
          <a:lstStyle>
            <a:lvl1pPr>
              <a:defRPr/>
            </a:lvl1pPr>
          </a:lstStyle>
          <a:p>
            <a:fld id="{E5369045-A61C-425D-88C5-655E2D52834C}" type="slidenum">
              <a:rPr lang="fr-FR" smtClean="0"/>
              <a:pPr/>
              <a:t>‹N°›</a:t>
            </a:fld>
            <a:endParaRPr lang="fr-FR" dirty="0"/>
          </a:p>
        </p:txBody>
      </p:sp>
      <p:sp>
        <p:nvSpPr>
          <p:cNvPr id="8" name="Rectangle 38">
            <a:extLst>
              <a:ext uri="{FF2B5EF4-FFF2-40B4-BE49-F238E27FC236}">
                <a16:creationId xmlns:a16="http://schemas.microsoft.com/office/drawing/2014/main" id="{2386393B-CD04-44F0-8AB4-99CE0BFE3F43}"/>
              </a:ext>
            </a:extLst>
          </p:cNvPr>
          <p:cNvSpPr>
            <a:spLocks noGrp="1" noChangeArrowheads="1"/>
          </p:cNvSpPr>
          <p:nvPr>
            <p:ph type="dt" sz="half" idx="11"/>
          </p:nvPr>
        </p:nvSpPr>
        <p:spPr>
          <a:xfrm>
            <a:off x="5410201" y="6471726"/>
            <a:ext cx="1524000" cy="310073"/>
          </a:xfrm>
        </p:spPr>
        <p:txBody>
          <a:bodyPr/>
          <a:lstStyle>
            <a:lvl1pPr>
              <a:defRPr>
                <a:solidFill>
                  <a:srgbClr val="433E4F"/>
                </a:solidFill>
                <a:latin typeface="+mn-lt"/>
              </a:defRPr>
            </a:lvl1pPr>
          </a:lstStyle>
          <a:p>
            <a:fld id="{816B4D74-51EE-47C9-805F-563A21F9740B}" type="datetime1">
              <a:rPr lang="fr-FR" smtClean="0"/>
              <a:t>12/04/2022</a:t>
            </a:fld>
            <a:endParaRPr lang="fr-FR" dirty="0"/>
          </a:p>
        </p:txBody>
      </p:sp>
      <p:sp>
        <p:nvSpPr>
          <p:cNvPr id="9" name="Rectangle 39">
            <a:extLst>
              <a:ext uri="{FF2B5EF4-FFF2-40B4-BE49-F238E27FC236}">
                <a16:creationId xmlns:a16="http://schemas.microsoft.com/office/drawing/2014/main" id="{58276758-517C-477D-8F05-1963E3AF71C6}"/>
              </a:ext>
            </a:extLst>
          </p:cNvPr>
          <p:cNvSpPr>
            <a:spLocks noGrp="1" noChangeArrowheads="1"/>
          </p:cNvSpPr>
          <p:nvPr>
            <p:ph type="ftr" sz="quarter" idx="12"/>
          </p:nvPr>
        </p:nvSpPr>
        <p:spPr>
          <a:xfrm>
            <a:off x="2443679" y="6471726"/>
            <a:ext cx="2895600" cy="310073"/>
          </a:xfrm>
          <a:prstGeom prst="rect">
            <a:avLst/>
          </a:prstGeom>
          <a:extLst/>
        </p:spPr>
        <p:txBody>
          <a:bodyPr/>
          <a:lstStyle>
            <a:lvl1pPr>
              <a:defRPr sz="900" baseline="0">
                <a:latin typeface="+mn-lt"/>
                <a:ea typeface="ＭＳ Ｐゴシック" charset="-128"/>
                <a:cs typeface="+mn-cs"/>
              </a:defRPr>
            </a:lvl1pPr>
          </a:lstStyle>
          <a:p>
            <a:r>
              <a:rPr lang="fr-FR"/>
              <a:t>Nouveautés PMSI 2022 MCO HAD - 7 avril 2022</a:t>
            </a:r>
            <a:endParaRPr lang="fr-FR" dirty="0"/>
          </a:p>
        </p:txBody>
      </p:sp>
    </p:spTree>
    <p:extLst>
      <p:ext uri="{BB962C8B-B14F-4D97-AF65-F5344CB8AC3E}">
        <p14:creationId xmlns:p14="http://schemas.microsoft.com/office/powerpoint/2010/main" val="1848280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 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543076-1AF8-4A89-8915-875B891D1E1B}"/>
              </a:ext>
            </a:extLst>
          </p:cNvPr>
          <p:cNvSpPr>
            <a:spLocks noGrp="1"/>
          </p:cNvSpPr>
          <p:nvPr>
            <p:ph type="title"/>
          </p:nvPr>
        </p:nvSpPr>
        <p:spPr/>
        <p:txBody>
          <a:bodyPr/>
          <a:lstStyle/>
          <a:p>
            <a:r>
              <a:rPr lang="fr-FR"/>
              <a:t>Modifiez le style du titre</a:t>
            </a:r>
          </a:p>
        </p:txBody>
      </p:sp>
      <p:sp>
        <p:nvSpPr>
          <p:cNvPr id="7" name="Rectangle 6">
            <a:extLst>
              <a:ext uri="{FF2B5EF4-FFF2-40B4-BE49-F238E27FC236}">
                <a16:creationId xmlns:a16="http://schemas.microsoft.com/office/drawing/2014/main" id="{6D95F022-8525-4B6F-9595-0C38205D30DF}"/>
              </a:ext>
            </a:extLst>
          </p:cNvPr>
          <p:cNvSpPr>
            <a:spLocks noGrp="1" noChangeArrowheads="1"/>
          </p:cNvSpPr>
          <p:nvPr>
            <p:ph type="sldNum" sz="quarter" idx="10"/>
          </p:nvPr>
        </p:nvSpPr>
        <p:spPr>
          <a:xfrm>
            <a:off x="7005123" y="6471726"/>
            <a:ext cx="1676400" cy="271314"/>
          </a:xfrm>
        </p:spPr>
        <p:txBody>
          <a:bodyPr/>
          <a:lstStyle>
            <a:lvl1pPr>
              <a:defRPr/>
            </a:lvl1pPr>
          </a:lstStyle>
          <a:p>
            <a:fld id="{E5369045-A61C-425D-88C5-655E2D52834C}" type="slidenum">
              <a:rPr lang="fr-FR" smtClean="0"/>
              <a:pPr/>
              <a:t>‹N°›</a:t>
            </a:fld>
            <a:endParaRPr lang="fr-FR" dirty="0"/>
          </a:p>
        </p:txBody>
      </p:sp>
      <p:sp>
        <p:nvSpPr>
          <p:cNvPr id="8" name="Rectangle 38">
            <a:extLst>
              <a:ext uri="{FF2B5EF4-FFF2-40B4-BE49-F238E27FC236}">
                <a16:creationId xmlns:a16="http://schemas.microsoft.com/office/drawing/2014/main" id="{2386393B-CD04-44F0-8AB4-99CE0BFE3F43}"/>
              </a:ext>
            </a:extLst>
          </p:cNvPr>
          <p:cNvSpPr>
            <a:spLocks noGrp="1" noChangeArrowheads="1"/>
          </p:cNvSpPr>
          <p:nvPr>
            <p:ph type="dt" sz="half" idx="11"/>
          </p:nvPr>
        </p:nvSpPr>
        <p:spPr>
          <a:xfrm>
            <a:off x="5410201" y="6471726"/>
            <a:ext cx="1524000" cy="310073"/>
          </a:xfrm>
        </p:spPr>
        <p:txBody>
          <a:bodyPr/>
          <a:lstStyle>
            <a:lvl1pPr>
              <a:defRPr>
                <a:solidFill>
                  <a:srgbClr val="433E4F"/>
                </a:solidFill>
                <a:latin typeface="+mn-lt"/>
              </a:defRPr>
            </a:lvl1pPr>
          </a:lstStyle>
          <a:p>
            <a:fld id="{2E54633E-C511-4B43-880E-7B2BCFB34BDB}" type="datetime1">
              <a:rPr lang="fr-FR" smtClean="0"/>
              <a:t>12/04/2022</a:t>
            </a:fld>
            <a:endParaRPr lang="fr-FR" dirty="0"/>
          </a:p>
        </p:txBody>
      </p:sp>
      <p:sp>
        <p:nvSpPr>
          <p:cNvPr id="9" name="Rectangle 39">
            <a:extLst>
              <a:ext uri="{FF2B5EF4-FFF2-40B4-BE49-F238E27FC236}">
                <a16:creationId xmlns:a16="http://schemas.microsoft.com/office/drawing/2014/main" id="{58276758-517C-477D-8F05-1963E3AF71C6}"/>
              </a:ext>
            </a:extLst>
          </p:cNvPr>
          <p:cNvSpPr>
            <a:spLocks noGrp="1" noChangeArrowheads="1"/>
          </p:cNvSpPr>
          <p:nvPr>
            <p:ph type="ftr" sz="quarter" idx="12"/>
          </p:nvPr>
        </p:nvSpPr>
        <p:spPr>
          <a:xfrm>
            <a:off x="2443679" y="6471726"/>
            <a:ext cx="2895600" cy="310073"/>
          </a:xfrm>
          <a:prstGeom prst="rect">
            <a:avLst/>
          </a:prstGeom>
          <a:extLst/>
        </p:spPr>
        <p:txBody>
          <a:bodyPr/>
          <a:lstStyle>
            <a:lvl1pPr>
              <a:defRPr sz="900" baseline="0">
                <a:latin typeface="+mn-lt"/>
                <a:ea typeface="ＭＳ Ｐゴシック" charset="-128"/>
                <a:cs typeface="+mn-cs"/>
              </a:defRPr>
            </a:lvl1pPr>
          </a:lstStyle>
          <a:p>
            <a:r>
              <a:rPr lang="fr-FR"/>
              <a:t>Nouveautés PMSI 2022 MCO HAD - 7 avril 2022</a:t>
            </a:r>
            <a:endParaRPr lang="fr-FR" dirty="0"/>
          </a:p>
        </p:txBody>
      </p:sp>
    </p:spTree>
    <p:extLst>
      <p:ext uri="{BB962C8B-B14F-4D97-AF65-F5344CB8AC3E}">
        <p14:creationId xmlns:p14="http://schemas.microsoft.com/office/powerpoint/2010/main" val="2723693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6" name="Line 38"/>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dirty="0"/>
          </a:p>
        </p:txBody>
      </p:sp>
      <p:sp>
        <p:nvSpPr>
          <p:cNvPr id="7" name="Line 40"/>
          <p:cNvSpPr>
            <a:spLocks noChangeShapeType="1"/>
          </p:cNvSpPr>
          <p:nvPr/>
        </p:nvSpPr>
        <p:spPr bwMode="auto">
          <a:xfrm rot="16200000">
            <a:off x="584835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dirty="0"/>
          </a:p>
        </p:txBody>
      </p:sp>
      <p:sp>
        <p:nvSpPr>
          <p:cNvPr id="2" name="Titre 1"/>
          <p:cNvSpPr>
            <a:spLocks noGrp="1"/>
          </p:cNvSpPr>
          <p:nvPr>
            <p:ph type="title"/>
          </p:nvPr>
        </p:nvSpPr>
        <p:spPr/>
        <p:txBody>
          <a:bodyPr/>
          <a:lstStyle>
            <a:lvl1pPr>
              <a:defRPr b="1"/>
            </a:lvl1pPr>
          </a:lstStyle>
          <a:p>
            <a:r>
              <a:rPr lang="fr-FR"/>
              <a:t>Modifiez le style du titre</a:t>
            </a:r>
            <a:endParaRPr lang="fr-FR" dirty="0"/>
          </a:p>
        </p:txBody>
      </p:sp>
      <p:sp>
        <p:nvSpPr>
          <p:cNvPr id="3" name="Espace réservé du contenu 2"/>
          <p:cNvSpPr>
            <a:spLocks noGrp="1"/>
          </p:cNvSpPr>
          <p:nvPr>
            <p:ph idx="1"/>
          </p:nvPr>
        </p:nvSpPr>
        <p:spPr/>
        <p:txBody>
          <a:bodyPr/>
          <a:lstStyle>
            <a:lvl1pPr marL="446088" indent="-261938">
              <a:defRPr/>
            </a:lvl1pPr>
          </a:lstStyle>
          <a:p>
            <a:pPr lvl="0"/>
            <a:r>
              <a:rPr lang="fr-FR"/>
              <a:t>Modifiez les styles du texte du masque</a:t>
            </a:r>
          </a:p>
        </p:txBody>
      </p:sp>
      <p:sp>
        <p:nvSpPr>
          <p:cNvPr id="13"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14" name="Line 65"/>
          <p:cNvSpPr>
            <a:spLocks noChangeShapeType="1"/>
          </p:cNvSpPr>
          <p:nvPr/>
        </p:nvSpPr>
        <p:spPr bwMode="auto">
          <a:xfrm rot="16200000">
            <a:off x="584835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17"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18"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21"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22"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25"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26"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pic>
        <p:nvPicPr>
          <p:cNvPr id="27"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29"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31" name="Rectangle 6"/>
          <p:cNvSpPr>
            <a:spLocks noGrp="1" noChangeArrowheads="1"/>
          </p:cNvSpPr>
          <p:nvPr>
            <p:ph type="sldNum" sz="quarter" idx="10"/>
          </p:nvPr>
        </p:nvSpPr>
        <p:spPr>
          <a:xfrm>
            <a:off x="7010400" y="6324600"/>
            <a:ext cx="1676400" cy="400050"/>
          </a:xfrm>
        </p:spPr>
        <p:txBody>
          <a:bodyPr/>
          <a:lstStyle>
            <a:lvl1pPr>
              <a:defRPr/>
            </a:lvl1pPr>
          </a:lstStyle>
          <a:p>
            <a:fld id="{E5369045-A61C-425D-88C5-655E2D52834C}" type="slidenum">
              <a:rPr lang="fr-FR" smtClean="0"/>
              <a:pPr/>
              <a:t>‹N°›</a:t>
            </a:fld>
            <a:endParaRPr lang="fr-FR" dirty="0"/>
          </a:p>
        </p:txBody>
      </p:sp>
      <p:sp>
        <p:nvSpPr>
          <p:cNvPr id="32" name="Rectangle 38"/>
          <p:cNvSpPr>
            <a:spLocks noGrp="1" noChangeArrowheads="1"/>
          </p:cNvSpPr>
          <p:nvPr>
            <p:ph type="dt" sz="half" idx="11"/>
          </p:nvPr>
        </p:nvSpPr>
        <p:spPr>
          <a:xfrm>
            <a:off x="2362200" y="6324600"/>
            <a:ext cx="1524000" cy="457200"/>
          </a:xfrm>
        </p:spPr>
        <p:txBody>
          <a:bodyPr/>
          <a:lstStyle>
            <a:lvl1pPr>
              <a:defRPr>
                <a:solidFill>
                  <a:srgbClr val="433E4F"/>
                </a:solidFill>
                <a:latin typeface="+mn-lt"/>
              </a:defRPr>
            </a:lvl1pPr>
          </a:lstStyle>
          <a:p>
            <a:fld id="{88CD9E91-BA0E-4804-935A-CF71649C43C4}" type="datetime1">
              <a:rPr lang="fr-FR" smtClean="0"/>
              <a:t>12/04/2022</a:t>
            </a:fld>
            <a:endParaRPr lang="fr-FR" dirty="0"/>
          </a:p>
        </p:txBody>
      </p:sp>
      <p:sp>
        <p:nvSpPr>
          <p:cNvPr id="33" name="Rectangle 39"/>
          <p:cNvSpPr>
            <a:spLocks noGrp="1" noChangeArrowheads="1"/>
          </p:cNvSpPr>
          <p:nvPr>
            <p:ph type="ftr" sz="quarter" idx="12"/>
          </p:nvPr>
        </p:nvSpPr>
        <p:spPr>
          <a:xfrm>
            <a:off x="4038600" y="6324600"/>
            <a:ext cx="2895600" cy="457200"/>
          </a:xfrm>
          <a:prstGeom prst="rect">
            <a:avLst/>
          </a:prstGeom>
          <a:extLst/>
        </p:spPr>
        <p:txBody>
          <a:bodyPr/>
          <a:lstStyle>
            <a:lvl1pPr>
              <a:defRPr sz="900" baseline="0">
                <a:latin typeface="+mn-lt"/>
                <a:ea typeface="ＭＳ Ｐゴシック" charset="-128"/>
                <a:cs typeface="+mn-cs"/>
              </a:defRPr>
            </a:lvl1pPr>
          </a:lstStyle>
          <a:p>
            <a:r>
              <a:rPr lang="fr-FR"/>
              <a:t>Nouveautés PMSI 2022 MCO HAD - 7 avril 2022</a:t>
            </a:r>
            <a:endParaRPr lang="fr-FR" dirty="0"/>
          </a:p>
        </p:txBody>
      </p:sp>
      <p:pic>
        <p:nvPicPr>
          <p:cNvPr id="30"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36"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pic>
        <p:nvPicPr>
          <p:cNvPr id="37"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40"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pic>
        <p:nvPicPr>
          <p:cNvPr id="41"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Line 26"/>
          <p:cNvSpPr>
            <a:spLocks noChangeShapeType="1"/>
          </p:cNvSpPr>
          <p:nvPr/>
        </p:nvSpPr>
        <p:spPr bwMode="auto">
          <a:xfrm>
            <a:off x="2133600" y="1340768"/>
            <a:ext cx="6324600" cy="0"/>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43"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44"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pic>
        <p:nvPicPr>
          <p:cNvPr id="45"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48"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Tree>
    <p:extLst>
      <p:ext uri="{BB962C8B-B14F-4D97-AF65-F5344CB8AC3E}">
        <p14:creationId xmlns:p14="http://schemas.microsoft.com/office/powerpoint/2010/main" val="173788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ide">
    <p:spTree>
      <p:nvGrpSpPr>
        <p:cNvPr id="1" name=""/>
        <p:cNvGrpSpPr/>
        <p:nvPr/>
      </p:nvGrpSpPr>
      <p:grpSpPr>
        <a:xfrm>
          <a:off x="0" y="0"/>
          <a:ext cx="0" cy="0"/>
          <a:chOff x="0" y="0"/>
          <a:chExt cx="0" cy="0"/>
        </a:xfrm>
      </p:grpSpPr>
      <p:sp>
        <p:nvSpPr>
          <p:cNvPr id="6" name="Titre 1"/>
          <p:cNvSpPr>
            <a:spLocks noGrp="1"/>
          </p:cNvSpPr>
          <p:nvPr>
            <p:ph type="title"/>
          </p:nvPr>
        </p:nvSpPr>
        <p:spPr>
          <a:xfrm>
            <a:off x="2123728" y="237052"/>
            <a:ext cx="6096000" cy="992188"/>
          </a:xfrm>
        </p:spPr>
        <p:txBody>
          <a:bodyPr/>
          <a:lstStyle>
            <a:lvl1pPr>
              <a:defRPr b="1"/>
            </a:lvl1pPr>
          </a:lstStyle>
          <a:p>
            <a:r>
              <a:rPr lang="fr-FR"/>
              <a:t>Modifiez le style du titre</a:t>
            </a:r>
            <a:endParaRPr lang="fr-FR" dirty="0"/>
          </a:p>
        </p:txBody>
      </p:sp>
      <p:sp>
        <p:nvSpPr>
          <p:cNvPr id="7" name="Espace réservé du contenu 2"/>
          <p:cNvSpPr>
            <a:spLocks noGrp="1"/>
          </p:cNvSpPr>
          <p:nvPr>
            <p:ph idx="1"/>
          </p:nvPr>
        </p:nvSpPr>
        <p:spPr>
          <a:xfrm>
            <a:off x="762000" y="2133600"/>
            <a:ext cx="7416800" cy="3657600"/>
          </a:xfrm>
        </p:spPr>
        <p:txBody>
          <a:bodyPr/>
          <a:lstStyle>
            <a:lvl1pPr marL="184150" indent="0">
              <a:buFontTx/>
              <a:buNone/>
              <a:defRPr/>
            </a:lvl1pPr>
          </a:lstStyle>
          <a:p>
            <a:pPr lvl="0"/>
            <a:r>
              <a:rPr lang="fr-FR"/>
              <a:t>Modifiez les styles du texte du masque</a:t>
            </a:r>
          </a:p>
        </p:txBody>
      </p:sp>
      <p:sp>
        <p:nvSpPr>
          <p:cNvPr id="8" name="Rectangle 6"/>
          <p:cNvSpPr>
            <a:spLocks noGrp="1" noChangeArrowheads="1"/>
          </p:cNvSpPr>
          <p:nvPr>
            <p:ph type="sldNum" sz="quarter" idx="10"/>
          </p:nvPr>
        </p:nvSpPr>
        <p:spPr>
          <a:xfrm>
            <a:off x="7010400" y="6324600"/>
            <a:ext cx="1676400" cy="400050"/>
          </a:xfrm>
        </p:spPr>
        <p:txBody>
          <a:bodyPr/>
          <a:lstStyle>
            <a:lvl1pPr>
              <a:defRPr/>
            </a:lvl1pPr>
          </a:lstStyle>
          <a:p>
            <a:fld id="{E5369045-A61C-425D-88C5-655E2D52834C}" type="slidenum">
              <a:rPr lang="fr-FR" smtClean="0"/>
              <a:pPr/>
              <a:t>‹N°›</a:t>
            </a:fld>
            <a:endParaRPr lang="fr-FR" dirty="0"/>
          </a:p>
        </p:txBody>
      </p:sp>
      <p:sp>
        <p:nvSpPr>
          <p:cNvPr id="9" name="Rectangle 38"/>
          <p:cNvSpPr>
            <a:spLocks noGrp="1" noChangeArrowheads="1"/>
          </p:cNvSpPr>
          <p:nvPr>
            <p:ph type="dt" sz="half" idx="11"/>
          </p:nvPr>
        </p:nvSpPr>
        <p:spPr>
          <a:xfrm>
            <a:off x="2362200" y="6324600"/>
            <a:ext cx="1524000" cy="457200"/>
          </a:xfrm>
        </p:spPr>
        <p:txBody>
          <a:bodyPr/>
          <a:lstStyle>
            <a:lvl1pPr>
              <a:defRPr>
                <a:solidFill>
                  <a:srgbClr val="433E4F"/>
                </a:solidFill>
                <a:latin typeface="+mn-lt"/>
              </a:defRPr>
            </a:lvl1pPr>
          </a:lstStyle>
          <a:p>
            <a:fld id="{6420B986-13A6-4122-B347-E854671256C9}" type="datetime1">
              <a:rPr lang="fr-FR" smtClean="0"/>
              <a:t>12/04/2022</a:t>
            </a:fld>
            <a:endParaRPr lang="fr-FR" dirty="0"/>
          </a:p>
        </p:txBody>
      </p:sp>
      <p:sp>
        <p:nvSpPr>
          <p:cNvPr id="10" name="Rectangle 39"/>
          <p:cNvSpPr>
            <a:spLocks noGrp="1" noChangeArrowheads="1"/>
          </p:cNvSpPr>
          <p:nvPr>
            <p:ph type="ftr" sz="quarter" idx="12"/>
          </p:nvPr>
        </p:nvSpPr>
        <p:spPr>
          <a:xfrm>
            <a:off x="4038600" y="6324600"/>
            <a:ext cx="2895600" cy="457200"/>
          </a:xfrm>
          <a:prstGeom prst="rect">
            <a:avLst/>
          </a:prstGeom>
          <a:extLst/>
        </p:spPr>
        <p:txBody>
          <a:bodyPr/>
          <a:lstStyle>
            <a:lvl1pPr>
              <a:defRPr sz="1000" baseline="0">
                <a:latin typeface="+mn-lt"/>
                <a:ea typeface="ＭＳ Ｐゴシック" charset="-128"/>
                <a:cs typeface="+mn-cs"/>
              </a:defRPr>
            </a:lvl1pPr>
          </a:lstStyle>
          <a:p>
            <a:r>
              <a:rPr lang="fr-FR"/>
              <a:t>Nouveautés PMSI 2022 MCO HAD - 7 avril 2022</a:t>
            </a:r>
            <a:endParaRPr lang="fr-FR" dirty="0"/>
          </a:p>
        </p:txBody>
      </p:sp>
      <p:sp>
        <p:nvSpPr>
          <p:cNvPr id="11" name="Line 8"/>
          <p:cNvSpPr>
            <a:spLocks noChangeShapeType="1"/>
          </p:cNvSpPr>
          <p:nvPr userDrawn="1"/>
        </p:nvSpPr>
        <p:spPr bwMode="auto">
          <a:xfrm>
            <a:off x="2267744" y="1229240"/>
            <a:ext cx="6192688" cy="0"/>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Tree>
    <p:extLst>
      <p:ext uri="{BB962C8B-B14F-4D97-AF65-F5344CB8AC3E}">
        <p14:creationId xmlns:p14="http://schemas.microsoft.com/office/powerpoint/2010/main" val="1141182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57400" y="304800"/>
            <a:ext cx="6096000"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fr-FR" dirty="0"/>
              <a:t>Cliquez et modifiez le titre</a:t>
            </a:r>
          </a:p>
        </p:txBody>
      </p:sp>
      <p:sp>
        <p:nvSpPr>
          <p:cNvPr id="1027" name="Rectangle 3"/>
          <p:cNvSpPr>
            <a:spLocks noGrp="1" noChangeArrowheads="1"/>
          </p:cNvSpPr>
          <p:nvPr>
            <p:ph type="body" idx="1"/>
          </p:nvPr>
        </p:nvSpPr>
        <p:spPr bwMode="auto">
          <a:xfrm>
            <a:off x="762000" y="2133600"/>
            <a:ext cx="7416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28" name="Rectangle 4"/>
          <p:cNvSpPr>
            <a:spLocks noGrp="1" noChangeArrowheads="1"/>
          </p:cNvSpPr>
          <p:nvPr>
            <p:ph type="dt" sz="half" idx="2"/>
          </p:nvPr>
        </p:nvSpPr>
        <p:spPr bwMode="auto">
          <a:xfrm>
            <a:off x="3563888" y="6525344"/>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900" baseline="0">
                <a:latin typeface="Arial" pitchFamily="34" charset="0"/>
                <a:ea typeface="ＭＳ Ｐゴシック" charset="0"/>
                <a:cs typeface="+mn-cs"/>
              </a:defRPr>
            </a:lvl1pPr>
          </a:lstStyle>
          <a:p>
            <a:fld id="{2B5AF485-A145-4CA1-A76E-9FE34672FA55}" type="datetime1">
              <a:rPr lang="fr-FR" smtClean="0"/>
              <a:t>12/04/2022</a:t>
            </a:fld>
            <a:endParaRPr lang="fr-FR" dirty="0"/>
          </a:p>
        </p:txBody>
      </p:sp>
      <p:sp>
        <p:nvSpPr>
          <p:cNvPr id="1030" name="Rectangle 6"/>
          <p:cNvSpPr>
            <a:spLocks noGrp="1" noChangeArrowheads="1"/>
          </p:cNvSpPr>
          <p:nvPr>
            <p:ph type="sldNum" sz="quarter" idx="4"/>
          </p:nvPr>
        </p:nvSpPr>
        <p:spPr bwMode="auto">
          <a:xfrm>
            <a:off x="8305800" y="6539753"/>
            <a:ext cx="762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900" baseline="0">
                <a:solidFill>
                  <a:srgbClr val="4E455D"/>
                </a:solidFill>
                <a:latin typeface="Arial" panose="020B0604020202020204" pitchFamily="34" charset="0"/>
                <a:cs typeface="Arial" panose="020B0604020202020204" pitchFamily="34" charset="0"/>
              </a:defRPr>
            </a:lvl1pPr>
          </a:lstStyle>
          <a:p>
            <a:fld id="{E5369045-A61C-425D-88C5-655E2D52834C}" type="slidenum">
              <a:rPr lang="fr-FR" smtClean="0"/>
              <a:pPr/>
              <a:t>‹N°›</a:t>
            </a:fld>
            <a:endParaRPr lang="fr-FR" dirty="0"/>
          </a:p>
        </p:txBody>
      </p:sp>
      <p:sp>
        <p:nvSpPr>
          <p:cNvPr id="1050" name="Line 26"/>
          <p:cNvSpPr>
            <a:spLocks noChangeShapeType="1"/>
          </p:cNvSpPr>
          <p:nvPr/>
        </p:nvSpPr>
        <p:spPr bwMode="auto">
          <a:xfrm>
            <a:off x="2133600" y="1238250"/>
            <a:ext cx="6324600" cy="1588"/>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dirty="0"/>
          </a:p>
        </p:txBody>
      </p:sp>
      <p:sp>
        <p:nvSpPr>
          <p:cNvPr id="1062" name="Line 38"/>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dirty="0"/>
          </a:p>
        </p:txBody>
      </p:sp>
      <p:sp>
        <p:nvSpPr>
          <p:cNvPr id="1064" name="Line 40"/>
          <p:cNvSpPr>
            <a:spLocks noChangeShapeType="1"/>
          </p:cNvSpPr>
          <p:nvPr/>
        </p:nvSpPr>
        <p:spPr bwMode="auto">
          <a:xfrm rot="-5400000">
            <a:off x="584835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dirty="0"/>
          </a:p>
        </p:txBody>
      </p:sp>
      <p:sp>
        <p:nvSpPr>
          <p:cNvPr id="10" name="Line 26"/>
          <p:cNvSpPr>
            <a:spLocks noChangeShapeType="1"/>
          </p:cNvSpPr>
          <p:nvPr/>
        </p:nvSpPr>
        <p:spPr bwMode="auto">
          <a:xfrm>
            <a:off x="2133600" y="1238250"/>
            <a:ext cx="6324600" cy="0"/>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pic>
        <p:nvPicPr>
          <p:cNvPr id="11" name="Image 5" descr="logo-ppt.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13" name="Line 65"/>
          <p:cNvSpPr>
            <a:spLocks noChangeShapeType="1"/>
          </p:cNvSpPr>
          <p:nvPr/>
        </p:nvSpPr>
        <p:spPr bwMode="auto">
          <a:xfrm rot="-5400000">
            <a:off x="584835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14" name="ZoneTexte 13"/>
          <p:cNvSpPr txBox="1"/>
          <p:nvPr/>
        </p:nvSpPr>
        <p:spPr>
          <a:xfrm>
            <a:off x="6327725" y="1751794"/>
            <a:ext cx="184666" cy="338554"/>
          </a:xfrm>
          <a:prstGeom prst="rect">
            <a:avLst/>
          </a:prstGeom>
          <a:noFill/>
        </p:spPr>
        <p:txBody>
          <a:bodyPr wrap="none" rtlCol="0">
            <a:spAutoFit/>
          </a:bodyPr>
          <a:lstStyle/>
          <a:p>
            <a:endParaRPr lang="fr-FR" dirty="0"/>
          </a:p>
        </p:txBody>
      </p:sp>
      <p:sp>
        <p:nvSpPr>
          <p:cNvPr id="15" name="Rectangle 39"/>
          <p:cNvSpPr>
            <a:spLocks noGrp="1" noChangeArrowheads="1"/>
          </p:cNvSpPr>
          <p:nvPr>
            <p:ph type="ftr" sz="quarter" idx="3"/>
          </p:nvPr>
        </p:nvSpPr>
        <p:spPr>
          <a:xfrm>
            <a:off x="1115616" y="6525344"/>
            <a:ext cx="2376264" cy="457200"/>
          </a:xfrm>
          <a:prstGeom prst="rect">
            <a:avLst/>
          </a:prstGeom>
          <a:extLst/>
        </p:spPr>
        <p:txBody>
          <a:bodyPr/>
          <a:lstStyle>
            <a:lvl1pPr>
              <a:defRPr lang="fr-FR" sz="900" kern="1200" baseline="0" dirty="0">
                <a:solidFill>
                  <a:schemeClr val="tx1"/>
                </a:solidFill>
                <a:latin typeface="Arial" pitchFamily="34" charset="0"/>
                <a:ea typeface="ＭＳ Ｐゴシック" charset="0"/>
                <a:cs typeface="+mn-cs"/>
              </a:defRPr>
            </a:lvl1pPr>
          </a:lstStyle>
          <a:p>
            <a:r>
              <a:rPr lang="fr-FR"/>
              <a:t>Nouveautés PMSI 2022 MCO HAD - 7 avril 2022</a:t>
            </a:r>
            <a:endParaRPr lang="fr-FR" dirty="0"/>
          </a:p>
        </p:txBody>
      </p:sp>
      <p:pic>
        <p:nvPicPr>
          <p:cNvPr id="16" name="Image 5" descr="logo-ppt.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5" descr="logo-ppt.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 5" descr="logo-ppt.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 5" descr="logo-ppt.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8" r:id="rId3"/>
    <p:sldLayoutId id="2147483663" r:id="rId4"/>
    <p:sldLayoutId id="2147483676" r:id="rId5"/>
    <p:sldLayoutId id="2147483677" r:id="rId6"/>
    <p:sldLayoutId id="2147483664" r:id="rId7"/>
    <p:sldLayoutId id="2147483665" r:id="rId8"/>
  </p:sldLayoutIdLst>
  <p:hf hdr="0" dt="0"/>
  <p:txStyles>
    <p:titleStyle>
      <a:lvl1pPr algn="l" rtl="0" eaLnBrk="1" fontAlgn="base" hangingPunct="1">
        <a:spcBef>
          <a:spcPct val="0"/>
        </a:spcBef>
        <a:spcAft>
          <a:spcPct val="0"/>
        </a:spcAft>
        <a:defRPr sz="2800" b="1">
          <a:solidFill>
            <a:srgbClr val="4E455D"/>
          </a:solidFill>
          <a:latin typeface="Arial Bold"/>
          <a:ea typeface="+mj-ea"/>
          <a:cs typeface="ＭＳ Ｐゴシック" charset="0"/>
        </a:defRPr>
      </a:lvl1pPr>
      <a:lvl2pPr algn="l" rtl="0" eaLnBrk="1" fontAlgn="base" hangingPunct="1">
        <a:spcBef>
          <a:spcPct val="0"/>
        </a:spcBef>
        <a:spcAft>
          <a:spcPct val="0"/>
        </a:spcAft>
        <a:defRPr sz="2500" b="1">
          <a:solidFill>
            <a:srgbClr val="4E455D"/>
          </a:solidFill>
          <a:latin typeface="Arial Bold" charset="0"/>
          <a:ea typeface="ＭＳ Ｐゴシック" charset="0"/>
          <a:cs typeface="ＭＳ Ｐゴシック" charset="0"/>
        </a:defRPr>
      </a:lvl2pPr>
      <a:lvl3pPr algn="l" rtl="0" eaLnBrk="1" fontAlgn="base" hangingPunct="1">
        <a:spcBef>
          <a:spcPct val="0"/>
        </a:spcBef>
        <a:spcAft>
          <a:spcPct val="0"/>
        </a:spcAft>
        <a:defRPr sz="2500" b="1">
          <a:solidFill>
            <a:srgbClr val="4E455D"/>
          </a:solidFill>
          <a:latin typeface="Arial Bold" charset="0"/>
          <a:ea typeface="ＭＳ Ｐゴシック" charset="0"/>
          <a:cs typeface="ＭＳ Ｐゴシック" charset="0"/>
        </a:defRPr>
      </a:lvl3pPr>
      <a:lvl4pPr algn="l" rtl="0" eaLnBrk="1" fontAlgn="base" hangingPunct="1">
        <a:spcBef>
          <a:spcPct val="0"/>
        </a:spcBef>
        <a:spcAft>
          <a:spcPct val="0"/>
        </a:spcAft>
        <a:defRPr sz="2500" b="1">
          <a:solidFill>
            <a:srgbClr val="4E455D"/>
          </a:solidFill>
          <a:latin typeface="Arial Bold" charset="0"/>
          <a:ea typeface="ＭＳ Ｐゴシック" charset="0"/>
          <a:cs typeface="ＭＳ Ｐゴシック" charset="0"/>
        </a:defRPr>
      </a:lvl4pPr>
      <a:lvl5pPr algn="l" rtl="0" eaLnBrk="1" fontAlgn="base" hangingPunct="1">
        <a:spcBef>
          <a:spcPct val="0"/>
        </a:spcBef>
        <a:spcAft>
          <a:spcPct val="0"/>
        </a:spcAft>
        <a:defRPr sz="2500" b="1">
          <a:solidFill>
            <a:srgbClr val="4E455D"/>
          </a:solidFill>
          <a:latin typeface="Arial Bold" charset="0"/>
          <a:ea typeface="ＭＳ Ｐゴシック" charset="0"/>
          <a:cs typeface="ＭＳ Ｐゴシック" charset="0"/>
        </a:defRPr>
      </a:lvl5pPr>
      <a:lvl6pPr marL="457200" algn="l" rtl="0" eaLnBrk="1" fontAlgn="base" hangingPunct="1">
        <a:spcBef>
          <a:spcPct val="0"/>
        </a:spcBef>
        <a:spcAft>
          <a:spcPct val="0"/>
        </a:spcAft>
        <a:defRPr sz="3000">
          <a:solidFill>
            <a:srgbClr val="4E455D"/>
          </a:solidFill>
          <a:latin typeface="Arial Bold" charset="0"/>
          <a:ea typeface="ＭＳ Ｐゴシック" charset="0"/>
        </a:defRPr>
      </a:lvl6pPr>
      <a:lvl7pPr marL="914400" algn="l" rtl="0" eaLnBrk="1" fontAlgn="base" hangingPunct="1">
        <a:spcBef>
          <a:spcPct val="0"/>
        </a:spcBef>
        <a:spcAft>
          <a:spcPct val="0"/>
        </a:spcAft>
        <a:defRPr sz="3000">
          <a:solidFill>
            <a:srgbClr val="4E455D"/>
          </a:solidFill>
          <a:latin typeface="Arial Bold" charset="0"/>
          <a:ea typeface="ＭＳ Ｐゴシック" charset="0"/>
        </a:defRPr>
      </a:lvl7pPr>
      <a:lvl8pPr marL="1371600" algn="l" rtl="0" eaLnBrk="1" fontAlgn="base" hangingPunct="1">
        <a:spcBef>
          <a:spcPct val="0"/>
        </a:spcBef>
        <a:spcAft>
          <a:spcPct val="0"/>
        </a:spcAft>
        <a:defRPr sz="3000">
          <a:solidFill>
            <a:srgbClr val="4E455D"/>
          </a:solidFill>
          <a:latin typeface="Arial Bold" charset="0"/>
          <a:ea typeface="ＭＳ Ｐゴシック" charset="0"/>
        </a:defRPr>
      </a:lvl8pPr>
      <a:lvl9pPr marL="1828800" algn="l" rtl="0" eaLnBrk="1" fontAlgn="base" hangingPunct="1">
        <a:spcBef>
          <a:spcPct val="0"/>
        </a:spcBef>
        <a:spcAft>
          <a:spcPct val="0"/>
        </a:spcAft>
        <a:defRPr sz="3000">
          <a:solidFill>
            <a:srgbClr val="4E455D"/>
          </a:solidFill>
          <a:latin typeface="Arial Bold" charset="0"/>
          <a:ea typeface="ＭＳ Ｐゴシック" charset="0"/>
        </a:defRPr>
      </a:lvl9pPr>
    </p:titleStyle>
    <p:bodyStyle>
      <a:lvl1pPr marL="342900" indent="-57150" algn="l" rtl="0" eaLnBrk="1" fontAlgn="base" hangingPunct="1">
        <a:spcBef>
          <a:spcPct val="20000"/>
        </a:spcBef>
        <a:spcAft>
          <a:spcPct val="0"/>
        </a:spcAft>
        <a:buBlip>
          <a:blip r:embed="rId11"/>
        </a:buBlip>
        <a:defRPr sz="2500">
          <a:solidFill>
            <a:srgbClr val="4E455D"/>
          </a:solidFill>
          <a:latin typeface="+mn-lt"/>
          <a:ea typeface="+mn-ea"/>
          <a:cs typeface="ＭＳ Ｐゴシック" charset="0"/>
        </a:defRPr>
      </a:lvl1pPr>
      <a:lvl2pPr marL="762000" indent="-285750" algn="l" rtl="0" eaLnBrk="1" fontAlgn="base" hangingPunct="1">
        <a:spcBef>
          <a:spcPct val="20000"/>
        </a:spcBef>
        <a:spcAft>
          <a:spcPct val="0"/>
        </a:spcAft>
        <a:buSzPct val="110000"/>
        <a:buBlip>
          <a:blip r:embed="rId12"/>
        </a:buBlip>
        <a:defRPr sz="2200">
          <a:solidFill>
            <a:srgbClr val="4E455D"/>
          </a:solidFill>
          <a:latin typeface="+mn-lt"/>
          <a:ea typeface="+mn-ea"/>
        </a:defRPr>
      </a:lvl2pPr>
      <a:lvl3pPr marL="1143000" indent="-190500" algn="l" rtl="0" eaLnBrk="1" fontAlgn="base" hangingPunct="1">
        <a:spcBef>
          <a:spcPct val="20000"/>
        </a:spcBef>
        <a:spcAft>
          <a:spcPct val="0"/>
        </a:spcAft>
        <a:buBlip>
          <a:blip r:embed="rId13"/>
        </a:buBlip>
        <a:defRPr>
          <a:solidFill>
            <a:srgbClr val="4E455D"/>
          </a:solidFill>
          <a:latin typeface="+mn-lt"/>
          <a:ea typeface="+mn-ea"/>
        </a:defRPr>
      </a:lvl3pPr>
      <a:lvl4pPr marL="1619250" indent="-190500" algn="l" rtl="0" eaLnBrk="1" fontAlgn="base" hangingPunct="1">
        <a:spcBef>
          <a:spcPct val="20000"/>
        </a:spcBef>
        <a:spcAft>
          <a:spcPct val="0"/>
        </a:spcAft>
        <a:buBlip>
          <a:blip r:embed="rId11"/>
        </a:buBlip>
        <a:defRPr sz="1500">
          <a:solidFill>
            <a:srgbClr val="4E455D"/>
          </a:solidFill>
          <a:latin typeface="+mn-lt"/>
          <a:ea typeface="+mn-ea"/>
        </a:defRPr>
      </a:lvl4pPr>
      <a:lvl5pPr marL="2000250" indent="-190500" algn="l" rtl="0" eaLnBrk="1" fontAlgn="base" hangingPunct="1">
        <a:spcBef>
          <a:spcPct val="20000"/>
        </a:spcBef>
        <a:spcAft>
          <a:spcPct val="0"/>
        </a:spcAft>
        <a:buBlip>
          <a:blip r:embed="rId12"/>
        </a:buBlip>
        <a:defRPr sz="1500">
          <a:solidFill>
            <a:srgbClr val="4E455D"/>
          </a:solidFill>
          <a:latin typeface="+mn-lt"/>
          <a:ea typeface="+mn-ea"/>
        </a:defRPr>
      </a:lvl5pPr>
      <a:lvl6pPr marL="2457450" indent="-190500" algn="l" rtl="0" eaLnBrk="1" fontAlgn="base" hangingPunct="1">
        <a:spcBef>
          <a:spcPct val="20000"/>
        </a:spcBef>
        <a:spcAft>
          <a:spcPct val="0"/>
        </a:spcAft>
        <a:buBlip>
          <a:blip r:embed="rId12"/>
        </a:buBlip>
        <a:defRPr sz="1500">
          <a:solidFill>
            <a:srgbClr val="4E455D"/>
          </a:solidFill>
          <a:latin typeface="+mn-lt"/>
          <a:ea typeface="+mn-ea"/>
        </a:defRPr>
      </a:lvl6pPr>
      <a:lvl7pPr marL="2914650" indent="-190500" algn="l" rtl="0" eaLnBrk="1" fontAlgn="base" hangingPunct="1">
        <a:spcBef>
          <a:spcPct val="20000"/>
        </a:spcBef>
        <a:spcAft>
          <a:spcPct val="0"/>
        </a:spcAft>
        <a:buBlip>
          <a:blip r:embed="rId12"/>
        </a:buBlip>
        <a:defRPr sz="1500">
          <a:solidFill>
            <a:srgbClr val="4E455D"/>
          </a:solidFill>
          <a:latin typeface="+mn-lt"/>
          <a:ea typeface="+mn-ea"/>
        </a:defRPr>
      </a:lvl7pPr>
      <a:lvl8pPr marL="3371850" indent="-190500" algn="l" rtl="0" eaLnBrk="1" fontAlgn="base" hangingPunct="1">
        <a:spcBef>
          <a:spcPct val="20000"/>
        </a:spcBef>
        <a:spcAft>
          <a:spcPct val="0"/>
        </a:spcAft>
        <a:buBlip>
          <a:blip r:embed="rId12"/>
        </a:buBlip>
        <a:defRPr sz="1500">
          <a:solidFill>
            <a:srgbClr val="4E455D"/>
          </a:solidFill>
          <a:latin typeface="+mn-lt"/>
          <a:ea typeface="+mn-ea"/>
        </a:defRPr>
      </a:lvl8pPr>
      <a:lvl9pPr marL="3829050" indent="-190500" algn="l" rtl="0" eaLnBrk="1" fontAlgn="base" hangingPunct="1">
        <a:spcBef>
          <a:spcPct val="20000"/>
        </a:spcBef>
        <a:spcAft>
          <a:spcPct val="0"/>
        </a:spcAft>
        <a:buBlip>
          <a:blip r:embed="rId12"/>
        </a:buBlip>
        <a:defRPr sz="1500">
          <a:solidFill>
            <a:srgbClr val="4E455D"/>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tmp"/><Relationship Id="rId7" Type="http://schemas.openxmlformats.org/officeDocument/2006/relationships/diagramColors" Target="../diagrams/colors3.xml"/><Relationship Id="rId2" Type="http://schemas.openxmlformats.org/officeDocument/2006/relationships/image" Target="../media/image10.tmp"/><Relationship Id="rId1" Type="http://schemas.openxmlformats.org/officeDocument/2006/relationships/slideLayout" Target="../slideLayouts/slideLayout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8" Type="http://schemas.openxmlformats.org/officeDocument/2006/relationships/image" Target="../media/image12.tmp"/><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2.tmp"/><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14/relationships/chartEx" Target="../charts/chartEx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9.xml.rels><?xml version="1.0" encoding="UTF-8" standalone="yes"?>
<Relationships xmlns="http://schemas.openxmlformats.org/package/2006/relationships"><Relationship Id="rId3" Type="http://schemas.openxmlformats.org/officeDocument/2006/relationships/hyperlink" Target="https://www.has-sante.fr/upload/docs/application/pdf/2021-11/reco368_fiche_outil_denutrition_pa_cd_20211110_v1.pdf" TargetMode="External"/><Relationship Id="rId2" Type="http://schemas.openxmlformats.org/officeDocument/2006/relationships/image" Target="../media/image17.tmp"/><Relationship Id="rId1" Type="http://schemas.openxmlformats.org/officeDocument/2006/relationships/slideLayout" Target="../slideLayouts/slideLayout8.xml"/><Relationship Id="rId4" Type="http://schemas.openxmlformats.org/officeDocument/2006/relationships/image" Target="../media/image18.tmp"/></Relationships>
</file>

<file path=ppt/slides/_rels/slide4.xml.rels><?xml version="1.0" encoding="UTF-8" standalone="yes"?>
<Relationships xmlns="http://schemas.openxmlformats.org/package/2006/relationships"><Relationship Id="rId3" Type="http://schemas.openxmlformats.org/officeDocument/2006/relationships/hyperlink" Target="mailto:secretariat.cim-mf@atih.sante.fr"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www.has-sante.fr/upload/docs/application/pdf/2021-11/reco368_fiche_outil_denutrition_pa_cd_20211110_v1.pdf" TargetMode="External"/><Relationship Id="rId2" Type="http://schemas.openxmlformats.org/officeDocument/2006/relationships/image" Target="../media/image17.tmp"/><Relationship Id="rId1" Type="http://schemas.openxmlformats.org/officeDocument/2006/relationships/slideLayout" Target="../slideLayouts/slideLayout8.xml"/><Relationship Id="rId4" Type="http://schemas.openxmlformats.org/officeDocument/2006/relationships/image" Target="../media/image18.tmp"/></Relationships>
</file>

<file path=ppt/slides/_rels/slide41.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hyperlink" Target="https://www.has-sante.fr/upload/docs/application/pdf/2021-11/reco368_fiche_outil_denutrition_pa_cd_20211110_v1.pdf" TargetMode="External"/><Relationship Id="rId1" Type="http://schemas.openxmlformats.org/officeDocument/2006/relationships/slideLayout" Target="../slideLayouts/slideLayout8.xml"/><Relationship Id="rId4" Type="http://schemas.openxmlformats.org/officeDocument/2006/relationships/image" Target="../media/image18.tmp"/></Relationships>
</file>

<file path=ppt/slides/_rels/slide42.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hyperlink" Target="https://www.has-sante.fr/upload/docs/application/pdf/2021-11/reco368_fiche_outil_denutrition_pa_cd_20211110_v1.pdf" TargetMode="External"/><Relationship Id="rId1" Type="http://schemas.openxmlformats.org/officeDocument/2006/relationships/slideLayout" Target="../slideLayouts/slideLayout8.xml"/><Relationship Id="rId4" Type="http://schemas.openxmlformats.org/officeDocument/2006/relationships/image" Target="../media/image18.tmp"/></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1FF16FD-D88E-4F2D-859B-EAD100E016C9}"/>
              </a:ext>
            </a:extLst>
          </p:cNvPr>
          <p:cNvSpPr>
            <a:spLocks noGrp="1"/>
          </p:cNvSpPr>
          <p:nvPr>
            <p:ph type="ctrTitle"/>
          </p:nvPr>
        </p:nvSpPr>
        <p:spPr>
          <a:xfrm>
            <a:off x="2324100" y="2924944"/>
            <a:ext cx="4724400" cy="927847"/>
          </a:xfrm>
        </p:spPr>
        <p:txBody>
          <a:bodyPr/>
          <a:lstStyle/>
          <a:p>
            <a:pPr algn="ctr"/>
            <a:r>
              <a:rPr lang="fr-FR" sz="4000" b="1" dirty="0"/>
              <a:t>Nouveautés</a:t>
            </a:r>
            <a:br>
              <a:rPr lang="fr-FR" sz="4000" b="1" dirty="0"/>
            </a:br>
            <a:r>
              <a:rPr lang="fr-FR" sz="4000" b="1" dirty="0"/>
              <a:t>PMSI 2022</a:t>
            </a:r>
            <a:br>
              <a:rPr lang="fr-FR" sz="4000" b="1" dirty="0"/>
            </a:br>
            <a:endParaRPr lang="fr-FR" sz="4000" b="1" dirty="0"/>
          </a:p>
        </p:txBody>
      </p:sp>
      <p:sp>
        <p:nvSpPr>
          <p:cNvPr id="8" name="Sous-titre 7">
            <a:extLst>
              <a:ext uri="{FF2B5EF4-FFF2-40B4-BE49-F238E27FC236}">
                <a16:creationId xmlns:a16="http://schemas.microsoft.com/office/drawing/2014/main" id="{AAF464E8-786D-4B01-8DCA-6A41C80C1DF5}"/>
              </a:ext>
            </a:extLst>
          </p:cNvPr>
          <p:cNvSpPr>
            <a:spLocks noGrp="1"/>
          </p:cNvSpPr>
          <p:nvPr>
            <p:ph type="subTitle" idx="1"/>
          </p:nvPr>
        </p:nvSpPr>
        <p:spPr>
          <a:xfrm>
            <a:off x="3628811" y="4005064"/>
            <a:ext cx="2311341" cy="1279714"/>
          </a:xfrm>
        </p:spPr>
        <p:txBody>
          <a:bodyPr/>
          <a:lstStyle/>
          <a:p>
            <a:r>
              <a:rPr lang="fr-FR" dirty="0"/>
              <a:t>7 avril 2022</a:t>
            </a:r>
          </a:p>
        </p:txBody>
      </p:sp>
    </p:spTree>
    <p:extLst>
      <p:ext uri="{BB962C8B-B14F-4D97-AF65-F5344CB8AC3E}">
        <p14:creationId xmlns:p14="http://schemas.microsoft.com/office/powerpoint/2010/main" val="403360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A2C6A03A-3BA4-4DF4-BD3C-51072C05281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856"/>
          <a:stretch/>
        </p:blipFill>
        <p:spPr>
          <a:xfrm>
            <a:off x="107504" y="3205052"/>
            <a:ext cx="2396616" cy="327421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7" name="Image 6">
            <a:extLst>
              <a:ext uri="{FF2B5EF4-FFF2-40B4-BE49-F238E27FC236}">
                <a16:creationId xmlns:a16="http://schemas.microsoft.com/office/drawing/2014/main" id="{F67E0838-87F2-4155-A6B5-61018791E3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29991"/>
            <a:ext cx="5292080" cy="11661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Titre 1">
            <a:extLst>
              <a:ext uri="{FF2B5EF4-FFF2-40B4-BE49-F238E27FC236}">
                <a16:creationId xmlns:a16="http://schemas.microsoft.com/office/drawing/2014/main" id="{89C9A370-01FC-47D2-BDD1-E4DD9C5F3A87}"/>
              </a:ext>
            </a:extLst>
          </p:cNvPr>
          <p:cNvSpPr>
            <a:spLocks noGrp="1"/>
          </p:cNvSpPr>
          <p:nvPr>
            <p:ph type="title"/>
          </p:nvPr>
        </p:nvSpPr>
        <p:spPr/>
        <p:txBody>
          <a:bodyPr/>
          <a:lstStyle/>
          <a:p>
            <a:r>
              <a:rPr lang="fr-FR" dirty="0"/>
              <a:t>Définitions cliniques</a:t>
            </a:r>
          </a:p>
        </p:txBody>
      </p:sp>
      <p:sp>
        <p:nvSpPr>
          <p:cNvPr id="4" name="Espace réservé du numéro de diapositive 3">
            <a:extLst>
              <a:ext uri="{FF2B5EF4-FFF2-40B4-BE49-F238E27FC236}">
                <a16:creationId xmlns:a16="http://schemas.microsoft.com/office/drawing/2014/main" id="{C03608A9-1F2C-4EF4-B2F7-FE054E4AEA30}"/>
              </a:ext>
            </a:extLst>
          </p:cNvPr>
          <p:cNvSpPr>
            <a:spLocks noGrp="1"/>
          </p:cNvSpPr>
          <p:nvPr>
            <p:ph type="sldNum" sz="quarter" idx="10"/>
          </p:nvPr>
        </p:nvSpPr>
        <p:spPr/>
        <p:txBody>
          <a:bodyPr/>
          <a:lstStyle/>
          <a:p>
            <a:pPr>
              <a:defRPr/>
            </a:pPr>
            <a:fld id="{1906F8B4-365A-46F3-9C5C-7889764C9AFB}" type="slidenum">
              <a:rPr lang="fr-FR" smtClean="0"/>
              <a:pPr>
                <a:defRPr/>
              </a:pPr>
              <a:t>10</a:t>
            </a:fld>
            <a:endParaRPr lang="fr-FR" dirty="0"/>
          </a:p>
        </p:txBody>
      </p:sp>
      <p:graphicFrame>
        <p:nvGraphicFramePr>
          <p:cNvPr id="8" name="Diagramme 7">
            <a:extLst>
              <a:ext uri="{FF2B5EF4-FFF2-40B4-BE49-F238E27FC236}">
                <a16:creationId xmlns:a16="http://schemas.microsoft.com/office/drawing/2014/main" id="{E25C532D-7C3F-41C0-AF8A-04A7B81BC8D1}"/>
              </a:ext>
            </a:extLst>
          </p:cNvPr>
          <p:cNvGraphicFramePr/>
          <p:nvPr>
            <p:extLst>
              <p:ext uri="{D42A27DB-BD31-4B8C-83A1-F6EECF244321}">
                <p14:modId xmlns:p14="http://schemas.microsoft.com/office/powerpoint/2010/main" val="3746872172"/>
              </p:ext>
            </p:extLst>
          </p:nvPr>
        </p:nvGraphicFramePr>
        <p:xfrm>
          <a:off x="306422" y="1829991"/>
          <a:ext cx="8470359" cy="39421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Espace réservé du pied de page 2">
            <a:extLst>
              <a:ext uri="{FF2B5EF4-FFF2-40B4-BE49-F238E27FC236}">
                <a16:creationId xmlns:a16="http://schemas.microsoft.com/office/drawing/2014/main" id="{6F15943D-81C6-4090-8EBC-B18630368676}"/>
              </a:ext>
            </a:extLst>
          </p:cNvPr>
          <p:cNvSpPr>
            <a:spLocks noGrp="1"/>
          </p:cNvSpPr>
          <p:nvPr>
            <p:ph type="ftr" sz="quarter" idx="12"/>
          </p:nvPr>
        </p:nvSpPr>
        <p:spPr/>
        <p:txBody>
          <a:bodyPr/>
          <a:lstStyle/>
          <a:p>
            <a:r>
              <a:rPr lang="fr-FR"/>
              <a:t>Nouveautés PMSI 2022 MCO HAD - 7 avril 2022</a:t>
            </a:r>
            <a:endParaRPr lang="fr-FR" dirty="0"/>
          </a:p>
        </p:txBody>
      </p:sp>
    </p:spTree>
    <p:extLst>
      <p:ext uri="{BB962C8B-B14F-4D97-AF65-F5344CB8AC3E}">
        <p14:creationId xmlns:p14="http://schemas.microsoft.com/office/powerpoint/2010/main" val="1356656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C9A370-01FC-47D2-BDD1-E4DD9C5F3A87}"/>
              </a:ext>
            </a:extLst>
          </p:cNvPr>
          <p:cNvSpPr>
            <a:spLocks noGrp="1"/>
          </p:cNvSpPr>
          <p:nvPr>
            <p:ph type="title"/>
          </p:nvPr>
        </p:nvSpPr>
        <p:spPr>
          <a:xfrm>
            <a:off x="2123728" y="237052"/>
            <a:ext cx="6336704" cy="992188"/>
          </a:xfrm>
        </p:spPr>
        <p:txBody>
          <a:bodyPr/>
          <a:lstStyle/>
          <a:p>
            <a:r>
              <a:rPr lang="fr-FR" dirty="0"/>
              <a:t>Recommandations de codage 2021</a:t>
            </a:r>
          </a:p>
        </p:txBody>
      </p:sp>
      <p:sp>
        <p:nvSpPr>
          <p:cNvPr id="4" name="Espace réservé du numéro de diapositive 3">
            <a:extLst>
              <a:ext uri="{FF2B5EF4-FFF2-40B4-BE49-F238E27FC236}">
                <a16:creationId xmlns:a16="http://schemas.microsoft.com/office/drawing/2014/main" id="{C03608A9-1F2C-4EF4-B2F7-FE054E4AEA30}"/>
              </a:ext>
            </a:extLst>
          </p:cNvPr>
          <p:cNvSpPr>
            <a:spLocks noGrp="1"/>
          </p:cNvSpPr>
          <p:nvPr>
            <p:ph type="sldNum" sz="quarter" idx="10"/>
          </p:nvPr>
        </p:nvSpPr>
        <p:spPr/>
        <p:txBody>
          <a:bodyPr/>
          <a:lstStyle/>
          <a:p>
            <a:pPr>
              <a:defRPr/>
            </a:pPr>
            <a:fld id="{1906F8B4-365A-46F3-9C5C-7889764C9AFB}" type="slidenum">
              <a:rPr lang="fr-FR" smtClean="0"/>
              <a:pPr>
                <a:defRPr/>
              </a:pPr>
              <a:t>11</a:t>
            </a:fld>
            <a:endParaRPr lang="fr-FR" dirty="0"/>
          </a:p>
        </p:txBody>
      </p:sp>
      <p:graphicFrame>
        <p:nvGraphicFramePr>
          <p:cNvPr id="8" name="Diagramme 7">
            <a:extLst>
              <a:ext uri="{FF2B5EF4-FFF2-40B4-BE49-F238E27FC236}">
                <a16:creationId xmlns:a16="http://schemas.microsoft.com/office/drawing/2014/main" id="{8264A102-2836-42D1-B4BC-AD00739BFC88}"/>
              </a:ext>
            </a:extLst>
          </p:cNvPr>
          <p:cNvGraphicFramePr/>
          <p:nvPr>
            <p:extLst>
              <p:ext uri="{D42A27DB-BD31-4B8C-83A1-F6EECF244321}">
                <p14:modId xmlns:p14="http://schemas.microsoft.com/office/powerpoint/2010/main" val="2835850052"/>
              </p:ext>
            </p:extLst>
          </p:nvPr>
        </p:nvGraphicFramePr>
        <p:xfrm>
          <a:off x="1567026" y="1754738"/>
          <a:ext cx="7253446" cy="3546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 4">
            <a:extLst>
              <a:ext uri="{FF2B5EF4-FFF2-40B4-BE49-F238E27FC236}">
                <a16:creationId xmlns:a16="http://schemas.microsoft.com/office/drawing/2014/main" id="{E8AD5946-3EA6-42C0-A8F8-5B50E1E9C54F}"/>
              </a:ext>
            </a:extLst>
          </p:cNvPr>
          <p:cNvPicPr>
            <a:picLocks noChangeAspect="1"/>
          </p:cNvPicPr>
          <p:nvPr/>
        </p:nvPicPr>
        <p:blipFill>
          <a:blip r:embed="rId8"/>
          <a:stretch>
            <a:fillRect/>
          </a:stretch>
        </p:blipFill>
        <p:spPr>
          <a:xfrm>
            <a:off x="395536" y="1626523"/>
            <a:ext cx="1407062" cy="18463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Espace réservé du pied de page 2">
            <a:extLst>
              <a:ext uri="{FF2B5EF4-FFF2-40B4-BE49-F238E27FC236}">
                <a16:creationId xmlns:a16="http://schemas.microsoft.com/office/drawing/2014/main" id="{2E729529-1064-4AED-BE52-4D705D83646C}"/>
              </a:ext>
            </a:extLst>
          </p:cNvPr>
          <p:cNvSpPr>
            <a:spLocks noGrp="1"/>
          </p:cNvSpPr>
          <p:nvPr>
            <p:ph type="ftr" sz="quarter" idx="12"/>
          </p:nvPr>
        </p:nvSpPr>
        <p:spPr/>
        <p:txBody>
          <a:bodyPr/>
          <a:lstStyle/>
          <a:p>
            <a:r>
              <a:rPr lang="fr-FR"/>
              <a:t>Nouveautés PMSI 2022 MCO HAD - 7 avril 2022</a:t>
            </a:r>
            <a:endParaRPr lang="fr-FR" dirty="0"/>
          </a:p>
        </p:txBody>
      </p:sp>
    </p:spTree>
    <p:extLst>
      <p:ext uri="{BB962C8B-B14F-4D97-AF65-F5344CB8AC3E}">
        <p14:creationId xmlns:p14="http://schemas.microsoft.com/office/powerpoint/2010/main" val="3556755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C9A370-01FC-47D2-BDD1-E4DD9C5F3A87}"/>
              </a:ext>
            </a:extLst>
          </p:cNvPr>
          <p:cNvSpPr>
            <a:spLocks noGrp="1"/>
          </p:cNvSpPr>
          <p:nvPr>
            <p:ph type="title"/>
          </p:nvPr>
        </p:nvSpPr>
        <p:spPr>
          <a:xfrm>
            <a:off x="2123728" y="237052"/>
            <a:ext cx="6336704" cy="992188"/>
          </a:xfrm>
        </p:spPr>
        <p:txBody>
          <a:bodyPr/>
          <a:lstStyle/>
          <a:p>
            <a:r>
              <a:rPr lang="fr-FR" dirty="0"/>
              <a:t>Recommandations de codage 2021</a:t>
            </a:r>
          </a:p>
        </p:txBody>
      </p:sp>
      <p:sp>
        <p:nvSpPr>
          <p:cNvPr id="4" name="Espace réservé du numéro de diapositive 3">
            <a:extLst>
              <a:ext uri="{FF2B5EF4-FFF2-40B4-BE49-F238E27FC236}">
                <a16:creationId xmlns:a16="http://schemas.microsoft.com/office/drawing/2014/main" id="{C03608A9-1F2C-4EF4-B2F7-FE054E4AEA30}"/>
              </a:ext>
            </a:extLst>
          </p:cNvPr>
          <p:cNvSpPr>
            <a:spLocks noGrp="1"/>
          </p:cNvSpPr>
          <p:nvPr>
            <p:ph type="sldNum" sz="quarter" idx="10"/>
          </p:nvPr>
        </p:nvSpPr>
        <p:spPr/>
        <p:txBody>
          <a:bodyPr/>
          <a:lstStyle/>
          <a:p>
            <a:pPr>
              <a:defRPr/>
            </a:pPr>
            <a:fld id="{1906F8B4-365A-46F3-9C5C-7889764C9AFB}" type="slidenum">
              <a:rPr lang="fr-FR" smtClean="0"/>
              <a:pPr>
                <a:defRPr/>
              </a:pPr>
              <a:t>12</a:t>
            </a:fld>
            <a:endParaRPr lang="fr-FR" dirty="0"/>
          </a:p>
        </p:txBody>
      </p:sp>
      <p:graphicFrame>
        <p:nvGraphicFramePr>
          <p:cNvPr id="8" name="Diagramme 7">
            <a:extLst>
              <a:ext uri="{FF2B5EF4-FFF2-40B4-BE49-F238E27FC236}">
                <a16:creationId xmlns:a16="http://schemas.microsoft.com/office/drawing/2014/main" id="{8264A102-2836-42D1-B4BC-AD00739BFC88}"/>
              </a:ext>
            </a:extLst>
          </p:cNvPr>
          <p:cNvGraphicFramePr/>
          <p:nvPr>
            <p:extLst>
              <p:ext uri="{D42A27DB-BD31-4B8C-83A1-F6EECF244321}">
                <p14:modId xmlns:p14="http://schemas.microsoft.com/office/powerpoint/2010/main" val="2943329946"/>
              </p:ext>
            </p:extLst>
          </p:nvPr>
        </p:nvGraphicFramePr>
        <p:xfrm>
          <a:off x="1567026" y="1754738"/>
          <a:ext cx="7253446" cy="3546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 4">
            <a:extLst>
              <a:ext uri="{FF2B5EF4-FFF2-40B4-BE49-F238E27FC236}">
                <a16:creationId xmlns:a16="http://schemas.microsoft.com/office/drawing/2014/main" id="{E8AD5946-3EA6-42C0-A8F8-5B50E1E9C54F}"/>
              </a:ext>
            </a:extLst>
          </p:cNvPr>
          <p:cNvPicPr>
            <a:picLocks noChangeAspect="1"/>
          </p:cNvPicPr>
          <p:nvPr/>
        </p:nvPicPr>
        <p:blipFill>
          <a:blip r:embed="rId8"/>
          <a:stretch>
            <a:fillRect/>
          </a:stretch>
        </p:blipFill>
        <p:spPr>
          <a:xfrm>
            <a:off x="395536" y="1626523"/>
            <a:ext cx="1407062" cy="18463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ZoneTexte 2">
            <a:extLst>
              <a:ext uri="{FF2B5EF4-FFF2-40B4-BE49-F238E27FC236}">
                <a16:creationId xmlns:a16="http://schemas.microsoft.com/office/drawing/2014/main" id="{9A4EA70B-2DEE-49CB-8C9F-F1C72BDD7B93}"/>
              </a:ext>
            </a:extLst>
          </p:cNvPr>
          <p:cNvSpPr txBox="1"/>
          <p:nvPr/>
        </p:nvSpPr>
        <p:spPr>
          <a:xfrm>
            <a:off x="683568" y="5678269"/>
            <a:ext cx="7776864" cy="923330"/>
          </a:xfrm>
          <a:prstGeom prst="rect">
            <a:avLst/>
          </a:prstGeom>
          <a:noFill/>
        </p:spPr>
        <p:txBody>
          <a:bodyPr wrap="square" rtlCol="0">
            <a:spAutoFit/>
          </a:bodyPr>
          <a:lstStyle/>
          <a:p>
            <a:r>
              <a:rPr lang="fr-FR" i="1" dirty="0">
                <a:solidFill>
                  <a:srgbClr val="FF0000"/>
                </a:solidFill>
              </a:rPr>
              <a:t>→ difficultés : </a:t>
            </a:r>
            <a:r>
              <a:rPr lang="fr-FR" sz="1600" i="1" dirty="0">
                <a:solidFill>
                  <a:srgbClr val="FF0000"/>
                </a:solidFill>
              </a:rPr>
              <a:t>exceptions aux règles sur la place du code, codage des infections hors sepsis notamment bactériémies, inquiétudes sur l’impact classificatoire…</a:t>
            </a:r>
          </a:p>
          <a:p>
            <a:r>
              <a:rPr lang="fr-FR" i="1" dirty="0">
                <a:solidFill>
                  <a:srgbClr val="FF0000"/>
                </a:solidFill>
              </a:rPr>
              <a:t>→ travail d’analyse de ces difficultés fin 2021 par l’ATIH</a:t>
            </a:r>
          </a:p>
        </p:txBody>
      </p:sp>
    </p:spTree>
    <p:extLst>
      <p:ext uri="{BB962C8B-B14F-4D97-AF65-F5344CB8AC3E}">
        <p14:creationId xmlns:p14="http://schemas.microsoft.com/office/powerpoint/2010/main" val="3815931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C9A370-01FC-47D2-BDD1-E4DD9C5F3A87}"/>
              </a:ext>
            </a:extLst>
          </p:cNvPr>
          <p:cNvSpPr>
            <a:spLocks noGrp="1"/>
          </p:cNvSpPr>
          <p:nvPr>
            <p:ph type="title"/>
          </p:nvPr>
        </p:nvSpPr>
        <p:spPr>
          <a:xfrm>
            <a:off x="2123728" y="237052"/>
            <a:ext cx="6696744" cy="992188"/>
          </a:xfrm>
        </p:spPr>
        <p:txBody>
          <a:bodyPr/>
          <a:lstStyle/>
          <a:p>
            <a:r>
              <a:rPr lang="fr-FR" dirty="0"/>
              <a:t>Travaux ATIH : dernier trimestre 2021</a:t>
            </a:r>
          </a:p>
        </p:txBody>
      </p:sp>
      <p:sp>
        <p:nvSpPr>
          <p:cNvPr id="4" name="Espace réservé du numéro de diapositive 3">
            <a:extLst>
              <a:ext uri="{FF2B5EF4-FFF2-40B4-BE49-F238E27FC236}">
                <a16:creationId xmlns:a16="http://schemas.microsoft.com/office/drawing/2014/main" id="{C03608A9-1F2C-4EF4-B2F7-FE054E4AEA30}"/>
              </a:ext>
            </a:extLst>
          </p:cNvPr>
          <p:cNvSpPr>
            <a:spLocks noGrp="1"/>
          </p:cNvSpPr>
          <p:nvPr>
            <p:ph type="sldNum" sz="quarter" idx="10"/>
          </p:nvPr>
        </p:nvSpPr>
        <p:spPr/>
        <p:txBody>
          <a:bodyPr/>
          <a:lstStyle/>
          <a:p>
            <a:pPr>
              <a:defRPr/>
            </a:pPr>
            <a:fld id="{1906F8B4-365A-46F3-9C5C-7889764C9AFB}" type="slidenum">
              <a:rPr lang="fr-FR" smtClean="0"/>
              <a:pPr>
                <a:defRPr/>
              </a:pPr>
              <a:t>13</a:t>
            </a:fld>
            <a:endParaRPr lang="fr-FR" dirty="0"/>
          </a:p>
        </p:txBody>
      </p:sp>
      <p:graphicFrame>
        <p:nvGraphicFramePr>
          <p:cNvPr id="6" name="Diagramme 5">
            <a:extLst>
              <a:ext uri="{FF2B5EF4-FFF2-40B4-BE49-F238E27FC236}">
                <a16:creationId xmlns:a16="http://schemas.microsoft.com/office/drawing/2014/main" id="{52E29D8C-9C7E-4973-99D2-095950067C6A}"/>
              </a:ext>
            </a:extLst>
          </p:cNvPr>
          <p:cNvGraphicFramePr/>
          <p:nvPr>
            <p:extLst>
              <p:ext uri="{D42A27DB-BD31-4B8C-83A1-F6EECF244321}">
                <p14:modId xmlns:p14="http://schemas.microsoft.com/office/powerpoint/2010/main" val="349539633"/>
              </p:ext>
            </p:extLst>
          </p:nvPr>
        </p:nvGraphicFramePr>
        <p:xfrm>
          <a:off x="445295" y="1620484"/>
          <a:ext cx="8424936" cy="4704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space réservé du pied de page 2">
            <a:extLst>
              <a:ext uri="{FF2B5EF4-FFF2-40B4-BE49-F238E27FC236}">
                <a16:creationId xmlns:a16="http://schemas.microsoft.com/office/drawing/2014/main" id="{039A9125-7CE5-4EE9-8DC0-665673A90D44}"/>
              </a:ext>
            </a:extLst>
          </p:cNvPr>
          <p:cNvSpPr>
            <a:spLocks noGrp="1"/>
          </p:cNvSpPr>
          <p:nvPr>
            <p:ph type="ftr" sz="quarter" idx="12"/>
          </p:nvPr>
        </p:nvSpPr>
        <p:spPr/>
        <p:txBody>
          <a:bodyPr/>
          <a:lstStyle/>
          <a:p>
            <a:r>
              <a:rPr lang="fr-FR"/>
              <a:t>Nouveautés PMSI 2022 MCO HAD - 7 avril 2022</a:t>
            </a:r>
            <a:endParaRPr lang="fr-FR" dirty="0"/>
          </a:p>
        </p:txBody>
      </p:sp>
    </p:spTree>
    <p:extLst>
      <p:ext uri="{BB962C8B-B14F-4D97-AF65-F5344CB8AC3E}">
        <p14:creationId xmlns:p14="http://schemas.microsoft.com/office/powerpoint/2010/main" val="3956006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C9A370-01FC-47D2-BDD1-E4DD9C5F3A87}"/>
              </a:ext>
            </a:extLst>
          </p:cNvPr>
          <p:cNvSpPr>
            <a:spLocks noGrp="1"/>
          </p:cNvSpPr>
          <p:nvPr>
            <p:ph type="title"/>
          </p:nvPr>
        </p:nvSpPr>
        <p:spPr>
          <a:xfrm>
            <a:off x="2123728" y="237052"/>
            <a:ext cx="6696744" cy="992188"/>
          </a:xfrm>
        </p:spPr>
        <p:txBody>
          <a:bodyPr/>
          <a:lstStyle/>
          <a:p>
            <a:r>
              <a:rPr lang="fr-FR" dirty="0"/>
              <a:t>Travaux ATIH : premier trimestre 2022</a:t>
            </a:r>
          </a:p>
        </p:txBody>
      </p:sp>
      <p:sp>
        <p:nvSpPr>
          <p:cNvPr id="4" name="Espace réservé du numéro de diapositive 3">
            <a:extLst>
              <a:ext uri="{FF2B5EF4-FFF2-40B4-BE49-F238E27FC236}">
                <a16:creationId xmlns:a16="http://schemas.microsoft.com/office/drawing/2014/main" id="{C03608A9-1F2C-4EF4-B2F7-FE054E4AEA30}"/>
              </a:ext>
            </a:extLst>
          </p:cNvPr>
          <p:cNvSpPr>
            <a:spLocks noGrp="1"/>
          </p:cNvSpPr>
          <p:nvPr>
            <p:ph type="sldNum" sz="quarter" idx="10"/>
          </p:nvPr>
        </p:nvSpPr>
        <p:spPr/>
        <p:txBody>
          <a:bodyPr/>
          <a:lstStyle/>
          <a:p>
            <a:pPr>
              <a:defRPr/>
            </a:pPr>
            <a:fld id="{1906F8B4-365A-46F3-9C5C-7889764C9AFB}" type="slidenum">
              <a:rPr lang="fr-FR" smtClean="0"/>
              <a:pPr>
                <a:defRPr/>
              </a:pPr>
              <a:t>14</a:t>
            </a:fld>
            <a:endParaRPr lang="fr-FR" dirty="0"/>
          </a:p>
        </p:txBody>
      </p:sp>
      <p:graphicFrame>
        <p:nvGraphicFramePr>
          <p:cNvPr id="3" name="Diagramme 2">
            <a:extLst>
              <a:ext uri="{FF2B5EF4-FFF2-40B4-BE49-F238E27FC236}">
                <a16:creationId xmlns:a16="http://schemas.microsoft.com/office/drawing/2014/main" id="{45083DFA-B3A5-47D2-93F2-681862E0B888}"/>
              </a:ext>
            </a:extLst>
          </p:cNvPr>
          <p:cNvGraphicFramePr/>
          <p:nvPr>
            <p:extLst>
              <p:ext uri="{D42A27DB-BD31-4B8C-83A1-F6EECF244321}">
                <p14:modId xmlns:p14="http://schemas.microsoft.com/office/powerpoint/2010/main" val="47010013"/>
              </p:ext>
            </p:extLst>
          </p:nvPr>
        </p:nvGraphicFramePr>
        <p:xfrm>
          <a:off x="1043608" y="1988840"/>
          <a:ext cx="7571184" cy="4264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space réservé du pied de page 4">
            <a:extLst>
              <a:ext uri="{FF2B5EF4-FFF2-40B4-BE49-F238E27FC236}">
                <a16:creationId xmlns:a16="http://schemas.microsoft.com/office/drawing/2014/main" id="{BC2F4688-FBA4-4C4B-A141-E47AE3C20F24}"/>
              </a:ext>
            </a:extLst>
          </p:cNvPr>
          <p:cNvSpPr>
            <a:spLocks noGrp="1"/>
          </p:cNvSpPr>
          <p:nvPr>
            <p:ph type="ftr" sz="quarter" idx="12"/>
          </p:nvPr>
        </p:nvSpPr>
        <p:spPr/>
        <p:txBody>
          <a:bodyPr/>
          <a:lstStyle/>
          <a:p>
            <a:r>
              <a:rPr lang="fr-FR"/>
              <a:t>Nouveautés PMSI 2022 MCO HAD - 7 avril 2022</a:t>
            </a:r>
            <a:endParaRPr lang="fr-FR" dirty="0"/>
          </a:p>
        </p:txBody>
      </p:sp>
    </p:spTree>
    <p:extLst>
      <p:ext uri="{BB962C8B-B14F-4D97-AF65-F5344CB8AC3E}">
        <p14:creationId xmlns:p14="http://schemas.microsoft.com/office/powerpoint/2010/main" val="2800144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1906F8B4-365A-46F3-9C5C-7889764C9AFB}" type="slidenum">
              <a:rPr lang="fr-FR" smtClean="0"/>
              <a:pPr>
                <a:defRPr/>
              </a:pPr>
              <a:t>15</a:t>
            </a:fld>
            <a:endParaRPr lang="fr-FR" dirty="0"/>
          </a:p>
        </p:txBody>
      </p:sp>
      <p:graphicFrame>
        <p:nvGraphicFramePr>
          <p:cNvPr id="5" name="Diagramme 4">
            <a:extLst>
              <a:ext uri="{FF2B5EF4-FFF2-40B4-BE49-F238E27FC236}">
                <a16:creationId xmlns:a16="http://schemas.microsoft.com/office/drawing/2014/main" id="{21801B33-5A20-43C3-9259-67F3AA3BE799}"/>
              </a:ext>
            </a:extLst>
          </p:cNvPr>
          <p:cNvGraphicFramePr/>
          <p:nvPr>
            <p:extLst>
              <p:ext uri="{D42A27DB-BD31-4B8C-83A1-F6EECF244321}">
                <p14:modId xmlns:p14="http://schemas.microsoft.com/office/powerpoint/2010/main" val="280445681"/>
              </p:ext>
            </p:extLst>
          </p:nvPr>
        </p:nvGraphicFramePr>
        <p:xfrm>
          <a:off x="1259632" y="1628800"/>
          <a:ext cx="7167677" cy="4752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re 1">
            <a:extLst>
              <a:ext uri="{FF2B5EF4-FFF2-40B4-BE49-F238E27FC236}">
                <a16:creationId xmlns:a16="http://schemas.microsoft.com/office/drawing/2014/main" id="{85CCBF0A-4665-4A4A-8423-5F5367FD8C3A}"/>
              </a:ext>
            </a:extLst>
          </p:cNvPr>
          <p:cNvSpPr txBox="1">
            <a:spLocks/>
          </p:cNvSpPr>
          <p:nvPr/>
        </p:nvSpPr>
        <p:spPr bwMode="auto">
          <a:xfrm>
            <a:off x="2195736" y="260648"/>
            <a:ext cx="6096000"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800" b="1">
                <a:solidFill>
                  <a:srgbClr val="4E455D"/>
                </a:solidFill>
                <a:latin typeface="Arial Bold"/>
                <a:ea typeface="+mj-ea"/>
                <a:cs typeface="ＭＳ Ｐゴシック" charset="0"/>
              </a:defRPr>
            </a:lvl1pPr>
            <a:lvl2pPr algn="l" rtl="0" eaLnBrk="1" fontAlgn="base" hangingPunct="1">
              <a:spcBef>
                <a:spcPct val="0"/>
              </a:spcBef>
              <a:spcAft>
                <a:spcPct val="0"/>
              </a:spcAft>
              <a:defRPr sz="2500" b="1">
                <a:solidFill>
                  <a:srgbClr val="4E455D"/>
                </a:solidFill>
                <a:latin typeface="Arial Bold" charset="0"/>
                <a:ea typeface="ＭＳ Ｐゴシック" charset="0"/>
                <a:cs typeface="ＭＳ Ｐゴシック" charset="0"/>
              </a:defRPr>
            </a:lvl2pPr>
            <a:lvl3pPr algn="l" rtl="0" eaLnBrk="1" fontAlgn="base" hangingPunct="1">
              <a:spcBef>
                <a:spcPct val="0"/>
              </a:spcBef>
              <a:spcAft>
                <a:spcPct val="0"/>
              </a:spcAft>
              <a:defRPr sz="2500" b="1">
                <a:solidFill>
                  <a:srgbClr val="4E455D"/>
                </a:solidFill>
                <a:latin typeface="Arial Bold" charset="0"/>
                <a:ea typeface="ＭＳ Ｐゴシック" charset="0"/>
                <a:cs typeface="ＭＳ Ｐゴシック" charset="0"/>
              </a:defRPr>
            </a:lvl3pPr>
            <a:lvl4pPr algn="l" rtl="0" eaLnBrk="1" fontAlgn="base" hangingPunct="1">
              <a:spcBef>
                <a:spcPct val="0"/>
              </a:spcBef>
              <a:spcAft>
                <a:spcPct val="0"/>
              </a:spcAft>
              <a:defRPr sz="2500" b="1">
                <a:solidFill>
                  <a:srgbClr val="4E455D"/>
                </a:solidFill>
                <a:latin typeface="Arial Bold" charset="0"/>
                <a:ea typeface="ＭＳ Ｐゴシック" charset="0"/>
                <a:cs typeface="ＭＳ Ｐゴシック" charset="0"/>
              </a:defRPr>
            </a:lvl4pPr>
            <a:lvl5pPr algn="l" rtl="0" eaLnBrk="1" fontAlgn="base" hangingPunct="1">
              <a:spcBef>
                <a:spcPct val="0"/>
              </a:spcBef>
              <a:spcAft>
                <a:spcPct val="0"/>
              </a:spcAft>
              <a:defRPr sz="2500" b="1">
                <a:solidFill>
                  <a:srgbClr val="4E455D"/>
                </a:solidFill>
                <a:latin typeface="Arial Bold" charset="0"/>
                <a:ea typeface="ＭＳ Ｐゴシック" charset="0"/>
                <a:cs typeface="ＭＳ Ｐゴシック" charset="0"/>
              </a:defRPr>
            </a:lvl5pPr>
            <a:lvl6pPr marL="457200" algn="l" rtl="0" eaLnBrk="1" fontAlgn="base" hangingPunct="1">
              <a:spcBef>
                <a:spcPct val="0"/>
              </a:spcBef>
              <a:spcAft>
                <a:spcPct val="0"/>
              </a:spcAft>
              <a:defRPr sz="3000">
                <a:solidFill>
                  <a:srgbClr val="4E455D"/>
                </a:solidFill>
                <a:latin typeface="Arial Bold" charset="0"/>
                <a:ea typeface="ＭＳ Ｐゴシック" charset="0"/>
              </a:defRPr>
            </a:lvl6pPr>
            <a:lvl7pPr marL="914400" algn="l" rtl="0" eaLnBrk="1" fontAlgn="base" hangingPunct="1">
              <a:spcBef>
                <a:spcPct val="0"/>
              </a:spcBef>
              <a:spcAft>
                <a:spcPct val="0"/>
              </a:spcAft>
              <a:defRPr sz="3000">
                <a:solidFill>
                  <a:srgbClr val="4E455D"/>
                </a:solidFill>
                <a:latin typeface="Arial Bold" charset="0"/>
                <a:ea typeface="ＭＳ Ｐゴシック" charset="0"/>
              </a:defRPr>
            </a:lvl7pPr>
            <a:lvl8pPr marL="1371600" algn="l" rtl="0" eaLnBrk="1" fontAlgn="base" hangingPunct="1">
              <a:spcBef>
                <a:spcPct val="0"/>
              </a:spcBef>
              <a:spcAft>
                <a:spcPct val="0"/>
              </a:spcAft>
              <a:defRPr sz="3000">
                <a:solidFill>
                  <a:srgbClr val="4E455D"/>
                </a:solidFill>
                <a:latin typeface="Arial Bold" charset="0"/>
                <a:ea typeface="ＭＳ Ｐゴシック" charset="0"/>
              </a:defRPr>
            </a:lvl8pPr>
            <a:lvl9pPr marL="1828800" algn="l" rtl="0" eaLnBrk="1" fontAlgn="base" hangingPunct="1">
              <a:spcBef>
                <a:spcPct val="0"/>
              </a:spcBef>
              <a:spcAft>
                <a:spcPct val="0"/>
              </a:spcAft>
              <a:defRPr sz="3000">
                <a:solidFill>
                  <a:srgbClr val="4E455D"/>
                </a:solidFill>
                <a:latin typeface="Arial Bold" charset="0"/>
                <a:ea typeface="ＭＳ Ｐゴシック" charset="0"/>
              </a:defRPr>
            </a:lvl9pPr>
          </a:lstStyle>
          <a:p>
            <a:r>
              <a:rPr lang="fr-FR" kern="0" dirty="0"/>
              <a:t>Programme de travail 2022</a:t>
            </a:r>
          </a:p>
        </p:txBody>
      </p:sp>
      <p:sp>
        <p:nvSpPr>
          <p:cNvPr id="2" name="Espace réservé du pied de page 1">
            <a:extLst>
              <a:ext uri="{FF2B5EF4-FFF2-40B4-BE49-F238E27FC236}">
                <a16:creationId xmlns:a16="http://schemas.microsoft.com/office/drawing/2014/main" id="{ED458CA5-20BB-4FE0-BAB2-AB50420D6C10}"/>
              </a:ext>
            </a:extLst>
          </p:cNvPr>
          <p:cNvSpPr>
            <a:spLocks noGrp="1"/>
          </p:cNvSpPr>
          <p:nvPr>
            <p:ph type="ftr" sz="quarter" idx="12"/>
          </p:nvPr>
        </p:nvSpPr>
        <p:spPr/>
        <p:txBody>
          <a:bodyPr/>
          <a:lstStyle/>
          <a:p>
            <a:r>
              <a:rPr lang="fr-FR"/>
              <a:t>Nouveautés PMSI 2022 MCO HAD - 7 avril 2022</a:t>
            </a:r>
            <a:endParaRPr lang="fr-FR" dirty="0"/>
          </a:p>
        </p:txBody>
      </p:sp>
    </p:spTree>
    <p:extLst>
      <p:ext uri="{BB962C8B-B14F-4D97-AF65-F5344CB8AC3E}">
        <p14:creationId xmlns:p14="http://schemas.microsoft.com/office/powerpoint/2010/main" val="2856108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03848" y="3435180"/>
            <a:ext cx="3024336" cy="648072"/>
          </a:xfrm>
        </p:spPr>
        <p:txBody>
          <a:bodyPr/>
          <a:lstStyle/>
          <a:p>
            <a:r>
              <a:rPr lang="fr-FR" sz="3200" b="1" dirty="0">
                <a:solidFill>
                  <a:schemeClr val="bg2"/>
                </a:solidFill>
              </a:rPr>
              <a:t>CAR T </a:t>
            </a:r>
            <a:r>
              <a:rPr lang="fr-FR" sz="3200" b="1" dirty="0" err="1">
                <a:solidFill>
                  <a:schemeClr val="bg2"/>
                </a:solidFill>
              </a:rPr>
              <a:t>cells</a:t>
            </a:r>
            <a:endParaRPr lang="fr-FR" sz="3200" b="1" dirty="0">
              <a:solidFill>
                <a:schemeClr val="bg2"/>
              </a:solidFill>
            </a:endParaRPr>
          </a:p>
        </p:txBody>
      </p:sp>
    </p:spTree>
    <p:extLst>
      <p:ext uri="{BB962C8B-B14F-4D97-AF65-F5344CB8AC3E}">
        <p14:creationId xmlns:p14="http://schemas.microsoft.com/office/powerpoint/2010/main" val="1768632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422834-84B0-45EA-A641-35310CCBCE08}"/>
              </a:ext>
            </a:extLst>
          </p:cNvPr>
          <p:cNvSpPr>
            <a:spLocks noGrp="1"/>
          </p:cNvSpPr>
          <p:nvPr>
            <p:ph type="title"/>
          </p:nvPr>
        </p:nvSpPr>
        <p:spPr/>
        <p:txBody>
          <a:bodyPr/>
          <a:lstStyle/>
          <a:p>
            <a:r>
              <a:rPr lang="fr-FR" dirty="0"/>
              <a:t>Valorisation </a:t>
            </a:r>
          </a:p>
        </p:txBody>
      </p:sp>
      <p:sp>
        <p:nvSpPr>
          <p:cNvPr id="3" name="Espace réservé du contenu 2">
            <a:extLst>
              <a:ext uri="{FF2B5EF4-FFF2-40B4-BE49-F238E27FC236}">
                <a16:creationId xmlns:a16="http://schemas.microsoft.com/office/drawing/2014/main" id="{35B92EEE-895D-4E2A-8882-0875F3981412}"/>
              </a:ext>
            </a:extLst>
          </p:cNvPr>
          <p:cNvSpPr>
            <a:spLocks noGrp="1"/>
          </p:cNvSpPr>
          <p:nvPr>
            <p:ph idx="1"/>
          </p:nvPr>
        </p:nvSpPr>
        <p:spPr>
          <a:xfrm>
            <a:off x="323528" y="2133600"/>
            <a:ext cx="8568952" cy="3657600"/>
          </a:xfrm>
        </p:spPr>
        <p:txBody>
          <a:bodyPr/>
          <a:lstStyle/>
          <a:p>
            <a:pPr>
              <a:lnSpc>
                <a:spcPct val="80000"/>
              </a:lnSpc>
              <a:defRPr/>
            </a:pPr>
            <a:r>
              <a:rPr lang="fr-FR" dirty="0">
                <a:solidFill>
                  <a:schemeClr val="tx1"/>
                </a:solidFill>
              </a:rPr>
              <a:t>La valorisation des séjours pour CAR T </a:t>
            </a:r>
            <a:r>
              <a:rPr lang="fr-FR" dirty="0" err="1">
                <a:solidFill>
                  <a:schemeClr val="tx1"/>
                </a:solidFill>
              </a:rPr>
              <a:t>Cells</a:t>
            </a:r>
            <a:r>
              <a:rPr lang="fr-FR" dirty="0">
                <a:solidFill>
                  <a:schemeClr val="tx1"/>
                </a:solidFill>
              </a:rPr>
              <a:t>  est double : le GHS + complément forfaitaire</a:t>
            </a:r>
          </a:p>
          <a:p>
            <a:pPr marL="184150" indent="0">
              <a:lnSpc>
                <a:spcPct val="80000"/>
              </a:lnSpc>
              <a:buNone/>
              <a:defRPr/>
            </a:pPr>
            <a:endParaRPr lang="fr-FR" dirty="0">
              <a:solidFill>
                <a:schemeClr val="tx1"/>
              </a:solidFill>
            </a:endParaRPr>
          </a:p>
          <a:p>
            <a:pPr lvl="1">
              <a:lnSpc>
                <a:spcPct val="80000"/>
              </a:lnSpc>
              <a:defRPr/>
            </a:pPr>
            <a:r>
              <a:rPr lang="fr-FR" dirty="0">
                <a:solidFill>
                  <a:schemeClr val="tx1"/>
                </a:solidFill>
              </a:rPr>
              <a:t>Le séjour codé en fonction de la pathologie prise en charge est valorisé à hauteur de son niveau de sévérité.</a:t>
            </a:r>
          </a:p>
          <a:p>
            <a:pPr lvl="2">
              <a:lnSpc>
                <a:spcPct val="80000"/>
              </a:lnSpc>
              <a:defRPr/>
            </a:pPr>
            <a:r>
              <a:rPr lang="fr-FR" dirty="0">
                <a:solidFill>
                  <a:schemeClr val="tx1"/>
                </a:solidFill>
              </a:rPr>
              <a:t>l’acte FGLF671 « </a:t>
            </a:r>
            <a:r>
              <a:rPr lang="fr-FR" i="1" dirty="0">
                <a:solidFill>
                  <a:schemeClr val="tx1"/>
                </a:solidFill>
              </a:rPr>
              <a:t>administration d’un médicament de thérapie génique autologue par voie veineuse » doit être codé </a:t>
            </a:r>
          </a:p>
          <a:p>
            <a:pPr marL="476250" lvl="1" indent="0">
              <a:lnSpc>
                <a:spcPct val="80000"/>
              </a:lnSpc>
              <a:buNone/>
              <a:defRPr/>
            </a:pPr>
            <a:endParaRPr lang="fr-FR" i="1" dirty="0">
              <a:solidFill>
                <a:schemeClr val="tx1"/>
              </a:solidFill>
            </a:endParaRPr>
          </a:p>
          <a:p>
            <a:pPr lvl="1">
              <a:lnSpc>
                <a:spcPct val="80000"/>
              </a:lnSpc>
              <a:defRPr/>
            </a:pPr>
            <a:r>
              <a:rPr lang="fr-FR" dirty="0">
                <a:solidFill>
                  <a:schemeClr val="tx1"/>
                </a:solidFill>
              </a:rPr>
              <a:t>Déclaration des médicaments </a:t>
            </a:r>
            <a:r>
              <a:rPr lang="fr-FR" b="1" dirty="0">
                <a:solidFill>
                  <a:schemeClr val="tx1"/>
                </a:solidFill>
              </a:rPr>
              <a:t>dans FICHCOMP </a:t>
            </a:r>
            <a:r>
              <a:rPr lang="fr-FR" dirty="0">
                <a:solidFill>
                  <a:schemeClr val="tx1"/>
                </a:solidFill>
              </a:rPr>
              <a:t>liste en sus, support du complément forfaitaire</a:t>
            </a:r>
          </a:p>
          <a:p>
            <a:pPr lvl="1">
              <a:lnSpc>
                <a:spcPct val="80000"/>
              </a:lnSpc>
              <a:defRPr/>
            </a:pPr>
            <a:endParaRPr lang="fr-FR" dirty="0"/>
          </a:p>
        </p:txBody>
      </p:sp>
      <p:sp>
        <p:nvSpPr>
          <p:cNvPr id="4" name="Espace réservé du numéro de diapositive 3">
            <a:extLst>
              <a:ext uri="{FF2B5EF4-FFF2-40B4-BE49-F238E27FC236}">
                <a16:creationId xmlns:a16="http://schemas.microsoft.com/office/drawing/2014/main" id="{D2E3039F-AA1A-4FF1-9FE2-00FCD4E9ACCA}"/>
              </a:ext>
            </a:extLst>
          </p:cNvPr>
          <p:cNvSpPr>
            <a:spLocks noGrp="1"/>
          </p:cNvSpPr>
          <p:nvPr>
            <p:ph type="sldNum" sz="quarter" idx="10"/>
          </p:nvPr>
        </p:nvSpPr>
        <p:spPr/>
        <p:txBody>
          <a:bodyPr/>
          <a:lstStyle/>
          <a:p>
            <a:fld id="{E5369045-A61C-425D-88C5-655E2D52834C}" type="slidenum">
              <a:rPr lang="fr-FR" smtClean="0"/>
              <a:pPr/>
              <a:t>17</a:t>
            </a:fld>
            <a:endParaRPr lang="fr-FR" dirty="0"/>
          </a:p>
        </p:txBody>
      </p:sp>
      <p:sp>
        <p:nvSpPr>
          <p:cNvPr id="6" name="Espace réservé du pied de page 5">
            <a:extLst>
              <a:ext uri="{FF2B5EF4-FFF2-40B4-BE49-F238E27FC236}">
                <a16:creationId xmlns:a16="http://schemas.microsoft.com/office/drawing/2014/main" id="{BE2FCEBE-4CE6-4A68-8B3E-3BD63D3BA29A}"/>
              </a:ext>
            </a:extLst>
          </p:cNvPr>
          <p:cNvSpPr>
            <a:spLocks noGrp="1"/>
          </p:cNvSpPr>
          <p:nvPr>
            <p:ph type="ftr" sz="quarter" idx="12"/>
          </p:nvPr>
        </p:nvSpPr>
        <p:spPr/>
        <p:txBody>
          <a:bodyPr/>
          <a:lstStyle/>
          <a:p>
            <a:r>
              <a:rPr lang="fr-FR"/>
              <a:t>Nouveautés PMSI 2022 MCO HAD - 7 avril 2022</a:t>
            </a:r>
            <a:endParaRPr lang="fr-FR" dirty="0"/>
          </a:p>
        </p:txBody>
      </p:sp>
    </p:spTree>
    <p:extLst>
      <p:ext uri="{BB962C8B-B14F-4D97-AF65-F5344CB8AC3E}">
        <p14:creationId xmlns:p14="http://schemas.microsoft.com/office/powerpoint/2010/main" val="1157787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75656" y="3435180"/>
            <a:ext cx="6552728" cy="648072"/>
          </a:xfrm>
        </p:spPr>
        <p:txBody>
          <a:bodyPr/>
          <a:lstStyle/>
          <a:p>
            <a:r>
              <a:rPr lang="fr-FR" sz="3200" b="1" dirty="0">
                <a:solidFill>
                  <a:schemeClr val="bg2"/>
                </a:solidFill>
              </a:rPr>
              <a:t>Hébergements temporaires non médicalisés / Engagement maternité </a:t>
            </a:r>
          </a:p>
        </p:txBody>
      </p:sp>
    </p:spTree>
    <p:extLst>
      <p:ext uri="{BB962C8B-B14F-4D97-AF65-F5344CB8AC3E}">
        <p14:creationId xmlns:p14="http://schemas.microsoft.com/office/powerpoint/2010/main" val="2646098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422834-84B0-45EA-A641-35310CCBCE08}"/>
              </a:ext>
            </a:extLst>
          </p:cNvPr>
          <p:cNvSpPr>
            <a:spLocks noGrp="1"/>
          </p:cNvSpPr>
          <p:nvPr>
            <p:ph type="title"/>
          </p:nvPr>
        </p:nvSpPr>
        <p:spPr/>
        <p:txBody>
          <a:bodyPr/>
          <a:lstStyle/>
          <a:p>
            <a:r>
              <a:rPr lang="fr-FR" dirty="0"/>
              <a:t>HTNM</a:t>
            </a:r>
          </a:p>
        </p:txBody>
      </p:sp>
      <p:sp>
        <p:nvSpPr>
          <p:cNvPr id="3" name="Espace réservé du contenu 2">
            <a:extLst>
              <a:ext uri="{FF2B5EF4-FFF2-40B4-BE49-F238E27FC236}">
                <a16:creationId xmlns:a16="http://schemas.microsoft.com/office/drawing/2014/main" id="{35B92EEE-895D-4E2A-8882-0875F3981412}"/>
              </a:ext>
            </a:extLst>
          </p:cNvPr>
          <p:cNvSpPr>
            <a:spLocks noGrp="1"/>
          </p:cNvSpPr>
          <p:nvPr>
            <p:ph idx="1"/>
          </p:nvPr>
        </p:nvSpPr>
        <p:spPr/>
        <p:txBody>
          <a:bodyPr/>
          <a:lstStyle/>
          <a:p>
            <a:r>
              <a:rPr lang="fr-FR" dirty="0"/>
              <a:t>Période HTNM-P2 pour les données de janvier à décembre 2021 </a:t>
            </a:r>
          </a:p>
          <a:p>
            <a:pPr lvl="1"/>
            <a:r>
              <a:rPr lang="fr-FR" dirty="0">
                <a:sym typeface="Wingdings" panose="05000000000000000000" pitchFamily="2" charset="2"/>
              </a:rPr>
              <a:t> clôturée </a:t>
            </a:r>
          </a:p>
          <a:p>
            <a:pPr marL="476250" lvl="1" indent="0">
              <a:buNone/>
            </a:pPr>
            <a:endParaRPr lang="fr-FR" dirty="0">
              <a:sym typeface="Wingdings" panose="05000000000000000000" pitchFamily="2" charset="2"/>
            </a:endParaRPr>
          </a:p>
          <a:p>
            <a:r>
              <a:rPr lang="fr-FR" dirty="0">
                <a:sym typeface="Wingdings" panose="05000000000000000000" pitchFamily="2" charset="2"/>
              </a:rPr>
              <a:t>Pour 2022 </a:t>
            </a:r>
          </a:p>
          <a:p>
            <a:pPr lvl="1"/>
            <a:r>
              <a:rPr lang="fr-FR" dirty="0">
                <a:sym typeface="Wingdings" panose="05000000000000000000" pitchFamily="2" charset="2"/>
              </a:rPr>
              <a:t>L’outil de transmission reste MATIS</a:t>
            </a:r>
          </a:p>
          <a:p>
            <a:pPr lvl="1"/>
            <a:r>
              <a:rPr lang="fr-FR" dirty="0">
                <a:sym typeface="Wingdings" panose="05000000000000000000" pitchFamily="2" charset="2"/>
              </a:rPr>
              <a:t>Les transmissions mensuelles alimenteront les périodes M1, M2, M3 </a:t>
            </a:r>
            <a:r>
              <a:rPr lang="fr-FR" dirty="0" err="1">
                <a:sym typeface="Wingdings" panose="05000000000000000000" pitchFamily="2" charset="2"/>
              </a:rPr>
              <a:t>etc</a:t>
            </a:r>
            <a:r>
              <a:rPr lang="fr-FR" dirty="0">
                <a:sym typeface="Wingdings" panose="05000000000000000000" pitchFamily="2" charset="2"/>
              </a:rPr>
              <a:t> </a:t>
            </a:r>
          </a:p>
          <a:p>
            <a:pPr lvl="2"/>
            <a:r>
              <a:rPr lang="fr-FR" dirty="0">
                <a:sym typeface="Wingdings" panose="05000000000000000000" pitchFamily="2" charset="2"/>
              </a:rPr>
              <a:t>Fin des périodes spécifiques </a:t>
            </a:r>
            <a:endParaRPr lang="fr-FR" dirty="0"/>
          </a:p>
        </p:txBody>
      </p:sp>
      <p:sp>
        <p:nvSpPr>
          <p:cNvPr id="4" name="Espace réservé du numéro de diapositive 3">
            <a:extLst>
              <a:ext uri="{FF2B5EF4-FFF2-40B4-BE49-F238E27FC236}">
                <a16:creationId xmlns:a16="http://schemas.microsoft.com/office/drawing/2014/main" id="{D2E3039F-AA1A-4FF1-9FE2-00FCD4E9ACCA}"/>
              </a:ext>
            </a:extLst>
          </p:cNvPr>
          <p:cNvSpPr>
            <a:spLocks noGrp="1"/>
          </p:cNvSpPr>
          <p:nvPr>
            <p:ph type="sldNum" sz="quarter" idx="10"/>
          </p:nvPr>
        </p:nvSpPr>
        <p:spPr/>
        <p:txBody>
          <a:bodyPr/>
          <a:lstStyle/>
          <a:p>
            <a:fld id="{E5369045-A61C-425D-88C5-655E2D52834C}" type="slidenum">
              <a:rPr lang="fr-FR" smtClean="0"/>
              <a:pPr/>
              <a:t>19</a:t>
            </a:fld>
            <a:endParaRPr lang="fr-FR" dirty="0"/>
          </a:p>
        </p:txBody>
      </p:sp>
      <p:sp>
        <p:nvSpPr>
          <p:cNvPr id="6" name="Espace réservé du pied de page 5">
            <a:extLst>
              <a:ext uri="{FF2B5EF4-FFF2-40B4-BE49-F238E27FC236}">
                <a16:creationId xmlns:a16="http://schemas.microsoft.com/office/drawing/2014/main" id="{BE2FCEBE-4CE6-4A68-8B3E-3BD63D3BA29A}"/>
              </a:ext>
            </a:extLst>
          </p:cNvPr>
          <p:cNvSpPr>
            <a:spLocks noGrp="1"/>
          </p:cNvSpPr>
          <p:nvPr>
            <p:ph type="ftr" sz="quarter" idx="12"/>
          </p:nvPr>
        </p:nvSpPr>
        <p:spPr/>
        <p:txBody>
          <a:bodyPr/>
          <a:lstStyle/>
          <a:p>
            <a:r>
              <a:rPr lang="fr-FR"/>
              <a:t>Nouveautés PMSI 2022 MCO HAD - 7 avril 2022</a:t>
            </a:r>
            <a:endParaRPr lang="fr-FR" dirty="0"/>
          </a:p>
        </p:txBody>
      </p:sp>
    </p:spTree>
    <p:extLst>
      <p:ext uri="{BB962C8B-B14F-4D97-AF65-F5344CB8AC3E}">
        <p14:creationId xmlns:p14="http://schemas.microsoft.com/office/powerpoint/2010/main" val="2694356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a:extLst>
              <a:ext uri="{FF2B5EF4-FFF2-40B4-BE49-F238E27FC236}">
                <a16:creationId xmlns:a16="http://schemas.microsoft.com/office/drawing/2014/main" id="{BF8C06A6-72D3-4F02-BA1C-4BD06BA5798E}"/>
              </a:ext>
            </a:extLst>
          </p:cNvPr>
          <p:cNvSpPr>
            <a:spLocks noGrp="1"/>
          </p:cNvSpPr>
          <p:nvPr>
            <p:ph type="title"/>
          </p:nvPr>
        </p:nvSpPr>
        <p:spPr/>
        <p:txBody>
          <a:bodyPr>
            <a:normAutofit fontScale="90000"/>
          </a:bodyPr>
          <a:lstStyle/>
          <a:p>
            <a:pPr eaLnBrk="1" hangingPunct="1"/>
            <a:br>
              <a:rPr lang="fr-FR" altLang="fr-FR" dirty="0">
                <a:latin typeface="Arial Bold" charset="0"/>
              </a:rPr>
            </a:br>
            <a:br>
              <a:rPr lang="fr-FR" altLang="fr-FR" dirty="0">
                <a:latin typeface="Arial Bold" charset="0"/>
              </a:rPr>
            </a:br>
            <a:endParaRPr lang="fr-FR" altLang="fr-FR" sz="1350" b="0" dirty="0">
              <a:solidFill>
                <a:srgbClr val="C00000"/>
              </a:solidFill>
              <a:latin typeface="Arial Bold" charset="0"/>
            </a:endParaRPr>
          </a:p>
        </p:txBody>
      </p:sp>
      <p:sp>
        <p:nvSpPr>
          <p:cNvPr id="3" name="Espace réservé du contenu 2">
            <a:extLst>
              <a:ext uri="{FF2B5EF4-FFF2-40B4-BE49-F238E27FC236}">
                <a16:creationId xmlns:a16="http://schemas.microsoft.com/office/drawing/2014/main" id="{51C1C138-2BBD-405E-AC4E-FCAA75E202DC}"/>
              </a:ext>
            </a:extLst>
          </p:cNvPr>
          <p:cNvSpPr>
            <a:spLocks noGrp="1"/>
          </p:cNvSpPr>
          <p:nvPr>
            <p:ph idx="1"/>
          </p:nvPr>
        </p:nvSpPr>
        <p:spPr>
          <a:xfrm>
            <a:off x="1842106" y="2228330"/>
            <a:ext cx="5601821" cy="1252272"/>
          </a:xfrm>
        </p:spPr>
        <p:txBody>
          <a:bodyPr>
            <a:normAutofit/>
          </a:bodyPr>
          <a:lstStyle/>
          <a:p>
            <a:pPr marL="103585" indent="0" algn="just" eaLnBrk="0" hangingPunct="0">
              <a:buNone/>
              <a:defRPr/>
            </a:pPr>
            <a:endParaRPr lang="fr-FR" sz="1238" b="1" dirty="0">
              <a:solidFill>
                <a:schemeClr val="accent2"/>
              </a:solidFill>
              <a:latin typeface="Arial"/>
              <a:ea typeface="MS PGothic" pitchFamily="34" charset="-128"/>
            </a:endParaRPr>
          </a:p>
          <a:p>
            <a:pPr marL="103585" indent="0" algn="ctr" eaLnBrk="0" hangingPunct="0">
              <a:buNone/>
              <a:defRPr/>
            </a:pPr>
            <a:r>
              <a:rPr lang="fr-FR" sz="1275" b="1" dirty="0">
                <a:solidFill>
                  <a:schemeClr val="tx1"/>
                </a:solidFill>
                <a:latin typeface="Arial"/>
                <a:ea typeface="MS PGothic" pitchFamily="34" charset="-128"/>
              </a:rPr>
              <a:t>Pour plus de confort (bande passante et gestion de la parole) les micros sont coupés </a:t>
            </a:r>
          </a:p>
          <a:p>
            <a:pPr marL="103585" indent="0" algn="ctr" eaLnBrk="0" hangingPunct="0">
              <a:buNone/>
              <a:defRPr/>
            </a:pPr>
            <a:endParaRPr lang="fr-FR" sz="1275" b="1" dirty="0">
              <a:latin typeface="Arial"/>
              <a:ea typeface="MS PGothic" pitchFamily="34" charset="-128"/>
            </a:endParaRPr>
          </a:p>
        </p:txBody>
      </p:sp>
      <p:sp>
        <p:nvSpPr>
          <p:cNvPr id="15364" name="ZoneTexte 1">
            <a:extLst>
              <a:ext uri="{FF2B5EF4-FFF2-40B4-BE49-F238E27FC236}">
                <a16:creationId xmlns:a16="http://schemas.microsoft.com/office/drawing/2014/main" id="{8211E2F0-1CB8-4289-A4AD-505C59DABC1C}"/>
              </a:ext>
            </a:extLst>
          </p:cNvPr>
          <p:cNvSpPr txBox="1">
            <a:spLocks noChangeArrowheads="1"/>
          </p:cNvSpPr>
          <p:nvPr/>
        </p:nvSpPr>
        <p:spPr bwMode="auto">
          <a:xfrm>
            <a:off x="2598010" y="1578048"/>
            <a:ext cx="457114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fr-FR" altLang="fr-FR" b="1" dirty="0">
                <a:solidFill>
                  <a:srgbClr val="0095CB"/>
                </a:solidFill>
                <a:effectLst>
                  <a:outerShdw blurRad="38100" dist="38100" dir="2700000" algn="tl">
                    <a:srgbClr val="C0C0C0"/>
                  </a:outerShdw>
                </a:effectLst>
                <a:latin typeface="Arial Bold" charset="0"/>
              </a:rPr>
              <a:t>Session Actualités PMSI 2022</a:t>
            </a:r>
          </a:p>
          <a:p>
            <a:pPr algn="ctr" eaLnBrk="0" fontAlgn="base" hangingPunct="0">
              <a:spcBef>
                <a:spcPct val="0"/>
              </a:spcBef>
              <a:spcAft>
                <a:spcPct val="0"/>
              </a:spcAft>
            </a:pPr>
            <a:endParaRPr lang="fr-FR" altLang="fr-FR" sz="1350" b="1" dirty="0">
              <a:solidFill>
                <a:srgbClr val="4E455D"/>
              </a:solidFill>
            </a:endParaRPr>
          </a:p>
          <a:p>
            <a:pPr algn="ctr" eaLnBrk="0" fontAlgn="base" hangingPunct="0">
              <a:spcBef>
                <a:spcPct val="0"/>
              </a:spcBef>
              <a:spcAft>
                <a:spcPct val="0"/>
              </a:spcAft>
            </a:pPr>
            <a:r>
              <a:rPr lang="fr-FR" altLang="fr-FR" b="1" dirty="0">
                <a:solidFill>
                  <a:srgbClr val="4E455D"/>
                </a:solidFill>
              </a:rPr>
              <a:t>Le chat  pour communiquer avec nous !</a:t>
            </a:r>
          </a:p>
        </p:txBody>
      </p:sp>
      <p:pic>
        <p:nvPicPr>
          <p:cNvPr id="7" name="Image 6" descr="C:\Users\grobert\AppData\Local\Microsoft\Windows\INetCache\Content.MSO\414425A2.tmp">
            <a:extLst>
              <a:ext uri="{FF2B5EF4-FFF2-40B4-BE49-F238E27FC236}">
                <a16:creationId xmlns:a16="http://schemas.microsoft.com/office/drawing/2014/main" id="{525A8DD4-D18F-4142-8993-B1A884C0632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660098" y="3006515"/>
            <a:ext cx="4350302" cy="2765635"/>
          </a:xfrm>
          <a:prstGeom prst="rect">
            <a:avLst/>
          </a:prstGeom>
          <a:noFill/>
          <a:ln>
            <a:noFill/>
          </a:ln>
        </p:spPr>
      </p:pic>
      <p:sp>
        <p:nvSpPr>
          <p:cNvPr id="10" name="Espace réservé du numéro de diapositive 9"/>
          <p:cNvSpPr>
            <a:spLocks noGrp="1"/>
          </p:cNvSpPr>
          <p:nvPr>
            <p:ph type="sldNum" sz="quarter" idx="10"/>
          </p:nvPr>
        </p:nvSpPr>
        <p:spPr/>
        <p:txBody>
          <a:bodyPr/>
          <a:lstStyle/>
          <a:p>
            <a:fld id="{E5369045-A61C-425D-88C5-655E2D52834C}" type="slidenum">
              <a:rPr lang="fr-FR">
                <a:ea typeface="ＭＳ Ｐゴシック"/>
              </a:rPr>
              <a:pPr/>
              <a:t>2</a:t>
            </a:fld>
            <a:endParaRPr lang="fr-FR" dirty="0">
              <a:ea typeface="ＭＳ Ｐゴシック"/>
            </a:endParaRPr>
          </a:p>
        </p:txBody>
      </p:sp>
      <p:pic>
        <p:nvPicPr>
          <p:cNvPr id="1026" name="Picture 2" descr="utiliser | Documentation">
            <a:extLst>
              <a:ext uri="{FF2B5EF4-FFF2-40B4-BE49-F238E27FC236}">
                <a16:creationId xmlns:a16="http://schemas.microsoft.com/office/drawing/2014/main" id="{6CA0ED75-7C65-4EBD-9979-2E8242BC169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5553" y="2706803"/>
            <a:ext cx="336900" cy="299712"/>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pied de page 3">
            <a:extLst>
              <a:ext uri="{FF2B5EF4-FFF2-40B4-BE49-F238E27FC236}">
                <a16:creationId xmlns:a16="http://schemas.microsoft.com/office/drawing/2014/main" id="{CD5B4CEC-ED9E-48C3-9C84-1BF37B7B4193}"/>
              </a:ext>
            </a:extLst>
          </p:cNvPr>
          <p:cNvSpPr>
            <a:spLocks noGrp="1"/>
          </p:cNvSpPr>
          <p:nvPr>
            <p:ph type="ftr" sz="quarter" idx="12"/>
          </p:nvPr>
        </p:nvSpPr>
        <p:spPr/>
        <p:txBody>
          <a:bodyPr/>
          <a:lstStyle/>
          <a:p>
            <a:r>
              <a:rPr lang="fr-FR"/>
              <a:t>Nouveautés PMSI 2022 MCO HAD - 7 avril 2022</a:t>
            </a:r>
            <a:endParaRPr lang="fr-FR" dirty="0"/>
          </a:p>
        </p:txBody>
      </p:sp>
    </p:spTree>
    <p:extLst>
      <p:ext uri="{BB962C8B-B14F-4D97-AF65-F5344CB8AC3E}">
        <p14:creationId xmlns:p14="http://schemas.microsoft.com/office/powerpoint/2010/main" val="2755852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9312D9-CB9C-4CA8-8BB3-36AAB4A8D557}"/>
              </a:ext>
            </a:extLst>
          </p:cNvPr>
          <p:cNvSpPr>
            <a:spLocks noGrp="1"/>
          </p:cNvSpPr>
          <p:nvPr>
            <p:ph type="title"/>
          </p:nvPr>
        </p:nvSpPr>
        <p:spPr/>
        <p:txBody>
          <a:bodyPr/>
          <a:lstStyle/>
          <a:p>
            <a:r>
              <a:rPr lang="fr-FR" dirty="0"/>
              <a:t>Engagement maternité </a:t>
            </a:r>
          </a:p>
        </p:txBody>
      </p:sp>
      <p:sp>
        <p:nvSpPr>
          <p:cNvPr id="3" name="Espace réservé du contenu 2">
            <a:extLst>
              <a:ext uri="{FF2B5EF4-FFF2-40B4-BE49-F238E27FC236}">
                <a16:creationId xmlns:a16="http://schemas.microsoft.com/office/drawing/2014/main" id="{39855598-F879-4E1D-8216-09B9E47E18AA}"/>
              </a:ext>
            </a:extLst>
          </p:cNvPr>
          <p:cNvSpPr>
            <a:spLocks noGrp="1"/>
          </p:cNvSpPr>
          <p:nvPr>
            <p:ph idx="1"/>
          </p:nvPr>
        </p:nvSpPr>
        <p:spPr>
          <a:xfrm>
            <a:off x="782640" y="1781014"/>
            <a:ext cx="7416800" cy="3657600"/>
          </a:xfrm>
        </p:spPr>
        <p:txBody>
          <a:bodyPr/>
          <a:lstStyle/>
          <a:p>
            <a:r>
              <a:rPr lang="fr-FR" dirty="0"/>
              <a:t>Publication prochaine de l’arrêté </a:t>
            </a:r>
          </a:p>
          <a:p>
            <a:pPr lvl="1"/>
            <a:r>
              <a:rPr lang="fr-FR" dirty="0">
                <a:sym typeface="Wingdings" panose="05000000000000000000" pitchFamily="2" charset="2"/>
              </a:rPr>
              <a:t> Complément à la notice technique HTNM </a:t>
            </a:r>
          </a:p>
          <a:p>
            <a:pPr lvl="2"/>
            <a:r>
              <a:rPr lang="fr-FR" i="1" dirty="0">
                <a:sym typeface="Wingdings" panose="05000000000000000000" pitchFamily="2" charset="2"/>
              </a:rPr>
              <a:t>Eléments préliminaires (non définitifs) </a:t>
            </a:r>
          </a:p>
          <a:p>
            <a:endParaRPr lang="fr-FR" i="1" dirty="0">
              <a:sym typeface="Wingdings" panose="05000000000000000000" pitchFamily="2" charset="2"/>
            </a:endParaRPr>
          </a:p>
          <a:p>
            <a:endParaRPr lang="fr-FR" i="1" dirty="0"/>
          </a:p>
        </p:txBody>
      </p:sp>
      <p:sp>
        <p:nvSpPr>
          <p:cNvPr id="4" name="Espace réservé du numéro de diapositive 3">
            <a:extLst>
              <a:ext uri="{FF2B5EF4-FFF2-40B4-BE49-F238E27FC236}">
                <a16:creationId xmlns:a16="http://schemas.microsoft.com/office/drawing/2014/main" id="{80674690-FCE0-4CAE-9304-738CA8B43082}"/>
              </a:ext>
            </a:extLst>
          </p:cNvPr>
          <p:cNvSpPr>
            <a:spLocks noGrp="1"/>
          </p:cNvSpPr>
          <p:nvPr>
            <p:ph type="sldNum" sz="quarter" idx="10"/>
          </p:nvPr>
        </p:nvSpPr>
        <p:spPr/>
        <p:txBody>
          <a:bodyPr/>
          <a:lstStyle/>
          <a:p>
            <a:fld id="{E5369045-A61C-425D-88C5-655E2D52834C}" type="slidenum">
              <a:rPr lang="fr-FR" smtClean="0"/>
              <a:pPr/>
              <a:t>20</a:t>
            </a:fld>
            <a:endParaRPr lang="fr-FR" dirty="0"/>
          </a:p>
        </p:txBody>
      </p:sp>
      <p:sp>
        <p:nvSpPr>
          <p:cNvPr id="5" name="Espace réservé du pied de page 4">
            <a:extLst>
              <a:ext uri="{FF2B5EF4-FFF2-40B4-BE49-F238E27FC236}">
                <a16:creationId xmlns:a16="http://schemas.microsoft.com/office/drawing/2014/main" id="{A46BA243-ED4B-4CA2-9CCB-C44E0BE736AA}"/>
              </a:ext>
            </a:extLst>
          </p:cNvPr>
          <p:cNvSpPr>
            <a:spLocks noGrp="1"/>
          </p:cNvSpPr>
          <p:nvPr>
            <p:ph type="ftr" sz="quarter" idx="12"/>
          </p:nvPr>
        </p:nvSpPr>
        <p:spPr/>
        <p:txBody>
          <a:bodyPr/>
          <a:lstStyle/>
          <a:p>
            <a:r>
              <a:rPr lang="fr-FR"/>
              <a:t>Nouveautés PMSI 2022 MCO HAD - 7 avril 2022</a:t>
            </a:r>
            <a:endParaRPr lang="fr-FR" dirty="0"/>
          </a:p>
        </p:txBody>
      </p:sp>
      <p:graphicFrame>
        <p:nvGraphicFramePr>
          <p:cNvPr id="8" name="Tableau 7">
            <a:extLst>
              <a:ext uri="{FF2B5EF4-FFF2-40B4-BE49-F238E27FC236}">
                <a16:creationId xmlns:a16="http://schemas.microsoft.com/office/drawing/2014/main" id="{952CBD4A-A97A-4561-BE03-BFBDF57842CB}"/>
              </a:ext>
            </a:extLst>
          </p:cNvPr>
          <p:cNvGraphicFramePr>
            <a:graphicFrameLocks noGrp="1"/>
          </p:cNvGraphicFramePr>
          <p:nvPr>
            <p:extLst>
              <p:ext uri="{D42A27DB-BD31-4B8C-83A1-F6EECF244321}">
                <p14:modId xmlns:p14="http://schemas.microsoft.com/office/powerpoint/2010/main" val="140739139"/>
              </p:ext>
            </p:extLst>
          </p:nvPr>
        </p:nvGraphicFramePr>
        <p:xfrm>
          <a:off x="723619" y="2954559"/>
          <a:ext cx="7963181" cy="3700466"/>
        </p:xfrm>
        <a:graphic>
          <a:graphicData uri="http://schemas.openxmlformats.org/drawingml/2006/table">
            <a:tbl>
              <a:tblPr firstRow="1" firstCol="1" bandRow="1">
                <a:tableStyleId>{5C22544A-7EE6-4342-B048-85BDC9FD1C3A}</a:tableStyleId>
              </a:tblPr>
              <a:tblGrid>
                <a:gridCol w="1648691">
                  <a:extLst>
                    <a:ext uri="{9D8B030D-6E8A-4147-A177-3AD203B41FA5}">
                      <a16:colId xmlns:a16="http://schemas.microsoft.com/office/drawing/2014/main" val="459825342"/>
                    </a:ext>
                  </a:extLst>
                </a:gridCol>
                <a:gridCol w="2440064">
                  <a:extLst>
                    <a:ext uri="{9D8B030D-6E8A-4147-A177-3AD203B41FA5}">
                      <a16:colId xmlns:a16="http://schemas.microsoft.com/office/drawing/2014/main" val="4026084995"/>
                    </a:ext>
                  </a:extLst>
                </a:gridCol>
                <a:gridCol w="3874426">
                  <a:extLst>
                    <a:ext uri="{9D8B030D-6E8A-4147-A177-3AD203B41FA5}">
                      <a16:colId xmlns:a16="http://schemas.microsoft.com/office/drawing/2014/main" val="2579604075"/>
                    </a:ext>
                  </a:extLst>
                </a:gridCol>
              </a:tblGrid>
              <a:tr h="360040">
                <a:tc>
                  <a:txBody>
                    <a:bodyPr/>
                    <a:lstStyle/>
                    <a:p>
                      <a:pPr algn="ctr">
                        <a:spcAft>
                          <a:spcPts val="0"/>
                        </a:spcAft>
                      </a:pPr>
                      <a:r>
                        <a:rPr lang="fr-FR" sz="1200" dirty="0">
                          <a:effectLst/>
                        </a:rPr>
                        <a:t> </a:t>
                      </a:r>
                      <a:endParaRPr lang="fr-FR" sz="12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ctr">
                        <a:spcAft>
                          <a:spcPts val="0"/>
                        </a:spcAft>
                      </a:pPr>
                      <a:r>
                        <a:rPr lang="fr-FR" sz="1200">
                          <a:effectLst/>
                        </a:rPr>
                        <a:t>HTNM </a:t>
                      </a:r>
                      <a:endParaRPr lang="fr-FR" sz="1200">
                        <a:effectLst/>
                        <a:latin typeface="Calibri" panose="020F0502020204030204" pitchFamily="34" charset="0"/>
                        <a:ea typeface="Calibri" panose="020F0502020204030204" pitchFamily="34" charset="0"/>
                      </a:endParaRPr>
                    </a:p>
                  </a:txBody>
                  <a:tcPr marL="44450" marR="44450" marT="0" marB="0" anchor="ctr"/>
                </a:tc>
                <a:tc>
                  <a:txBody>
                    <a:bodyPr/>
                    <a:lstStyle/>
                    <a:p>
                      <a:pPr algn="ctr">
                        <a:spcAft>
                          <a:spcPts val="0"/>
                        </a:spcAft>
                      </a:pPr>
                      <a:r>
                        <a:rPr lang="fr-FR" sz="1200" dirty="0">
                          <a:effectLst/>
                        </a:rPr>
                        <a:t>Engagement maternité</a:t>
                      </a:r>
                      <a:endParaRPr lang="fr-FR" sz="1200" dirty="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1365322576"/>
                  </a:ext>
                </a:extLst>
              </a:tr>
              <a:tr h="330425">
                <a:tc>
                  <a:txBody>
                    <a:bodyPr/>
                    <a:lstStyle/>
                    <a:p>
                      <a:pPr algn="ctr">
                        <a:spcAft>
                          <a:spcPts val="0"/>
                        </a:spcAft>
                      </a:pPr>
                      <a:r>
                        <a:rPr lang="fr-FR" sz="1200" dirty="0">
                          <a:effectLst/>
                          <a:latin typeface="Arial" panose="020B0604020202020204" pitchFamily="34" charset="0"/>
                          <a:ea typeface="Calibri" panose="020F0502020204030204" pitchFamily="34" charset="0"/>
                          <a:cs typeface="Arial" panose="020B0604020202020204" pitchFamily="34" charset="0"/>
                        </a:rPr>
                        <a:t>Consultations</a:t>
                      </a:r>
                    </a:p>
                  </a:txBody>
                  <a:tcPr marL="44450" marR="44450" marT="0" marB="0" anchor="ctr"/>
                </a:tc>
                <a:tc>
                  <a:txBody>
                    <a:bodyPr/>
                    <a:lstStyle/>
                    <a:p>
                      <a:pPr marL="0" algn="ctr" defTabSz="457200" rtl="0" eaLnBrk="1" latinLnBrk="0" hangingPunct="1">
                        <a:spcAft>
                          <a:spcPts val="0"/>
                        </a:spcAft>
                      </a:pPr>
                      <a:r>
                        <a:rPr lang="fr-FR" sz="1200" kern="1200" dirty="0">
                          <a:solidFill>
                            <a:schemeClr val="dk1"/>
                          </a:solidFill>
                          <a:effectLst/>
                          <a:latin typeface="+mn-lt"/>
                          <a:ea typeface="+mn-ea"/>
                          <a:cs typeface="+mn-cs"/>
                        </a:rPr>
                        <a:t>Non autorisé</a:t>
                      </a:r>
                    </a:p>
                  </a:txBody>
                  <a:tcPr marL="44450" marR="44450" marT="0" marB="0" anchor="ctr"/>
                </a:tc>
                <a:tc>
                  <a:txBody>
                    <a:bodyPr/>
                    <a:lstStyle/>
                    <a:p>
                      <a:pPr marL="0" algn="ctr" defTabSz="457200" rtl="0" eaLnBrk="1" latinLnBrk="0" hangingPunct="1">
                        <a:spcAft>
                          <a:spcPts val="0"/>
                        </a:spcAft>
                      </a:pPr>
                      <a:r>
                        <a:rPr lang="fr-FR" sz="1200" kern="1200" dirty="0">
                          <a:solidFill>
                            <a:schemeClr val="dk1"/>
                          </a:solidFill>
                          <a:effectLst/>
                          <a:latin typeface="+mn-lt"/>
                          <a:ea typeface="+mn-ea"/>
                          <a:cs typeface="+mn-cs"/>
                        </a:rPr>
                        <a:t>Ok consultations d’obstétrique</a:t>
                      </a:r>
                    </a:p>
                  </a:txBody>
                  <a:tcPr marL="44450" marR="44450" marT="0" marB="0" anchor="ctr"/>
                </a:tc>
                <a:extLst>
                  <a:ext uri="{0D108BD9-81ED-4DB2-BD59-A6C34878D82A}">
                    <a16:rowId xmlns:a16="http://schemas.microsoft.com/office/drawing/2014/main" val="2499381988"/>
                  </a:ext>
                </a:extLst>
              </a:tr>
              <a:tr h="637903">
                <a:tc>
                  <a:txBody>
                    <a:bodyPr/>
                    <a:lstStyle/>
                    <a:p>
                      <a:pPr algn="ctr">
                        <a:spcAft>
                          <a:spcPts val="0"/>
                        </a:spcAft>
                      </a:pPr>
                      <a:r>
                        <a:rPr lang="fr-FR" sz="1200" dirty="0">
                          <a:effectLst/>
                        </a:rPr>
                        <a:t>Maximum </a:t>
                      </a:r>
                      <a:endParaRPr lang="fr-FR" sz="12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ctr">
                        <a:spcAft>
                          <a:spcPts val="0"/>
                        </a:spcAft>
                      </a:pPr>
                      <a:r>
                        <a:rPr lang="fr-FR" sz="1200" dirty="0">
                          <a:effectLst/>
                        </a:rPr>
                        <a:t>21 nuitées max </a:t>
                      </a:r>
                      <a:endParaRPr lang="fr-FR" sz="12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ctr">
                        <a:spcAft>
                          <a:spcPts val="0"/>
                        </a:spcAft>
                      </a:pPr>
                      <a:r>
                        <a:rPr lang="fr-FR" sz="1200" dirty="0">
                          <a:effectLst/>
                        </a:rPr>
                        <a:t>21 nuitées max pour grossesses pathologiques </a:t>
                      </a:r>
                      <a:br>
                        <a:rPr lang="fr-FR" sz="1200" dirty="0">
                          <a:effectLst/>
                        </a:rPr>
                      </a:br>
                      <a:r>
                        <a:rPr lang="fr-FR" sz="1200" dirty="0">
                          <a:effectLst/>
                        </a:rPr>
                        <a:t>5 nuitées max pour grossesses physiologiques </a:t>
                      </a:r>
                    </a:p>
                  </a:txBody>
                  <a:tcPr marL="44450" marR="44450" marT="0" marB="0" anchor="ctr"/>
                </a:tc>
                <a:extLst>
                  <a:ext uri="{0D108BD9-81ED-4DB2-BD59-A6C34878D82A}">
                    <a16:rowId xmlns:a16="http://schemas.microsoft.com/office/drawing/2014/main" val="928428680"/>
                  </a:ext>
                </a:extLst>
              </a:tr>
              <a:tr h="382988">
                <a:tc>
                  <a:txBody>
                    <a:bodyPr/>
                    <a:lstStyle/>
                    <a:p>
                      <a:pPr algn="ctr">
                        <a:spcAft>
                          <a:spcPts val="0"/>
                        </a:spcAft>
                      </a:pPr>
                      <a:r>
                        <a:rPr lang="fr-FR" sz="1200">
                          <a:effectLst/>
                        </a:rPr>
                        <a:t>Maximum non applicables</a:t>
                      </a:r>
                      <a:endParaRPr lang="fr-FR" sz="1200">
                        <a:effectLst/>
                        <a:latin typeface="Calibri" panose="020F0502020204030204" pitchFamily="34" charset="0"/>
                        <a:ea typeface="Calibri" panose="020F0502020204030204" pitchFamily="34" charset="0"/>
                      </a:endParaRPr>
                    </a:p>
                  </a:txBody>
                  <a:tcPr marL="44450" marR="44450" marT="0" marB="0" anchor="ctr"/>
                </a:tc>
                <a:tc>
                  <a:txBody>
                    <a:bodyPr/>
                    <a:lstStyle/>
                    <a:p>
                      <a:pPr algn="ctr">
                        <a:spcAft>
                          <a:spcPts val="0"/>
                        </a:spcAft>
                      </a:pPr>
                      <a:r>
                        <a:rPr lang="fr-FR" sz="1200" dirty="0">
                          <a:effectLst/>
                        </a:rPr>
                        <a:t>Tous DOM TOM</a:t>
                      </a:r>
                      <a:endParaRPr lang="fr-FR" sz="12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ctr">
                        <a:spcAft>
                          <a:spcPts val="0"/>
                        </a:spcAft>
                      </a:pPr>
                      <a:r>
                        <a:rPr lang="fr-FR" sz="1200">
                          <a:effectLst/>
                        </a:rPr>
                        <a:t>Uniquement la Guyane </a:t>
                      </a:r>
                      <a:endParaRPr lang="fr-FR" sz="120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1533577215"/>
                  </a:ext>
                </a:extLst>
              </a:tr>
              <a:tr h="521809">
                <a:tc>
                  <a:txBody>
                    <a:bodyPr/>
                    <a:lstStyle/>
                    <a:p>
                      <a:pPr algn="ctr">
                        <a:spcAft>
                          <a:spcPts val="0"/>
                        </a:spcAft>
                      </a:pPr>
                      <a:r>
                        <a:rPr lang="fr-FR" sz="1200">
                          <a:effectLst/>
                        </a:rPr>
                        <a:t>Début du recueil </a:t>
                      </a:r>
                      <a:endParaRPr lang="fr-FR" sz="1200">
                        <a:effectLst/>
                        <a:latin typeface="Calibri" panose="020F0502020204030204" pitchFamily="34" charset="0"/>
                        <a:ea typeface="Calibri" panose="020F0502020204030204" pitchFamily="34" charset="0"/>
                      </a:endParaRPr>
                    </a:p>
                  </a:txBody>
                  <a:tcPr marL="44450" marR="44450" marT="0" marB="0" anchor="ctr"/>
                </a:tc>
                <a:tc>
                  <a:txBody>
                    <a:bodyPr/>
                    <a:lstStyle/>
                    <a:p>
                      <a:pPr algn="ctr">
                        <a:spcAft>
                          <a:spcPts val="0"/>
                        </a:spcAft>
                      </a:pPr>
                      <a:r>
                        <a:rPr lang="fr-FR" sz="1200" dirty="0">
                          <a:effectLst/>
                        </a:rPr>
                        <a:t>1er janvier 2022</a:t>
                      </a:r>
                      <a:endParaRPr lang="fr-FR" sz="12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ctr">
                        <a:spcAft>
                          <a:spcPts val="0"/>
                        </a:spcAft>
                      </a:pPr>
                      <a:r>
                        <a:rPr lang="fr-FR" sz="1200" dirty="0">
                          <a:effectLst/>
                        </a:rPr>
                        <a:t>Date de publication de l'arrêté (courant avril probablement) </a:t>
                      </a:r>
                    </a:p>
                  </a:txBody>
                  <a:tcPr marL="44450" marR="44450" marT="0" marB="0" anchor="ctr"/>
                </a:tc>
                <a:extLst>
                  <a:ext uri="{0D108BD9-81ED-4DB2-BD59-A6C34878D82A}">
                    <a16:rowId xmlns:a16="http://schemas.microsoft.com/office/drawing/2014/main" val="894429196"/>
                  </a:ext>
                </a:extLst>
              </a:tr>
              <a:tr h="753998">
                <a:tc>
                  <a:txBody>
                    <a:bodyPr/>
                    <a:lstStyle/>
                    <a:p>
                      <a:pPr algn="ctr">
                        <a:spcAft>
                          <a:spcPts val="0"/>
                        </a:spcAft>
                      </a:pPr>
                      <a:r>
                        <a:rPr lang="fr-FR" sz="1200" dirty="0">
                          <a:effectLst/>
                        </a:rPr>
                        <a:t>Patients étrangers </a:t>
                      </a:r>
                      <a:endParaRPr lang="fr-FR" sz="12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ctr">
                        <a:spcAft>
                          <a:spcPts val="0"/>
                        </a:spcAft>
                      </a:pPr>
                      <a:r>
                        <a:rPr lang="fr-FR" sz="1200" dirty="0">
                          <a:effectLst/>
                        </a:rPr>
                        <a:t>Se font rembourser par leur régime étranger par leurs propres moyens </a:t>
                      </a:r>
                      <a:endParaRPr lang="fr-FR" sz="12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ctr">
                        <a:spcAft>
                          <a:spcPts val="0"/>
                        </a:spcAft>
                      </a:pPr>
                      <a:r>
                        <a:rPr lang="fr-FR" sz="1200" dirty="0">
                          <a:effectLst/>
                        </a:rPr>
                        <a:t>Démarche faite par la CPAM </a:t>
                      </a:r>
                      <a:endParaRPr lang="fr-FR" sz="1200" dirty="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3421680874"/>
                  </a:ext>
                </a:extLst>
              </a:tr>
              <a:tr h="330315">
                <a:tc>
                  <a:txBody>
                    <a:bodyPr/>
                    <a:lstStyle/>
                    <a:p>
                      <a:pPr algn="ctr">
                        <a:spcAft>
                          <a:spcPts val="0"/>
                        </a:spcAft>
                      </a:pPr>
                      <a:r>
                        <a:rPr lang="fr-FR" sz="1200">
                          <a:effectLst/>
                        </a:rPr>
                        <a:t>Accompagnants </a:t>
                      </a:r>
                      <a:endParaRPr lang="fr-FR" sz="1200">
                        <a:effectLst/>
                        <a:latin typeface="Calibri" panose="020F0502020204030204" pitchFamily="34" charset="0"/>
                        <a:ea typeface="Calibri" panose="020F0502020204030204" pitchFamily="34" charset="0"/>
                      </a:endParaRPr>
                    </a:p>
                  </a:txBody>
                  <a:tcPr marL="44450" marR="44450" marT="0" marB="0" anchor="ctr"/>
                </a:tc>
                <a:tc>
                  <a:txBody>
                    <a:bodyPr/>
                    <a:lstStyle/>
                    <a:p>
                      <a:pPr algn="ctr">
                        <a:spcAft>
                          <a:spcPts val="0"/>
                        </a:spcAft>
                      </a:pPr>
                      <a:r>
                        <a:rPr lang="fr-FR" sz="1200" dirty="0">
                          <a:effectLst/>
                        </a:rPr>
                        <a:t>1 et 2 max si patient mineur </a:t>
                      </a:r>
                      <a:endParaRPr lang="fr-FR" sz="12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ctr">
                        <a:spcAft>
                          <a:spcPts val="0"/>
                        </a:spcAft>
                      </a:pPr>
                      <a:r>
                        <a:rPr lang="fr-FR" sz="1200" dirty="0">
                          <a:effectLst/>
                        </a:rPr>
                        <a:t>Pas de limite </a:t>
                      </a:r>
                      <a:endParaRPr lang="fr-FR" sz="1200" dirty="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357425207"/>
                  </a:ext>
                </a:extLst>
              </a:tr>
              <a:tr h="382988">
                <a:tc>
                  <a:txBody>
                    <a:bodyPr/>
                    <a:lstStyle/>
                    <a:p>
                      <a:pPr algn="ctr">
                        <a:spcAft>
                          <a:spcPts val="0"/>
                        </a:spcAft>
                      </a:pPr>
                      <a:r>
                        <a:rPr lang="fr-FR" sz="1200">
                          <a:effectLst/>
                        </a:rPr>
                        <a:t>Montant de la nuitée </a:t>
                      </a:r>
                      <a:endParaRPr lang="fr-FR" sz="1200">
                        <a:effectLst/>
                        <a:latin typeface="Calibri" panose="020F0502020204030204" pitchFamily="34" charset="0"/>
                        <a:ea typeface="Calibri" panose="020F0502020204030204" pitchFamily="34" charset="0"/>
                      </a:endParaRPr>
                    </a:p>
                  </a:txBody>
                  <a:tcPr marL="44450" marR="44450" marT="0" marB="0" anchor="ctr"/>
                </a:tc>
                <a:tc>
                  <a:txBody>
                    <a:bodyPr/>
                    <a:lstStyle/>
                    <a:p>
                      <a:pPr algn="ctr">
                        <a:spcAft>
                          <a:spcPts val="0"/>
                        </a:spcAft>
                      </a:pPr>
                      <a:r>
                        <a:rPr lang="fr-FR" sz="1200" dirty="0">
                          <a:effectLst/>
                        </a:rPr>
                        <a:t>80 euros </a:t>
                      </a:r>
                      <a:endParaRPr lang="fr-FR" sz="12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ctr">
                        <a:spcAft>
                          <a:spcPts val="0"/>
                        </a:spcAft>
                      </a:pPr>
                      <a:r>
                        <a:rPr lang="fr-FR" sz="1200" dirty="0">
                          <a:effectLst/>
                        </a:rPr>
                        <a:t>80 euros </a:t>
                      </a:r>
                      <a:endParaRPr lang="fr-FR" sz="1200" dirty="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1368563633"/>
                  </a:ext>
                </a:extLst>
              </a:tr>
            </a:tbl>
          </a:graphicData>
        </a:graphic>
      </p:graphicFrame>
    </p:spTree>
    <p:extLst>
      <p:ext uri="{BB962C8B-B14F-4D97-AF65-F5344CB8AC3E}">
        <p14:creationId xmlns:p14="http://schemas.microsoft.com/office/powerpoint/2010/main" val="1636013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75656" y="3435180"/>
            <a:ext cx="6552728" cy="648072"/>
          </a:xfrm>
        </p:spPr>
        <p:txBody>
          <a:bodyPr/>
          <a:lstStyle/>
          <a:p>
            <a:r>
              <a:rPr lang="fr-FR" sz="3200" b="1" dirty="0">
                <a:solidFill>
                  <a:schemeClr val="bg2"/>
                </a:solidFill>
              </a:rPr>
              <a:t>Dispositifs médicaux intra GHS</a:t>
            </a:r>
          </a:p>
        </p:txBody>
      </p:sp>
    </p:spTree>
    <p:extLst>
      <p:ext uri="{BB962C8B-B14F-4D97-AF65-F5344CB8AC3E}">
        <p14:creationId xmlns:p14="http://schemas.microsoft.com/office/powerpoint/2010/main" val="697973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422834-84B0-45EA-A641-35310CCBCE08}"/>
              </a:ext>
            </a:extLst>
          </p:cNvPr>
          <p:cNvSpPr>
            <a:spLocks noGrp="1"/>
          </p:cNvSpPr>
          <p:nvPr>
            <p:ph type="title"/>
          </p:nvPr>
        </p:nvSpPr>
        <p:spPr/>
        <p:txBody>
          <a:bodyPr/>
          <a:lstStyle/>
          <a:p>
            <a:r>
              <a:rPr lang="fr-FR" dirty="0"/>
              <a:t>DM intra-GHS (1)</a:t>
            </a:r>
          </a:p>
        </p:txBody>
      </p:sp>
      <p:sp>
        <p:nvSpPr>
          <p:cNvPr id="4" name="Espace réservé du numéro de diapositive 3">
            <a:extLst>
              <a:ext uri="{FF2B5EF4-FFF2-40B4-BE49-F238E27FC236}">
                <a16:creationId xmlns:a16="http://schemas.microsoft.com/office/drawing/2014/main" id="{D2E3039F-AA1A-4FF1-9FE2-00FCD4E9ACCA}"/>
              </a:ext>
            </a:extLst>
          </p:cNvPr>
          <p:cNvSpPr>
            <a:spLocks noGrp="1"/>
          </p:cNvSpPr>
          <p:nvPr>
            <p:ph type="sldNum" sz="quarter" idx="10"/>
          </p:nvPr>
        </p:nvSpPr>
        <p:spPr/>
        <p:txBody>
          <a:bodyPr/>
          <a:lstStyle/>
          <a:p>
            <a:fld id="{E5369045-A61C-425D-88C5-655E2D52834C}" type="slidenum">
              <a:rPr lang="fr-FR" smtClean="0"/>
              <a:pPr/>
              <a:t>22</a:t>
            </a:fld>
            <a:endParaRPr lang="fr-FR" dirty="0"/>
          </a:p>
        </p:txBody>
      </p:sp>
      <p:sp>
        <p:nvSpPr>
          <p:cNvPr id="6" name="Espace réservé du pied de page 5">
            <a:extLst>
              <a:ext uri="{FF2B5EF4-FFF2-40B4-BE49-F238E27FC236}">
                <a16:creationId xmlns:a16="http://schemas.microsoft.com/office/drawing/2014/main" id="{BE2FCEBE-4CE6-4A68-8B3E-3BD63D3BA29A}"/>
              </a:ext>
            </a:extLst>
          </p:cNvPr>
          <p:cNvSpPr>
            <a:spLocks noGrp="1"/>
          </p:cNvSpPr>
          <p:nvPr>
            <p:ph type="ftr" sz="quarter" idx="12"/>
          </p:nvPr>
        </p:nvSpPr>
        <p:spPr/>
        <p:txBody>
          <a:bodyPr/>
          <a:lstStyle/>
          <a:p>
            <a:r>
              <a:rPr lang="fr-FR"/>
              <a:t>Nouveautés PMSI 2022 MCO HAD - 7 avril 2022</a:t>
            </a:r>
            <a:endParaRPr lang="fr-FR" dirty="0"/>
          </a:p>
        </p:txBody>
      </p:sp>
      <p:graphicFrame>
        <p:nvGraphicFramePr>
          <p:cNvPr id="5" name="Diagramme 4">
            <a:extLst>
              <a:ext uri="{FF2B5EF4-FFF2-40B4-BE49-F238E27FC236}">
                <a16:creationId xmlns:a16="http://schemas.microsoft.com/office/drawing/2014/main" id="{01F2EAE9-7039-4921-B34A-D3AB3FE6764F}"/>
              </a:ext>
            </a:extLst>
          </p:cNvPr>
          <p:cNvGraphicFramePr/>
          <p:nvPr>
            <p:extLst>
              <p:ext uri="{D42A27DB-BD31-4B8C-83A1-F6EECF244321}">
                <p14:modId xmlns:p14="http://schemas.microsoft.com/office/powerpoint/2010/main" val="2590396123"/>
              </p:ext>
            </p:extLst>
          </p:nvPr>
        </p:nvGraphicFramePr>
        <p:xfrm>
          <a:off x="1535832" y="1595308"/>
          <a:ext cx="7139136" cy="47199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044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422834-84B0-45EA-A641-35310CCBCE08}"/>
              </a:ext>
            </a:extLst>
          </p:cNvPr>
          <p:cNvSpPr>
            <a:spLocks noGrp="1"/>
          </p:cNvSpPr>
          <p:nvPr>
            <p:ph type="title"/>
          </p:nvPr>
        </p:nvSpPr>
        <p:spPr/>
        <p:txBody>
          <a:bodyPr/>
          <a:lstStyle/>
          <a:p>
            <a:r>
              <a:rPr lang="fr-FR" dirty="0"/>
              <a:t>DM intra-GHS (2)</a:t>
            </a:r>
          </a:p>
        </p:txBody>
      </p:sp>
      <p:sp>
        <p:nvSpPr>
          <p:cNvPr id="4" name="Espace réservé du numéro de diapositive 3">
            <a:extLst>
              <a:ext uri="{FF2B5EF4-FFF2-40B4-BE49-F238E27FC236}">
                <a16:creationId xmlns:a16="http://schemas.microsoft.com/office/drawing/2014/main" id="{D2E3039F-AA1A-4FF1-9FE2-00FCD4E9ACCA}"/>
              </a:ext>
            </a:extLst>
          </p:cNvPr>
          <p:cNvSpPr>
            <a:spLocks noGrp="1"/>
          </p:cNvSpPr>
          <p:nvPr>
            <p:ph type="sldNum" sz="quarter" idx="10"/>
          </p:nvPr>
        </p:nvSpPr>
        <p:spPr/>
        <p:txBody>
          <a:bodyPr/>
          <a:lstStyle/>
          <a:p>
            <a:fld id="{E5369045-A61C-425D-88C5-655E2D52834C}" type="slidenum">
              <a:rPr lang="fr-FR" smtClean="0"/>
              <a:pPr/>
              <a:t>23</a:t>
            </a:fld>
            <a:endParaRPr lang="fr-FR" dirty="0"/>
          </a:p>
        </p:txBody>
      </p:sp>
      <p:sp>
        <p:nvSpPr>
          <p:cNvPr id="6" name="Espace réservé du pied de page 5">
            <a:extLst>
              <a:ext uri="{FF2B5EF4-FFF2-40B4-BE49-F238E27FC236}">
                <a16:creationId xmlns:a16="http://schemas.microsoft.com/office/drawing/2014/main" id="{BE2FCEBE-4CE6-4A68-8B3E-3BD63D3BA29A}"/>
              </a:ext>
            </a:extLst>
          </p:cNvPr>
          <p:cNvSpPr>
            <a:spLocks noGrp="1"/>
          </p:cNvSpPr>
          <p:nvPr>
            <p:ph type="ftr" sz="quarter" idx="12"/>
          </p:nvPr>
        </p:nvSpPr>
        <p:spPr/>
        <p:txBody>
          <a:bodyPr/>
          <a:lstStyle/>
          <a:p>
            <a:r>
              <a:rPr lang="fr-FR"/>
              <a:t>Nouveautés PMSI 2022 MCO HAD - 7 avril 2022</a:t>
            </a:r>
            <a:endParaRPr lang="fr-FR" dirty="0"/>
          </a:p>
        </p:txBody>
      </p:sp>
      <p:graphicFrame>
        <p:nvGraphicFramePr>
          <p:cNvPr id="5" name="Diagramme 4">
            <a:extLst>
              <a:ext uri="{FF2B5EF4-FFF2-40B4-BE49-F238E27FC236}">
                <a16:creationId xmlns:a16="http://schemas.microsoft.com/office/drawing/2014/main" id="{0A37FCC2-7373-4AAD-868E-272AF30B7230}"/>
              </a:ext>
            </a:extLst>
          </p:cNvPr>
          <p:cNvGraphicFramePr/>
          <p:nvPr>
            <p:extLst>
              <p:ext uri="{D42A27DB-BD31-4B8C-83A1-F6EECF244321}">
                <p14:modId xmlns:p14="http://schemas.microsoft.com/office/powerpoint/2010/main" val="778767827"/>
              </p:ext>
            </p:extLst>
          </p:nvPr>
        </p:nvGraphicFramePr>
        <p:xfrm>
          <a:off x="683568" y="1797050"/>
          <a:ext cx="8136904"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865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63688" y="1700808"/>
            <a:ext cx="5832648" cy="2304256"/>
          </a:xfrm>
        </p:spPr>
        <p:txBody>
          <a:bodyPr/>
          <a:lstStyle/>
          <a:p>
            <a:r>
              <a:rPr lang="fr-FR" sz="3200" b="1" dirty="0">
                <a:solidFill>
                  <a:schemeClr val="bg2"/>
                </a:solidFill>
              </a:rPr>
              <a:t>Forfait Maladie Rénale Chronique</a:t>
            </a:r>
          </a:p>
        </p:txBody>
      </p:sp>
    </p:spTree>
    <p:extLst>
      <p:ext uri="{BB962C8B-B14F-4D97-AF65-F5344CB8AC3E}">
        <p14:creationId xmlns:p14="http://schemas.microsoft.com/office/powerpoint/2010/main" val="2647405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0CD952-76C1-4ECC-AAD8-839D04DD5697}"/>
              </a:ext>
            </a:extLst>
          </p:cNvPr>
          <p:cNvSpPr>
            <a:spLocks noGrp="1"/>
          </p:cNvSpPr>
          <p:nvPr>
            <p:ph type="title"/>
          </p:nvPr>
        </p:nvSpPr>
        <p:spPr/>
        <p:txBody>
          <a:bodyPr/>
          <a:lstStyle/>
          <a:p>
            <a:r>
              <a:rPr lang="fr-FR" dirty="0"/>
              <a:t>Dynamique du forfait MRC</a:t>
            </a:r>
          </a:p>
        </p:txBody>
      </p:sp>
      <p:sp>
        <p:nvSpPr>
          <p:cNvPr id="3" name="Espace réservé du contenu 2">
            <a:extLst>
              <a:ext uri="{FF2B5EF4-FFF2-40B4-BE49-F238E27FC236}">
                <a16:creationId xmlns:a16="http://schemas.microsoft.com/office/drawing/2014/main" id="{CB9A1E2F-5AE3-41ED-90BF-3A884A67C07B}"/>
              </a:ext>
            </a:extLst>
          </p:cNvPr>
          <p:cNvSpPr>
            <a:spLocks noGrp="1"/>
          </p:cNvSpPr>
          <p:nvPr>
            <p:ph idx="1"/>
          </p:nvPr>
        </p:nvSpPr>
        <p:spPr>
          <a:xfrm>
            <a:off x="762000" y="5013176"/>
            <a:ext cx="7416800" cy="778024"/>
          </a:xfrm>
        </p:spPr>
        <p:txBody>
          <a:bodyPr/>
          <a:lstStyle/>
          <a:p>
            <a:r>
              <a:rPr lang="fr-FR" dirty="0"/>
              <a:t>La validation ARS des données S1+S2 2021 est attendue pour le 8 avril </a:t>
            </a:r>
          </a:p>
        </p:txBody>
      </p:sp>
      <p:sp>
        <p:nvSpPr>
          <p:cNvPr id="6" name="Espace réservé du pied de page 5">
            <a:extLst>
              <a:ext uri="{FF2B5EF4-FFF2-40B4-BE49-F238E27FC236}">
                <a16:creationId xmlns:a16="http://schemas.microsoft.com/office/drawing/2014/main" id="{5BD5ADBB-7E1A-46AB-A35D-B3124385F290}"/>
              </a:ext>
            </a:extLst>
          </p:cNvPr>
          <p:cNvSpPr>
            <a:spLocks noGrp="1"/>
          </p:cNvSpPr>
          <p:nvPr>
            <p:ph type="ftr" sz="quarter" idx="12"/>
          </p:nvPr>
        </p:nvSpPr>
        <p:spPr/>
        <p:txBody>
          <a:bodyPr/>
          <a:lstStyle/>
          <a:p>
            <a:pPr>
              <a:defRPr/>
            </a:pPr>
            <a:r>
              <a:rPr lang="fr-FR"/>
              <a:t>Nouveautés PMSI 2022 MCO HAD - 7 avril 2022</a:t>
            </a:r>
            <a:endParaRPr lang="fr-FR" dirty="0"/>
          </a:p>
        </p:txBody>
      </p:sp>
      <mc:AlternateContent xmlns:mc="http://schemas.openxmlformats.org/markup-compatibility/2006" xmlns:cx2="http://schemas.microsoft.com/office/drawing/2015/10/21/chartex">
        <mc:Choice Requires="cx2">
          <p:graphicFrame>
            <p:nvGraphicFramePr>
              <p:cNvPr id="8" name="Graphique 7">
                <a:extLst>
                  <a:ext uri="{FF2B5EF4-FFF2-40B4-BE49-F238E27FC236}">
                    <a16:creationId xmlns:a16="http://schemas.microsoft.com/office/drawing/2014/main" id="{9222DB4F-F30F-405F-925B-D978F05F1D85}"/>
                  </a:ext>
                </a:extLst>
              </p:cNvPr>
              <p:cNvGraphicFramePr/>
              <p:nvPr>
                <p:extLst>
                  <p:ext uri="{D42A27DB-BD31-4B8C-83A1-F6EECF244321}">
                    <p14:modId xmlns:p14="http://schemas.microsoft.com/office/powerpoint/2010/main" val="303309543"/>
                  </p:ext>
                </p:extLst>
              </p:nvPr>
            </p:nvGraphicFramePr>
            <p:xfrm>
              <a:off x="827584" y="2053348"/>
              <a:ext cx="7097920" cy="2736304"/>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8" name="Graphique 7">
                <a:extLst>
                  <a:ext uri="{FF2B5EF4-FFF2-40B4-BE49-F238E27FC236}">
                    <a16:creationId xmlns:a16="http://schemas.microsoft.com/office/drawing/2014/main" id="{9222DB4F-F30F-405F-925B-D978F05F1D85}"/>
                  </a:ext>
                </a:extLst>
              </p:cNvPr>
              <p:cNvPicPr>
                <a:picLocks noGrp="1" noRot="1" noChangeAspect="1" noMove="1" noResize="1" noEditPoints="1" noAdjustHandles="1" noChangeArrowheads="1" noChangeShapeType="1"/>
              </p:cNvPicPr>
              <p:nvPr/>
            </p:nvPicPr>
            <p:blipFill>
              <a:blip r:embed="rId3"/>
              <a:stretch>
                <a:fillRect/>
              </a:stretch>
            </p:blipFill>
            <p:spPr>
              <a:xfrm>
                <a:off x="827584" y="2053348"/>
                <a:ext cx="7097920" cy="2736304"/>
              </a:xfrm>
              <a:prstGeom prst="rect">
                <a:avLst/>
              </a:prstGeom>
            </p:spPr>
          </p:pic>
        </mc:Fallback>
      </mc:AlternateContent>
      <p:sp>
        <p:nvSpPr>
          <p:cNvPr id="4" name="Espace réservé du numéro de diapositive 3">
            <a:extLst>
              <a:ext uri="{FF2B5EF4-FFF2-40B4-BE49-F238E27FC236}">
                <a16:creationId xmlns:a16="http://schemas.microsoft.com/office/drawing/2014/main" id="{8A7D15FD-EBD0-4AEC-B523-9BB6056C7E88}"/>
              </a:ext>
            </a:extLst>
          </p:cNvPr>
          <p:cNvSpPr>
            <a:spLocks noGrp="1"/>
          </p:cNvSpPr>
          <p:nvPr>
            <p:ph type="sldNum" sz="quarter" idx="10"/>
          </p:nvPr>
        </p:nvSpPr>
        <p:spPr/>
        <p:txBody>
          <a:bodyPr/>
          <a:lstStyle/>
          <a:p>
            <a:fld id="{E5369045-A61C-425D-88C5-655E2D52834C}" type="slidenum">
              <a:rPr lang="fr-FR" smtClean="0"/>
              <a:pPr/>
              <a:t>25</a:t>
            </a:fld>
            <a:endParaRPr lang="fr-FR" dirty="0"/>
          </a:p>
        </p:txBody>
      </p:sp>
    </p:spTree>
    <p:extLst>
      <p:ext uri="{BB962C8B-B14F-4D97-AF65-F5344CB8AC3E}">
        <p14:creationId xmlns:p14="http://schemas.microsoft.com/office/powerpoint/2010/main" val="1290851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63E289-8040-4733-853B-EE0DC0D35F42}"/>
              </a:ext>
            </a:extLst>
          </p:cNvPr>
          <p:cNvSpPr>
            <a:spLocks noGrp="1"/>
          </p:cNvSpPr>
          <p:nvPr>
            <p:ph type="title"/>
          </p:nvPr>
        </p:nvSpPr>
        <p:spPr/>
        <p:txBody>
          <a:bodyPr/>
          <a:lstStyle/>
          <a:p>
            <a:r>
              <a:rPr lang="fr-FR" dirty="0"/>
              <a:t>Recueil de l’INS en 2022</a:t>
            </a:r>
          </a:p>
        </p:txBody>
      </p:sp>
      <p:sp>
        <p:nvSpPr>
          <p:cNvPr id="3" name="Espace réservé du contenu 2">
            <a:extLst>
              <a:ext uri="{FF2B5EF4-FFF2-40B4-BE49-F238E27FC236}">
                <a16:creationId xmlns:a16="http://schemas.microsoft.com/office/drawing/2014/main" id="{DF42FD48-E54D-4B78-8FEE-329DF34EF840}"/>
              </a:ext>
            </a:extLst>
          </p:cNvPr>
          <p:cNvSpPr>
            <a:spLocks noGrp="1"/>
          </p:cNvSpPr>
          <p:nvPr>
            <p:ph idx="1"/>
          </p:nvPr>
        </p:nvSpPr>
        <p:spPr>
          <a:xfrm>
            <a:off x="813270" y="1916832"/>
            <a:ext cx="7842448" cy="4752528"/>
          </a:xfrm>
        </p:spPr>
        <p:txBody>
          <a:bodyPr/>
          <a:lstStyle/>
          <a:p>
            <a:r>
              <a:rPr lang="fr-FR" sz="2400" dirty="0"/>
              <a:t>L’IPP n’est pas suffisant pour permettre un chaînage satisfaisant entre le recueil MRC et le PMSI </a:t>
            </a:r>
          </a:p>
          <a:p>
            <a:endParaRPr lang="fr-FR" sz="2400" dirty="0"/>
          </a:p>
          <a:p>
            <a:endParaRPr lang="fr-FR" sz="2400" dirty="0"/>
          </a:p>
          <a:p>
            <a:endParaRPr lang="fr-FR" sz="2400" dirty="0"/>
          </a:p>
          <a:p>
            <a:endParaRPr lang="fr-FR" sz="2400" dirty="0"/>
          </a:p>
          <a:p>
            <a:endParaRPr lang="fr-FR" sz="2400" dirty="0"/>
          </a:p>
          <a:p>
            <a:pPr marL="184150" indent="0">
              <a:buNone/>
            </a:pPr>
            <a:endParaRPr lang="fr-FR" sz="2400" dirty="0"/>
          </a:p>
          <a:p>
            <a:r>
              <a:rPr lang="fr-FR" sz="2400" dirty="0"/>
              <a:t>Le recueil de l’INS permettra d’améliorer ce chaînage  </a:t>
            </a:r>
          </a:p>
        </p:txBody>
      </p:sp>
      <p:sp>
        <p:nvSpPr>
          <p:cNvPr id="4" name="Espace réservé du numéro de diapositive 3">
            <a:extLst>
              <a:ext uri="{FF2B5EF4-FFF2-40B4-BE49-F238E27FC236}">
                <a16:creationId xmlns:a16="http://schemas.microsoft.com/office/drawing/2014/main" id="{36D6E7B6-7827-4993-8AF5-FFBC52AF6069}"/>
              </a:ext>
            </a:extLst>
          </p:cNvPr>
          <p:cNvSpPr>
            <a:spLocks noGrp="1"/>
          </p:cNvSpPr>
          <p:nvPr>
            <p:ph type="sldNum" sz="quarter" idx="10"/>
          </p:nvPr>
        </p:nvSpPr>
        <p:spPr/>
        <p:txBody>
          <a:bodyPr/>
          <a:lstStyle/>
          <a:p>
            <a:fld id="{E5369045-A61C-425D-88C5-655E2D52834C}" type="slidenum">
              <a:rPr lang="fr-FR" smtClean="0"/>
              <a:pPr/>
              <a:t>26</a:t>
            </a:fld>
            <a:endParaRPr lang="fr-FR" dirty="0"/>
          </a:p>
        </p:txBody>
      </p:sp>
      <p:sp>
        <p:nvSpPr>
          <p:cNvPr id="6" name="Espace réservé du pied de page 5">
            <a:extLst>
              <a:ext uri="{FF2B5EF4-FFF2-40B4-BE49-F238E27FC236}">
                <a16:creationId xmlns:a16="http://schemas.microsoft.com/office/drawing/2014/main" id="{CC95D1D2-579F-4074-8EBB-2416EEF94E8F}"/>
              </a:ext>
            </a:extLst>
          </p:cNvPr>
          <p:cNvSpPr>
            <a:spLocks noGrp="1"/>
          </p:cNvSpPr>
          <p:nvPr>
            <p:ph type="ftr" sz="quarter" idx="12"/>
          </p:nvPr>
        </p:nvSpPr>
        <p:spPr/>
        <p:txBody>
          <a:bodyPr/>
          <a:lstStyle/>
          <a:p>
            <a:r>
              <a:rPr lang="fr-FR"/>
              <a:t>Nouveautés PMSI 2022 MCO HAD - 7 avril 2022</a:t>
            </a:r>
            <a:endParaRPr lang="fr-FR" dirty="0"/>
          </a:p>
        </p:txBody>
      </p:sp>
      <p:graphicFrame>
        <p:nvGraphicFramePr>
          <p:cNvPr id="10" name="Tableau 9">
            <a:extLst>
              <a:ext uri="{FF2B5EF4-FFF2-40B4-BE49-F238E27FC236}">
                <a16:creationId xmlns:a16="http://schemas.microsoft.com/office/drawing/2014/main" id="{3EECBF9A-FD5F-46CB-9AA7-3C067A3DE930}"/>
              </a:ext>
            </a:extLst>
          </p:cNvPr>
          <p:cNvGraphicFramePr>
            <a:graphicFrameLocks noGrp="1"/>
          </p:cNvGraphicFramePr>
          <p:nvPr>
            <p:extLst>
              <p:ext uri="{D42A27DB-BD31-4B8C-83A1-F6EECF244321}">
                <p14:modId xmlns:p14="http://schemas.microsoft.com/office/powerpoint/2010/main" val="918552636"/>
              </p:ext>
            </p:extLst>
          </p:nvPr>
        </p:nvGraphicFramePr>
        <p:xfrm>
          <a:off x="1508448" y="2780928"/>
          <a:ext cx="6336703" cy="2592289"/>
        </p:xfrm>
        <a:graphic>
          <a:graphicData uri="http://schemas.openxmlformats.org/drawingml/2006/table">
            <a:tbl>
              <a:tblPr>
                <a:tableStyleId>{5C22544A-7EE6-4342-B048-85BDC9FD1C3A}</a:tableStyleId>
              </a:tblPr>
              <a:tblGrid>
                <a:gridCol w="1746193">
                  <a:extLst>
                    <a:ext uri="{9D8B030D-6E8A-4147-A177-3AD203B41FA5}">
                      <a16:colId xmlns:a16="http://schemas.microsoft.com/office/drawing/2014/main" val="4256906388"/>
                    </a:ext>
                  </a:extLst>
                </a:gridCol>
                <a:gridCol w="1512168">
                  <a:extLst>
                    <a:ext uri="{9D8B030D-6E8A-4147-A177-3AD203B41FA5}">
                      <a16:colId xmlns:a16="http://schemas.microsoft.com/office/drawing/2014/main" val="1754952461"/>
                    </a:ext>
                  </a:extLst>
                </a:gridCol>
                <a:gridCol w="1512168">
                  <a:extLst>
                    <a:ext uri="{9D8B030D-6E8A-4147-A177-3AD203B41FA5}">
                      <a16:colId xmlns:a16="http://schemas.microsoft.com/office/drawing/2014/main" val="3237905750"/>
                    </a:ext>
                  </a:extLst>
                </a:gridCol>
                <a:gridCol w="1566174">
                  <a:extLst>
                    <a:ext uri="{9D8B030D-6E8A-4147-A177-3AD203B41FA5}">
                      <a16:colId xmlns:a16="http://schemas.microsoft.com/office/drawing/2014/main" val="407398413"/>
                    </a:ext>
                  </a:extLst>
                </a:gridCol>
              </a:tblGrid>
              <a:tr h="701443">
                <a:tc gridSpan="4">
                  <a:txBody>
                    <a:bodyPr/>
                    <a:lstStyle/>
                    <a:p>
                      <a:pPr algn="l" fontAlgn="ctr"/>
                      <a:r>
                        <a:rPr lang="fr-FR" sz="1400" u="none" strike="noStrike" dirty="0">
                          <a:effectLst/>
                        </a:rPr>
                        <a:t>Patients du forfait MRC en 2020 qui ont été pris en charge également </a:t>
                      </a:r>
                      <a:r>
                        <a:rPr lang="fr-FR" sz="1400" b="1" u="none" strike="noStrike" dirty="0">
                          <a:effectLst/>
                        </a:rPr>
                        <a:t>au sein du même établissement</a:t>
                      </a:r>
                      <a:r>
                        <a:rPr lang="fr-FR" sz="1400" u="none" strike="noStrike" dirty="0">
                          <a:effectLst/>
                        </a:rPr>
                        <a:t> au moins une fois :</a:t>
                      </a:r>
                      <a:endParaRPr lang="fr-FR" sz="1400" b="0" i="0" u="none" strike="noStrike" dirty="0">
                        <a:solidFill>
                          <a:srgbClr val="000000"/>
                        </a:solidFill>
                        <a:effectLst/>
                        <a:latin typeface="Calibri" panose="020F0502020204030204" pitchFamily="34" charset="0"/>
                      </a:endParaRPr>
                    </a:p>
                  </a:txBody>
                  <a:tcPr marL="7620" marR="7620" marT="7620"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629813584"/>
                  </a:ext>
                </a:extLst>
              </a:tr>
              <a:tr h="602326">
                <a:tc>
                  <a:txBody>
                    <a:bodyPr/>
                    <a:lstStyle/>
                    <a:p>
                      <a:pPr algn="ctr" fontAlgn="ctr"/>
                      <a:r>
                        <a:rPr lang="fr-FR" sz="1400" u="none" strike="noStrike">
                          <a:effectLst/>
                        </a:rPr>
                        <a:t>En hospitalisation</a:t>
                      </a:r>
                      <a:endParaRPr lang="fr-FR"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fr-FR" sz="1400" u="none" strike="noStrike">
                          <a:effectLst/>
                        </a:rPr>
                        <a:t>En consultation externe</a:t>
                      </a:r>
                      <a:endParaRPr lang="fr-FR"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fr-FR" sz="1400" u="none" strike="noStrike">
                          <a:effectLst/>
                        </a:rPr>
                        <a:t>Total</a:t>
                      </a:r>
                      <a:endParaRPr lang="fr-FR" sz="1400" b="0" i="0" u="none" strike="noStrike">
                        <a:solidFill>
                          <a:srgbClr val="000000"/>
                        </a:solidFill>
                        <a:effectLst/>
                        <a:latin typeface="Calibri" panose="020F0502020204030204" pitchFamily="34" charset="0"/>
                      </a:endParaRPr>
                    </a:p>
                  </a:txBody>
                  <a:tcPr marL="7620" marR="7620" marT="7620" marB="0" anchor="ctr"/>
                </a:tc>
                <a:tc>
                  <a:txBody>
                    <a:bodyPr/>
                    <a:lstStyle/>
                    <a:p>
                      <a:pPr algn="just" fontAlgn="ctr"/>
                      <a:r>
                        <a:rPr lang="fr-FR" sz="1400" u="none" strike="noStrike">
                          <a:effectLst/>
                        </a:rPr>
                        <a:t>Pourcentage</a:t>
                      </a:r>
                      <a:endParaRPr lang="fr-FR" sz="14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765359425"/>
                  </a:ext>
                </a:extLst>
              </a:tr>
              <a:tr h="221107">
                <a:tc>
                  <a:txBody>
                    <a:bodyPr/>
                    <a:lstStyle/>
                    <a:p>
                      <a:pPr algn="ctr" fontAlgn="ctr"/>
                      <a:r>
                        <a:rPr lang="fr-FR" sz="1400" u="none" strike="noStrike" dirty="0">
                          <a:solidFill>
                            <a:srgbClr val="FF0000"/>
                          </a:solidFill>
                          <a:effectLst/>
                        </a:rPr>
                        <a:t>Non</a:t>
                      </a:r>
                      <a:endParaRPr lang="fr-FR" sz="1400" b="0" i="0" u="none" strike="noStrike" dirty="0">
                        <a:solidFill>
                          <a:srgbClr val="FF0000"/>
                        </a:solidFill>
                        <a:effectLst/>
                        <a:latin typeface="Calibri" panose="020F0502020204030204" pitchFamily="34" charset="0"/>
                      </a:endParaRPr>
                    </a:p>
                  </a:txBody>
                  <a:tcPr marL="7620" marR="7620" marT="7620" marB="0" anchor="ctr"/>
                </a:tc>
                <a:tc>
                  <a:txBody>
                    <a:bodyPr/>
                    <a:lstStyle/>
                    <a:p>
                      <a:pPr algn="ctr" fontAlgn="ctr"/>
                      <a:r>
                        <a:rPr lang="fr-FR" sz="1400" u="none" strike="noStrike" dirty="0">
                          <a:solidFill>
                            <a:srgbClr val="FF0000"/>
                          </a:solidFill>
                          <a:effectLst/>
                        </a:rPr>
                        <a:t>Non</a:t>
                      </a:r>
                      <a:endParaRPr lang="fr-FR" sz="1400" b="0" i="0" u="none" strike="noStrike" dirty="0">
                        <a:solidFill>
                          <a:srgbClr val="FF0000"/>
                        </a:solidFill>
                        <a:effectLst/>
                        <a:latin typeface="Calibri" panose="020F0502020204030204" pitchFamily="34" charset="0"/>
                      </a:endParaRPr>
                    </a:p>
                  </a:txBody>
                  <a:tcPr marL="7620" marR="7620" marT="7620" marB="0" anchor="ctr"/>
                </a:tc>
                <a:tc>
                  <a:txBody>
                    <a:bodyPr/>
                    <a:lstStyle/>
                    <a:p>
                      <a:pPr algn="ctr" fontAlgn="ctr"/>
                      <a:r>
                        <a:rPr lang="fr-FR" sz="1400" u="none" strike="noStrike">
                          <a:effectLst/>
                        </a:rPr>
                        <a:t>46 646</a:t>
                      </a:r>
                      <a:endParaRPr lang="fr-FR"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fr-FR" sz="1200" u="none" strike="noStrike" dirty="0">
                          <a:solidFill>
                            <a:srgbClr val="FF0000"/>
                          </a:solidFill>
                          <a:effectLst/>
                        </a:rPr>
                        <a:t>64%</a:t>
                      </a:r>
                      <a:endParaRPr lang="fr-FR" sz="1200" b="0" i="0" u="none" strike="noStrike" dirty="0">
                        <a:solidFill>
                          <a:srgbClr val="FF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923293875"/>
                  </a:ext>
                </a:extLst>
              </a:tr>
              <a:tr h="221107">
                <a:tc>
                  <a:txBody>
                    <a:bodyPr/>
                    <a:lstStyle/>
                    <a:p>
                      <a:pPr algn="ctr" fontAlgn="ctr"/>
                      <a:r>
                        <a:rPr lang="fr-FR" sz="1400" u="none" strike="noStrike">
                          <a:effectLst/>
                        </a:rPr>
                        <a:t>Non</a:t>
                      </a:r>
                      <a:endParaRPr lang="fr-FR"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fr-FR" sz="1400" u="none" strike="noStrike">
                          <a:effectLst/>
                        </a:rPr>
                        <a:t>Oui</a:t>
                      </a:r>
                      <a:endParaRPr lang="fr-FR"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fr-FR" sz="1400" u="none" strike="noStrike">
                          <a:effectLst/>
                        </a:rPr>
                        <a:t>9 810</a:t>
                      </a:r>
                      <a:endParaRPr lang="fr-FR"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fr-FR" sz="1200" u="none" strike="noStrike">
                          <a:effectLst/>
                        </a:rPr>
                        <a:t>13%</a:t>
                      </a:r>
                      <a:endParaRPr lang="fr-FR" sz="12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661563470"/>
                  </a:ext>
                </a:extLst>
              </a:tr>
              <a:tr h="221107">
                <a:tc>
                  <a:txBody>
                    <a:bodyPr/>
                    <a:lstStyle/>
                    <a:p>
                      <a:pPr algn="ctr" fontAlgn="ctr"/>
                      <a:r>
                        <a:rPr lang="fr-FR" sz="1400" u="none" strike="noStrike">
                          <a:effectLst/>
                        </a:rPr>
                        <a:t>Oui</a:t>
                      </a:r>
                      <a:endParaRPr lang="fr-FR"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fr-FR" sz="1400" u="none" strike="noStrike">
                          <a:effectLst/>
                        </a:rPr>
                        <a:t>Non</a:t>
                      </a:r>
                      <a:endParaRPr lang="fr-FR"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fr-FR" sz="1400" u="none" strike="noStrike">
                          <a:effectLst/>
                        </a:rPr>
                        <a:t>6 246</a:t>
                      </a:r>
                      <a:endParaRPr lang="fr-FR"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fr-FR" sz="1200" u="none" strike="noStrike">
                          <a:effectLst/>
                        </a:rPr>
                        <a:t>9%</a:t>
                      </a:r>
                      <a:endParaRPr lang="fr-FR" sz="12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037679068"/>
                  </a:ext>
                </a:extLst>
              </a:tr>
              <a:tr h="221107">
                <a:tc>
                  <a:txBody>
                    <a:bodyPr/>
                    <a:lstStyle/>
                    <a:p>
                      <a:pPr algn="ctr" fontAlgn="ctr"/>
                      <a:r>
                        <a:rPr lang="fr-FR" sz="1400" u="none" strike="noStrike">
                          <a:effectLst/>
                        </a:rPr>
                        <a:t>Oui</a:t>
                      </a:r>
                      <a:endParaRPr lang="fr-FR"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fr-FR" sz="1400" u="none" strike="noStrike">
                          <a:effectLst/>
                        </a:rPr>
                        <a:t>Oui</a:t>
                      </a:r>
                      <a:endParaRPr lang="fr-FR"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fr-FR" sz="1400" u="none" strike="noStrike">
                          <a:effectLst/>
                        </a:rPr>
                        <a:t>10 405</a:t>
                      </a:r>
                      <a:endParaRPr lang="fr-FR"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fr-FR" sz="1200" u="none" strike="noStrike">
                          <a:effectLst/>
                        </a:rPr>
                        <a:t>14%</a:t>
                      </a:r>
                      <a:endParaRPr lang="fr-FR" sz="12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367640959"/>
                  </a:ext>
                </a:extLst>
              </a:tr>
              <a:tr h="404092">
                <a:tc>
                  <a:txBody>
                    <a:bodyPr/>
                    <a:lstStyle/>
                    <a:p>
                      <a:pPr algn="l" fontAlgn="t"/>
                      <a:r>
                        <a:rPr lang="fr-FR" sz="1200" u="none" strike="noStrike">
                          <a:effectLst/>
                        </a:rPr>
                        <a:t> </a:t>
                      </a:r>
                      <a:endParaRPr lang="fr-FR" sz="12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fr-FR" sz="1200" u="none" strike="noStrike">
                          <a:effectLst/>
                        </a:rPr>
                        <a:t> </a:t>
                      </a:r>
                      <a:endParaRPr lang="fr-FR" sz="1200" b="0" i="0" u="none" strike="noStrike">
                        <a:solidFill>
                          <a:srgbClr val="000000"/>
                        </a:solidFill>
                        <a:effectLst/>
                        <a:latin typeface="Calibri" panose="020F0502020204030204" pitchFamily="34" charset="0"/>
                      </a:endParaRPr>
                    </a:p>
                  </a:txBody>
                  <a:tcPr marL="7620" marR="7620" marT="7620" marB="0"/>
                </a:tc>
                <a:tc>
                  <a:txBody>
                    <a:bodyPr/>
                    <a:lstStyle/>
                    <a:p>
                      <a:pPr algn="ctr" fontAlgn="ctr"/>
                      <a:r>
                        <a:rPr lang="fr-FR" sz="1400" u="none" strike="noStrike">
                          <a:effectLst/>
                        </a:rPr>
                        <a:t>Total : 73 107</a:t>
                      </a:r>
                      <a:endParaRPr lang="fr-FR"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fr-FR" sz="1400" u="none" strike="noStrike" dirty="0">
                          <a:effectLst/>
                        </a:rPr>
                        <a:t> </a:t>
                      </a:r>
                      <a:endParaRPr lang="fr-FR"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902203416"/>
                  </a:ext>
                </a:extLst>
              </a:tr>
            </a:tbl>
          </a:graphicData>
        </a:graphic>
      </p:graphicFrame>
    </p:spTree>
    <p:extLst>
      <p:ext uri="{BB962C8B-B14F-4D97-AF65-F5344CB8AC3E}">
        <p14:creationId xmlns:p14="http://schemas.microsoft.com/office/powerpoint/2010/main" val="709007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0596D4-2EF1-4573-843D-71EA00E44174}"/>
              </a:ext>
            </a:extLst>
          </p:cNvPr>
          <p:cNvSpPr>
            <a:spLocks noGrp="1"/>
          </p:cNvSpPr>
          <p:nvPr>
            <p:ph type="title"/>
          </p:nvPr>
        </p:nvSpPr>
        <p:spPr>
          <a:xfrm>
            <a:off x="2057400" y="304800"/>
            <a:ext cx="6629400" cy="992188"/>
          </a:xfrm>
        </p:spPr>
        <p:txBody>
          <a:bodyPr/>
          <a:lstStyle/>
          <a:p>
            <a:r>
              <a:rPr lang="fr-FR" sz="2400" dirty="0"/>
              <a:t>Mise en œuvre du recueil de la qualité de vie (PROMIS29) et de l’expérience patient</a:t>
            </a:r>
          </a:p>
        </p:txBody>
      </p:sp>
      <p:graphicFrame>
        <p:nvGraphicFramePr>
          <p:cNvPr id="7" name="Espace réservé du contenu 6">
            <a:extLst>
              <a:ext uri="{FF2B5EF4-FFF2-40B4-BE49-F238E27FC236}">
                <a16:creationId xmlns:a16="http://schemas.microsoft.com/office/drawing/2014/main" id="{C7094154-CF54-4C23-9178-E715A494F794}"/>
              </a:ext>
            </a:extLst>
          </p:cNvPr>
          <p:cNvGraphicFramePr>
            <a:graphicFrameLocks noGrp="1"/>
          </p:cNvGraphicFramePr>
          <p:nvPr>
            <p:ph idx="1"/>
            <p:extLst>
              <p:ext uri="{D42A27DB-BD31-4B8C-83A1-F6EECF244321}">
                <p14:modId xmlns:p14="http://schemas.microsoft.com/office/powerpoint/2010/main" val="3732744996"/>
              </p:ext>
            </p:extLst>
          </p:nvPr>
        </p:nvGraphicFramePr>
        <p:xfrm>
          <a:off x="539552" y="1971834"/>
          <a:ext cx="7783263" cy="1925320"/>
        </p:xfrm>
        <a:graphic>
          <a:graphicData uri="http://schemas.openxmlformats.org/drawingml/2006/table">
            <a:tbl>
              <a:tblPr firstRow="1" bandRow="1">
                <a:tableStyleId>{5C22544A-7EE6-4342-B048-85BDC9FD1C3A}</a:tableStyleId>
              </a:tblPr>
              <a:tblGrid>
                <a:gridCol w="2088232">
                  <a:extLst>
                    <a:ext uri="{9D8B030D-6E8A-4147-A177-3AD203B41FA5}">
                      <a16:colId xmlns:a16="http://schemas.microsoft.com/office/drawing/2014/main" val="206103615"/>
                    </a:ext>
                  </a:extLst>
                </a:gridCol>
                <a:gridCol w="1368152">
                  <a:extLst>
                    <a:ext uri="{9D8B030D-6E8A-4147-A177-3AD203B41FA5}">
                      <a16:colId xmlns:a16="http://schemas.microsoft.com/office/drawing/2014/main" val="1074278088"/>
                    </a:ext>
                  </a:extLst>
                </a:gridCol>
                <a:gridCol w="2016224">
                  <a:extLst>
                    <a:ext uri="{9D8B030D-6E8A-4147-A177-3AD203B41FA5}">
                      <a16:colId xmlns:a16="http://schemas.microsoft.com/office/drawing/2014/main" val="3356952668"/>
                    </a:ext>
                  </a:extLst>
                </a:gridCol>
                <a:gridCol w="2310655">
                  <a:extLst>
                    <a:ext uri="{9D8B030D-6E8A-4147-A177-3AD203B41FA5}">
                      <a16:colId xmlns:a16="http://schemas.microsoft.com/office/drawing/2014/main" val="970112612"/>
                    </a:ext>
                  </a:extLst>
                </a:gridCol>
              </a:tblGrid>
              <a:tr h="370840">
                <a:tc>
                  <a:txBody>
                    <a:bodyPr/>
                    <a:lstStyle/>
                    <a:p>
                      <a:endParaRPr lang="fr-FR" sz="1200" dirty="0"/>
                    </a:p>
                  </a:txBody>
                  <a:tcPr/>
                </a:tc>
                <a:tc>
                  <a:txBody>
                    <a:bodyPr/>
                    <a:lstStyle/>
                    <a:p>
                      <a:r>
                        <a:rPr lang="fr-FR" sz="1200" dirty="0"/>
                        <a:t>Entrée</a:t>
                      </a:r>
                    </a:p>
                  </a:txBody>
                  <a:tcPr/>
                </a:tc>
                <a:tc>
                  <a:txBody>
                    <a:bodyPr/>
                    <a:lstStyle/>
                    <a:p>
                      <a:r>
                        <a:rPr lang="fr-FR" sz="1200" dirty="0"/>
                        <a:t>Sortie 1 vers l’ATIH</a:t>
                      </a:r>
                    </a:p>
                  </a:txBody>
                  <a:tcPr/>
                </a:tc>
                <a:tc>
                  <a:txBody>
                    <a:bodyPr/>
                    <a:lstStyle/>
                    <a:p>
                      <a:r>
                        <a:rPr lang="fr-FR" sz="1200" dirty="0"/>
                        <a:t>Sortie 2 fichier pour </a:t>
                      </a:r>
                      <a:r>
                        <a:rPr lang="fr-FR" sz="1200" dirty="0" err="1"/>
                        <a:t>EvalSanté</a:t>
                      </a:r>
                      <a:endParaRPr lang="fr-FR" sz="1200" dirty="0"/>
                    </a:p>
                  </a:txBody>
                  <a:tcPr/>
                </a:tc>
                <a:extLst>
                  <a:ext uri="{0D108BD9-81ED-4DB2-BD59-A6C34878D82A}">
                    <a16:rowId xmlns:a16="http://schemas.microsoft.com/office/drawing/2014/main" val="3362812897"/>
                  </a:ext>
                </a:extLst>
              </a:tr>
              <a:tr h="370840">
                <a:tc>
                  <a:txBody>
                    <a:bodyPr/>
                    <a:lstStyle/>
                    <a:p>
                      <a:r>
                        <a:rPr lang="fr-FR" sz="1200" dirty="0"/>
                        <a:t>Adresse mail du patient </a:t>
                      </a:r>
                    </a:p>
                  </a:txBody>
                  <a:tcPr/>
                </a:tc>
                <a:tc>
                  <a:txBody>
                    <a:bodyPr/>
                    <a:lstStyle/>
                    <a:p>
                      <a:r>
                        <a:rPr lang="fr-FR" sz="1200" dirty="0"/>
                        <a:t>Oui </a:t>
                      </a:r>
                    </a:p>
                  </a:txBody>
                  <a:tcPr/>
                </a:tc>
                <a:tc>
                  <a:txBody>
                    <a:bodyPr/>
                    <a:lstStyle/>
                    <a:p>
                      <a:r>
                        <a:rPr lang="fr-FR" sz="1200" dirty="0"/>
                        <a:t>Non </a:t>
                      </a:r>
                    </a:p>
                  </a:txBody>
                  <a:tcPr/>
                </a:tc>
                <a:tc>
                  <a:txBody>
                    <a:bodyPr/>
                    <a:lstStyle/>
                    <a:p>
                      <a:r>
                        <a:rPr lang="fr-FR" sz="1200" dirty="0"/>
                        <a:t>Oui </a:t>
                      </a:r>
                    </a:p>
                  </a:txBody>
                  <a:tcPr/>
                </a:tc>
                <a:extLst>
                  <a:ext uri="{0D108BD9-81ED-4DB2-BD59-A6C34878D82A}">
                    <a16:rowId xmlns:a16="http://schemas.microsoft.com/office/drawing/2014/main" val="1181973551"/>
                  </a:ext>
                </a:extLst>
              </a:tr>
              <a:tr h="370840">
                <a:tc>
                  <a:txBody>
                    <a:bodyPr/>
                    <a:lstStyle/>
                    <a:p>
                      <a:r>
                        <a:rPr lang="fr-FR" sz="1200" dirty="0"/>
                        <a:t>Variable « transmissions de l’adresse mail du patient »</a:t>
                      </a:r>
                    </a:p>
                  </a:txBody>
                  <a:tcPr/>
                </a:tc>
                <a:tc>
                  <a:txBody>
                    <a:bodyPr/>
                    <a:lstStyle/>
                    <a:p>
                      <a:r>
                        <a:rPr lang="fr-FR" sz="1200" dirty="0"/>
                        <a:t>Oui </a:t>
                      </a:r>
                    </a:p>
                  </a:txBody>
                  <a:tcPr/>
                </a:tc>
                <a:tc>
                  <a:txBody>
                    <a:bodyPr/>
                    <a:lstStyle/>
                    <a:p>
                      <a:r>
                        <a:rPr lang="fr-FR" sz="1200" dirty="0"/>
                        <a:t>Oui (refus de transmission email ou pas d’email) </a:t>
                      </a:r>
                    </a:p>
                  </a:txBody>
                  <a:tcPr/>
                </a:tc>
                <a:tc>
                  <a:txBody>
                    <a:bodyPr/>
                    <a:lstStyle/>
                    <a:p>
                      <a:r>
                        <a:rPr lang="fr-FR" sz="1200" dirty="0"/>
                        <a:t>Non </a:t>
                      </a:r>
                    </a:p>
                  </a:txBody>
                  <a:tcPr/>
                </a:tc>
                <a:extLst>
                  <a:ext uri="{0D108BD9-81ED-4DB2-BD59-A6C34878D82A}">
                    <a16:rowId xmlns:a16="http://schemas.microsoft.com/office/drawing/2014/main" val="400087515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dirty="0"/>
                        <a:t>Indicateur de saisie d’une adresse mail </a:t>
                      </a:r>
                    </a:p>
                    <a:p>
                      <a:endParaRPr lang="fr-FR" sz="1200" dirty="0"/>
                    </a:p>
                  </a:txBody>
                  <a:tcPr/>
                </a:tc>
                <a:tc>
                  <a:txBody>
                    <a:bodyPr/>
                    <a:lstStyle/>
                    <a:p>
                      <a:r>
                        <a:rPr lang="fr-FR" sz="1200" dirty="0"/>
                        <a:t>Pas une variable</a:t>
                      </a:r>
                    </a:p>
                  </a:txBody>
                  <a:tcPr/>
                </a:tc>
                <a:tc>
                  <a:txBody>
                    <a:bodyPr/>
                    <a:lstStyle/>
                    <a:p>
                      <a:r>
                        <a:rPr lang="fr-FR" sz="1200" dirty="0"/>
                        <a:t>Oui </a:t>
                      </a:r>
                    </a:p>
                    <a:p>
                      <a:r>
                        <a:rPr lang="fr-FR" sz="1200" dirty="0">
                          <a:sym typeface="Wingdings" panose="05000000000000000000" pitchFamily="2" charset="2"/>
                        </a:rPr>
                        <a:t> Modulation à la qualité</a:t>
                      </a:r>
                      <a:endParaRPr lang="fr-FR" sz="1200" dirty="0"/>
                    </a:p>
                  </a:txBody>
                  <a:tcPr/>
                </a:tc>
                <a:tc>
                  <a:txBody>
                    <a:bodyPr/>
                    <a:lstStyle/>
                    <a:p>
                      <a:r>
                        <a:rPr lang="fr-FR" sz="1200" dirty="0"/>
                        <a:t>Non </a:t>
                      </a:r>
                    </a:p>
                  </a:txBody>
                  <a:tcPr/>
                </a:tc>
                <a:extLst>
                  <a:ext uri="{0D108BD9-81ED-4DB2-BD59-A6C34878D82A}">
                    <a16:rowId xmlns:a16="http://schemas.microsoft.com/office/drawing/2014/main" val="994947532"/>
                  </a:ext>
                </a:extLst>
              </a:tr>
            </a:tbl>
          </a:graphicData>
        </a:graphic>
      </p:graphicFrame>
      <p:sp>
        <p:nvSpPr>
          <p:cNvPr id="4" name="Espace réservé du numéro de diapositive 3">
            <a:extLst>
              <a:ext uri="{FF2B5EF4-FFF2-40B4-BE49-F238E27FC236}">
                <a16:creationId xmlns:a16="http://schemas.microsoft.com/office/drawing/2014/main" id="{496AF6C9-90F6-4FEF-80C4-B56DF09BC8A8}"/>
              </a:ext>
            </a:extLst>
          </p:cNvPr>
          <p:cNvSpPr>
            <a:spLocks noGrp="1"/>
          </p:cNvSpPr>
          <p:nvPr>
            <p:ph type="sldNum" sz="quarter" idx="10"/>
          </p:nvPr>
        </p:nvSpPr>
        <p:spPr/>
        <p:txBody>
          <a:bodyPr/>
          <a:lstStyle/>
          <a:p>
            <a:fld id="{E5369045-A61C-425D-88C5-655E2D52834C}" type="slidenum">
              <a:rPr lang="fr-FR" smtClean="0"/>
              <a:pPr/>
              <a:t>27</a:t>
            </a:fld>
            <a:endParaRPr lang="fr-FR" dirty="0"/>
          </a:p>
        </p:txBody>
      </p:sp>
      <p:sp>
        <p:nvSpPr>
          <p:cNvPr id="6" name="Espace réservé du pied de page 5">
            <a:extLst>
              <a:ext uri="{FF2B5EF4-FFF2-40B4-BE49-F238E27FC236}">
                <a16:creationId xmlns:a16="http://schemas.microsoft.com/office/drawing/2014/main" id="{40826D88-9E4A-4CAF-82DC-05472AF62076}"/>
              </a:ext>
            </a:extLst>
          </p:cNvPr>
          <p:cNvSpPr>
            <a:spLocks noGrp="1"/>
          </p:cNvSpPr>
          <p:nvPr>
            <p:ph type="ftr" sz="quarter" idx="12"/>
          </p:nvPr>
        </p:nvSpPr>
        <p:spPr/>
        <p:txBody>
          <a:bodyPr/>
          <a:lstStyle/>
          <a:p>
            <a:r>
              <a:rPr lang="fr-FR"/>
              <a:t>Nouveautés PMSI 2022 MCO HAD - 7 avril 2022</a:t>
            </a:r>
            <a:endParaRPr lang="fr-FR" dirty="0"/>
          </a:p>
        </p:txBody>
      </p:sp>
      <p:sp>
        <p:nvSpPr>
          <p:cNvPr id="8" name="Espace réservé du contenu 2">
            <a:extLst>
              <a:ext uri="{FF2B5EF4-FFF2-40B4-BE49-F238E27FC236}">
                <a16:creationId xmlns:a16="http://schemas.microsoft.com/office/drawing/2014/main" id="{8ADEF5AA-A6D9-4EE0-94FF-227885CEF1A5}"/>
              </a:ext>
            </a:extLst>
          </p:cNvPr>
          <p:cNvSpPr txBox="1">
            <a:spLocks/>
          </p:cNvSpPr>
          <p:nvPr/>
        </p:nvSpPr>
        <p:spPr bwMode="auto">
          <a:xfrm>
            <a:off x="813270" y="4293096"/>
            <a:ext cx="7842448" cy="2031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46088" indent="-261938" algn="l" rtl="0" eaLnBrk="1" fontAlgn="base" hangingPunct="1">
              <a:spcBef>
                <a:spcPct val="20000"/>
              </a:spcBef>
              <a:spcAft>
                <a:spcPct val="0"/>
              </a:spcAft>
              <a:buBlip>
                <a:blip r:embed="rId2"/>
              </a:buBlip>
              <a:defRPr sz="2500">
                <a:solidFill>
                  <a:srgbClr val="4E455D"/>
                </a:solidFill>
                <a:latin typeface="+mn-lt"/>
                <a:ea typeface="+mn-ea"/>
                <a:cs typeface="ＭＳ Ｐゴシック" charset="0"/>
              </a:defRPr>
            </a:lvl1pPr>
            <a:lvl2pPr marL="762000" indent="-285750" algn="l" rtl="0" eaLnBrk="1" fontAlgn="base" hangingPunct="1">
              <a:spcBef>
                <a:spcPct val="20000"/>
              </a:spcBef>
              <a:spcAft>
                <a:spcPct val="0"/>
              </a:spcAft>
              <a:buSzPct val="110000"/>
              <a:buBlip>
                <a:blip r:embed="rId3"/>
              </a:buBlip>
              <a:defRPr sz="2200">
                <a:solidFill>
                  <a:srgbClr val="4E455D"/>
                </a:solidFill>
                <a:latin typeface="+mn-lt"/>
                <a:ea typeface="+mn-ea"/>
              </a:defRPr>
            </a:lvl2pPr>
            <a:lvl3pPr marL="1143000" indent="-190500" algn="l" rtl="0" eaLnBrk="1" fontAlgn="base" hangingPunct="1">
              <a:spcBef>
                <a:spcPct val="20000"/>
              </a:spcBef>
              <a:spcAft>
                <a:spcPct val="0"/>
              </a:spcAft>
              <a:buBlip>
                <a:blip r:embed="rId4"/>
              </a:buBlip>
              <a:defRPr>
                <a:solidFill>
                  <a:srgbClr val="4E455D"/>
                </a:solidFill>
                <a:latin typeface="+mn-lt"/>
                <a:ea typeface="+mn-ea"/>
              </a:defRPr>
            </a:lvl3pPr>
            <a:lvl4pPr marL="1619250" indent="-190500" algn="l" rtl="0" eaLnBrk="1" fontAlgn="base" hangingPunct="1">
              <a:spcBef>
                <a:spcPct val="20000"/>
              </a:spcBef>
              <a:spcAft>
                <a:spcPct val="0"/>
              </a:spcAft>
              <a:buBlip>
                <a:blip r:embed="rId2"/>
              </a:buBlip>
              <a:defRPr sz="1500">
                <a:solidFill>
                  <a:srgbClr val="4E455D"/>
                </a:solidFill>
                <a:latin typeface="+mn-lt"/>
                <a:ea typeface="+mn-ea"/>
              </a:defRPr>
            </a:lvl4pPr>
            <a:lvl5pPr marL="2000250" indent="-190500" algn="l" rtl="0" eaLnBrk="1" fontAlgn="base" hangingPunct="1">
              <a:spcBef>
                <a:spcPct val="20000"/>
              </a:spcBef>
              <a:spcAft>
                <a:spcPct val="0"/>
              </a:spcAft>
              <a:buBlip>
                <a:blip r:embed="rId3"/>
              </a:buBlip>
              <a:defRPr sz="1500">
                <a:solidFill>
                  <a:srgbClr val="4E455D"/>
                </a:solidFill>
                <a:latin typeface="+mn-lt"/>
                <a:ea typeface="+mn-ea"/>
              </a:defRPr>
            </a:lvl5pPr>
            <a:lvl6pPr marL="2457450" indent="-190500" algn="l" rtl="0" eaLnBrk="1" fontAlgn="base" hangingPunct="1">
              <a:spcBef>
                <a:spcPct val="20000"/>
              </a:spcBef>
              <a:spcAft>
                <a:spcPct val="0"/>
              </a:spcAft>
              <a:buBlip>
                <a:blip r:embed="rId3"/>
              </a:buBlip>
              <a:defRPr sz="1500">
                <a:solidFill>
                  <a:srgbClr val="4E455D"/>
                </a:solidFill>
                <a:latin typeface="+mn-lt"/>
                <a:ea typeface="+mn-ea"/>
              </a:defRPr>
            </a:lvl6pPr>
            <a:lvl7pPr marL="2914650" indent="-190500" algn="l" rtl="0" eaLnBrk="1" fontAlgn="base" hangingPunct="1">
              <a:spcBef>
                <a:spcPct val="20000"/>
              </a:spcBef>
              <a:spcAft>
                <a:spcPct val="0"/>
              </a:spcAft>
              <a:buBlip>
                <a:blip r:embed="rId3"/>
              </a:buBlip>
              <a:defRPr sz="1500">
                <a:solidFill>
                  <a:srgbClr val="4E455D"/>
                </a:solidFill>
                <a:latin typeface="+mn-lt"/>
                <a:ea typeface="+mn-ea"/>
              </a:defRPr>
            </a:lvl7pPr>
            <a:lvl8pPr marL="3371850" indent="-190500" algn="l" rtl="0" eaLnBrk="1" fontAlgn="base" hangingPunct="1">
              <a:spcBef>
                <a:spcPct val="20000"/>
              </a:spcBef>
              <a:spcAft>
                <a:spcPct val="0"/>
              </a:spcAft>
              <a:buBlip>
                <a:blip r:embed="rId3"/>
              </a:buBlip>
              <a:defRPr sz="1500">
                <a:solidFill>
                  <a:srgbClr val="4E455D"/>
                </a:solidFill>
                <a:latin typeface="+mn-lt"/>
                <a:ea typeface="+mn-ea"/>
              </a:defRPr>
            </a:lvl8pPr>
            <a:lvl9pPr marL="3829050" indent="-190500" algn="l" rtl="0" eaLnBrk="1" fontAlgn="base" hangingPunct="1">
              <a:spcBef>
                <a:spcPct val="20000"/>
              </a:spcBef>
              <a:spcAft>
                <a:spcPct val="0"/>
              </a:spcAft>
              <a:buBlip>
                <a:blip r:embed="rId3"/>
              </a:buBlip>
              <a:defRPr sz="1500">
                <a:solidFill>
                  <a:srgbClr val="4E455D"/>
                </a:solidFill>
                <a:latin typeface="+mn-lt"/>
                <a:ea typeface="+mn-ea"/>
              </a:defRPr>
            </a:lvl9pPr>
          </a:lstStyle>
          <a:p>
            <a:r>
              <a:rPr lang="fr-FR" sz="2800" kern="0" dirty="0"/>
              <a:t>Mise en œuvre prévue pour le S1 2022</a:t>
            </a:r>
          </a:p>
          <a:p>
            <a:pPr lvl="1"/>
            <a:r>
              <a:rPr lang="fr-FR" sz="2000" kern="0" dirty="0"/>
              <a:t>Sous réserve de finalisation juridique du dispositif</a:t>
            </a:r>
          </a:p>
          <a:p>
            <a:pPr lvl="2"/>
            <a:r>
              <a:rPr lang="fr-FR" sz="1600" kern="0" dirty="0"/>
              <a:t>Modalités d’information des patients </a:t>
            </a:r>
          </a:p>
          <a:p>
            <a:pPr lvl="2"/>
            <a:r>
              <a:rPr lang="fr-FR" sz="1600" kern="0" dirty="0"/>
              <a:t>Accès aux réponses par l’établissement (DIM, néphrologues) </a:t>
            </a:r>
          </a:p>
          <a:p>
            <a:pPr lvl="2"/>
            <a:r>
              <a:rPr lang="fr-FR" sz="1600" kern="0" dirty="0"/>
              <a:t>Accès aux données par le niveau national </a:t>
            </a:r>
          </a:p>
          <a:p>
            <a:pPr marL="952500" lvl="2" indent="0">
              <a:buNone/>
            </a:pPr>
            <a:endParaRPr lang="fr-FR" sz="1600" kern="0" dirty="0"/>
          </a:p>
          <a:p>
            <a:pPr marL="184150" indent="0">
              <a:buNone/>
            </a:pPr>
            <a:endParaRPr lang="fr-FR" sz="2400" kern="0" dirty="0"/>
          </a:p>
          <a:p>
            <a:endParaRPr lang="fr-FR" sz="2800" kern="0" dirty="0"/>
          </a:p>
          <a:p>
            <a:endParaRPr lang="fr-FR" sz="2800" kern="0" dirty="0"/>
          </a:p>
          <a:p>
            <a:pPr marL="184150" indent="0">
              <a:buNone/>
            </a:pPr>
            <a:endParaRPr lang="fr-FR" sz="2800" kern="0" dirty="0"/>
          </a:p>
        </p:txBody>
      </p:sp>
    </p:spTree>
    <p:extLst>
      <p:ext uri="{BB962C8B-B14F-4D97-AF65-F5344CB8AC3E}">
        <p14:creationId xmlns:p14="http://schemas.microsoft.com/office/powerpoint/2010/main" val="3954764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63688" y="1700808"/>
            <a:ext cx="5832648" cy="2304256"/>
          </a:xfrm>
        </p:spPr>
        <p:txBody>
          <a:bodyPr/>
          <a:lstStyle/>
          <a:p>
            <a:r>
              <a:rPr lang="fr-FR" sz="3200" b="1" dirty="0">
                <a:solidFill>
                  <a:schemeClr val="bg2"/>
                </a:solidFill>
              </a:rPr>
              <a:t>Admissions directes non programmées</a:t>
            </a:r>
          </a:p>
        </p:txBody>
      </p:sp>
    </p:spTree>
    <p:extLst>
      <p:ext uri="{BB962C8B-B14F-4D97-AF65-F5344CB8AC3E}">
        <p14:creationId xmlns:p14="http://schemas.microsoft.com/office/powerpoint/2010/main" val="1470955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0638ED-073B-47E3-BEB3-F78FCCC257CC}"/>
              </a:ext>
            </a:extLst>
          </p:cNvPr>
          <p:cNvSpPr>
            <a:spLocks noGrp="1"/>
          </p:cNvSpPr>
          <p:nvPr>
            <p:ph type="title"/>
          </p:nvPr>
        </p:nvSpPr>
        <p:spPr>
          <a:xfrm>
            <a:off x="2057399" y="304800"/>
            <a:ext cx="6259017" cy="992188"/>
          </a:xfrm>
        </p:spPr>
        <p:txBody>
          <a:bodyPr/>
          <a:lstStyle/>
          <a:p>
            <a:r>
              <a:rPr lang="fr-FR" dirty="0"/>
              <a:t>Réponses aux questions adressées à </a:t>
            </a:r>
            <a:r>
              <a:rPr lang="fr-FR" i="1" dirty="0"/>
              <a:t>adnp75@atih.sante.fr </a:t>
            </a:r>
          </a:p>
        </p:txBody>
      </p:sp>
      <p:sp>
        <p:nvSpPr>
          <p:cNvPr id="3" name="Espace réservé du contenu 2">
            <a:extLst>
              <a:ext uri="{FF2B5EF4-FFF2-40B4-BE49-F238E27FC236}">
                <a16:creationId xmlns:a16="http://schemas.microsoft.com/office/drawing/2014/main" id="{588A960A-312D-4134-9B1F-4C5CF3764574}"/>
              </a:ext>
            </a:extLst>
          </p:cNvPr>
          <p:cNvSpPr>
            <a:spLocks noGrp="1"/>
          </p:cNvSpPr>
          <p:nvPr>
            <p:ph idx="1"/>
          </p:nvPr>
        </p:nvSpPr>
        <p:spPr>
          <a:xfrm>
            <a:off x="762000" y="2133600"/>
            <a:ext cx="7842448" cy="3657600"/>
          </a:xfrm>
        </p:spPr>
        <p:txBody>
          <a:bodyPr/>
          <a:lstStyle/>
          <a:p>
            <a:r>
              <a:rPr lang="fr-FR" dirty="0"/>
              <a:t>Le périmètre du recueil et de l’incitation </a:t>
            </a:r>
            <a:r>
              <a:rPr lang="fr-FR" b="1" dirty="0"/>
              <a:t>comprend bien </a:t>
            </a:r>
            <a:r>
              <a:rPr lang="fr-FR" dirty="0"/>
              <a:t>: </a:t>
            </a:r>
          </a:p>
          <a:p>
            <a:pPr lvl="1"/>
            <a:r>
              <a:rPr lang="fr-FR" dirty="0"/>
              <a:t>Les GHM en C </a:t>
            </a:r>
          </a:p>
          <a:p>
            <a:pPr lvl="1"/>
            <a:r>
              <a:rPr lang="fr-FR" dirty="0"/>
              <a:t>Les séjours du périmètre réalisés dans des (futurs) hôpitaux de proximité </a:t>
            </a:r>
          </a:p>
          <a:p>
            <a:r>
              <a:rPr lang="fr-FR" dirty="0"/>
              <a:t>Le périmètre du recueil et de l’incitation </a:t>
            </a:r>
            <a:r>
              <a:rPr lang="fr-FR" b="1" dirty="0"/>
              <a:t>ne comprend pas </a:t>
            </a:r>
            <a:r>
              <a:rPr lang="fr-FR" dirty="0"/>
              <a:t>: </a:t>
            </a:r>
          </a:p>
          <a:p>
            <a:pPr lvl="1"/>
            <a:r>
              <a:rPr lang="fr-FR" dirty="0"/>
              <a:t>Les séjours réalisés après transfert depuis une USLD  </a:t>
            </a:r>
          </a:p>
          <a:p>
            <a:pPr marL="184150" indent="0">
              <a:buNone/>
            </a:pPr>
            <a:endParaRPr lang="fr-FR" dirty="0"/>
          </a:p>
          <a:p>
            <a:pPr marL="476250" lvl="1" indent="0">
              <a:buNone/>
            </a:pPr>
            <a:endParaRPr lang="fr-FR" dirty="0"/>
          </a:p>
          <a:p>
            <a:pPr lvl="1"/>
            <a:endParaRPr lang="fr-FR" dirty="0"/>
          </a:p>
        </p:txBody>
      </p:sp>
      <p:sp>
        <p:nvSpPr>
          <p:cNvPr id="4" name="Espace réservé du numéro de diapositive 3">
            <a:extLst>
              <a:ext uri="{FF2B5EF4-FFF2-40B4-BE49-F238E27FC236}">
                <a16:creationId xmlns:a16="http://schemas.microsoft.com/office/drawing/2014/main" id="{ABE015D9-977D-4C57-AC36-D3D331978921}"/>
              </a:ext>
            </a:extLst>
          </p:cNvPr>
          <p:cNvSpPr>
            <a:spLocks noGrp="1"/>
          </p:cNvSpPr>
          <p:nvPr>
            <p:ph type="sldNum" sz="quarter" idx="10"/>
          </p:nvPr>
        </p:nvSpPr>
        <p:spPr/>
        <p:txBody>
          <a:bodyPr/>
          <a:lstStyle/>
          <a:p>
            <a:fld id="{E5369045-A61C-425D-88C5-655E2D52834C}" type="slidenum">
              <a:rPr lang="fr-FR" smtClean="0"/>
              <a:pPr/>
              <a:t>29</a:t>
            </a:fld>
            <a:endParaRPr lang="fr-FR" dirty="0"/>
          </a:p>
        </p:txBody>
      </p:sp>
      <p:sp>
        <p:nvSpPr>
          <p:cNvPr id="6" name="Espace réservé du pied de page 5">
            <a:extLst>
              <a:ext uri="{FF2B5EF4-FFF2-40B4-BE49-F238E27FC236}">
                <a16:creationId xmlns:a16="http://schemas.microsoft.com/office/drawing/2014/main" id="{C2EDABB9-38E0-4385-AF82-8D3EAE5575A0}"/>
              </a:ext>
            </a:extLst>
          </p:cNvPr>
          <p:cNvSpPr>
            <a:spLocks noGrp="1"/>
          </p:cNvSpPr>
          <p:nvPr>
            <p:ph type="ftr" sz="quarter" idx="12"/>
          </p:nvPr>
        </p:nvSpPr>
        <p:spPr/>
        <p:txBody>
          <a:bodyPr/>
          <a:lstStyle/>
          <a:p>
            <a:r>
              <a:rPr lang="fr-FR"/>
              <a:t>Nouveautés PMSI 2022 MCO HAD - 7 avril 2022</a:t>
            </a:r>
            <a:endParaRPr lang="fr-FR" dirty="0"/>
          </a:p>
        </p:txBody>
      </p:sp>
    </p:spTree>
    <p:extLst>
      <p:ext uri="{BB962C8B-B14F-4D97-AF65-F5344CB8AC3E}">
        <p14:creationId xmlns:p14="http://schemas.microsoft.com/office/powerpoint/2010/main" val="3861033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a:extLst>
              <a:ext uri="{FF2B5EF4-FFF2-40B4-BE49-F238E27FC236}">
                <a16:creationId xmlns:a16="http://schemas.microsoft.com/office/drawing/2014/main" id="{BF8C06A6-72D3-4F02-BA1C-4BD06BA5798E}"/>
              </a:ext>
            </a:extLst>
          </p:cNvPr>
          <p:cNvSpPr>
            <a:spLocks noGrp="1"/>
          </p:cNvSpPr>
          <p:nvPr>
            <p:ph type="title"/>
          </p:nvPr>
        </p:nvSpPr>
        <p:spPr/>
        <p:txBody>
          <a:bodyPr>
            <a:normAutofit fontScale="90000"/>
          </a:bodyPr>
          <a:lstStyle/>
          <a:p>
            <a:pPr eaLnBrk="1" hangingPunct="1"/>
            <a:br>
              <a:rPr lang="fr-FR" altLang="fr-FR" dirty="0">
                <a:latin typeface="Arial Bold" charset="0"/>
              </a:rPr>
            </a:br>
            <a:br>
              <a:rPr lang="fr-FR" altLang="fr-FR" dirty="0">
                <a:latin typeface="Arial Bold" charset="0"/>
              </a:rPr>
            </a:br>
            <a:endParaRPr lang="fr-FR" altLang="fr-FR" sz="1350" b="0" dirty="0">
              <a:solidFill>
                <a:srgbClr val="C00000"/>
              </a:solidFill>
              <a:latin typeface="Arial Bold" charset="0"/>
            </a:endParaRPr>
          </a:p>
        </p:txBody>
      </p:sp>
      <p:sp>
        <p:nvSpPr>
          <p:cNvPr id="3" name="Espace réservé du contenu 2">
            <a:extLst>
              <a:ext uri="{FF2B5EF4-FFF2-40B4-BE49-F238E27FC236}">
                <a16:creationId xmlns:a16="http://schemas.microsoft.com/office/drawing/2014/main" id="{51C1C138-2BBD-405E-AC4E-FCAA75E202DC}"/>
              </a:ext>
            </a:extLst>
          </p:cNvPr>
          <p:cNvSpPr>
            <a:spLocks noGrp="1"/>
          </p:cNvSpPr>
          <p:nvPr>
            <p:ph idx="1"/>
          </p:nvPr>
        </p:nvSpPr>
        <p:spPr>
          <a:xfrm>
            <a:off x="1563939" y="2228330"/>
            <a:ext cx="6525838" cy="3672408"/>
          </a:xfrm>
        </p:spPr>
        <p:txBody>
          <a:bodyPr>
            <a:normAutofit/>
          </a:bodyPr>
          <a:lstStyle/>
          <a:p>
            <a:pPr marL="103585" indent="0" algn="ctr" eaLnBrk="0" hangingPunct="0">
              <a:buNone/>
              <a:defRPr/>
            </a:pPr>
            <a:endParaRPr lang="fr-FR" sz="1275" b="1" dirty="0">
              <a:latin typeface="Arial"/>
              <a:ea typeface="MS PGothic" pitchFamily="34" charset="-128"/>
            </a:endParaRPr>
          </a:p>
          <a:p>
            <a:pPr marL="123825" indent="0" algn="just" eaLnBrk="0" hangingPunct="0">
              <a:buNone/>
              <a:defRPr/>
            </a:pPr>
            <a:endParaRPr lang="fr-FR" sz="1500" dirty="0">
              <a:latin typeface="Arial" panose="020B0604020202020204" pitchFamily="34" charset="0"/>
              <a:ea typeface="MS PGothic" pitchFamily="34" charset="-128"/>
              <a:cs typeface="Arial" panose="020B0604020202020204" pitchFamily="34" charset="0"/>
            </a:endParaRPr>
          </a:p>
          <a:p>
            <a:pPr marL="123825" indent="0" algn="just" eaLnBrk="0" hangingPunct="0">
              <a:buNone/>
              <a:defRPr/>
            </a:pPr>
            <a:r>
              <a:rPr lang="fr-FR" sz="1500" b="1" dirty="0">
                <a:latin typeface="Arial" panose="020B0604020202020204" pitchFamily="34" charset="0"/>
                <a:ea typeface="MS PGothic" pitchFamily="34" charset="-128"/>
                <a:cs typeface="Arial" panose="020B0604020202020204" pitchFamily="34" charset="0"/>
              </a:rPr>
              <a:t>Où ?</a:t>
            </a:r>
          </a:p>
          <a:p>
            <a:pPr marL="123825" indent="0" algn="just" eaLnBrk="0" hangingPunct="0">
              <a:buNone/>
              <a:defRPr/>
            </a:pPr>
            <a:r>
              <a:rPr lang="fr-FR" sz="1500" dirty="0">
                <a:latin typeface="Arial" panose="020B0604020202020204" pitchFamily="34" charset="0"/>
                <a:ea typeface="MS PGothic" pitchFamily="34" charset="-128"/>
                <a:cs typeface="Arial" panose="020B0604020202020204" pitchFamily="34" charset="0"/>
              </a:rPr>
              <a:t>Le Chat se trouve  dans la fenêtre à droite de votre écran</a:t>
            </a:r>
          </a:p>
          <a:p>
            <a:pPr marL="123825" lvl="1" indent="0" algn="just" eaLnBrk="0" hangingPunct="0">
              <a:buNone/>
              <a:defRPr/>
            </a:pPr>
            <a:r>
              <a:rPr lang="fr-FR" sz="1500" dirty="0">
                <a:latin typeface="Arial" panose="020B0604020202020204" pitchFamily="34" charset="0"/>
                <a:ea typeface="MS PGothic" pitchFamily="34" charset="-128"/>
                <a:cs typeface="Arial" panose="020B0604020202020204" pitchFamily="34" charset="0"/>
              </a:rPr>
              <a:t>Il est suivi par l'équipe de l'ATIH</a:t>
            </a:r>
          </a:p>
          <a:p>
            <a:pPr marL="123825" lvl="1" indent="0" algn="just" eaLnBrk="0" hangingPunct="0">
              <a:buNone/>
              <a:defRPr/>
            </a:pPr>
            <a:endParaRPr lang="fr-FR" sz="1500" dirty="0">
              <a:latin typeface="Arial" panose="020B0604020202020204" pitchFamily="34" charset="0"/>
              <a:ea typeface="MS PGothic" pitchFamily="34" charset="-128"/>
              <a:cs typeface="Arial" panose="020B0604020202020204" pitchFamily="34" charset="0"/>
            </a:endParaRPr>
          </a:p>
          <a:p>
            <a:pPr marL="123825" lvl="1" indent="0" algn="just" eaLnBrk="0" hangingPunct="0">
              <a:buNone/>
              <a:defRPr/>
            </a:pPr>
            <a:r>
              <a:rPr lang="fr-FR" sz="1500" b="1" dirty="0">
                <a:latin typeface="Arial" panose="020B0604020202020204" pitchFamily="34" charset="0"/>
                <a:ea typeface="MS PGothic" pitchFamily="34" charset="-128"/>
                <a:cs typeface="Arial" panose="020B0604020202020204" pitchFamily="34" charset="0"/>
              </a:rPr>
              <a:t>Comment ?</a:t>
            </a:r>
          </a:p>
          <a:p>
            <a:pPr marL="556916" lvl="2" indent="-147341" algn="just" eaLnBrk="0" hangingPunct="0">
              <a:buBlip>
                <a:blip r:embed="rId3"/>
              </a:buBlip>
              <a:defRPr/>
            </a:pPr>
            <a:r>
              <a:rPr lang="fr-FR" sz="1500" dirty="0">
                <a:latin typeface="Arial" panose="020B0604020202020204" pitchFamily="34" charset="0"/>
                <a:ea typeface="MS PGothic" pitchFamily="34" charset="-128"/>
                <a:cs typeface="Arial" panose="020B0604020202020204" pitchFamily="34" charset="0"/>
              </a:rPr>
              <a:t>Partager vos questions avec l’ensemble des participants : par défaut</a:t>
            </a:r>
          </a:p>
          <a:p>
            <a:pPr marL="556916" lvl="2" indent="-147341" algn="just" eaLnBrk="0" hangingPunct="0">
              <a:buBlip>
                <a:blip r:embed="rId3"/>
              </a:buBlip>
              <a:defRPr/>
            </a:pPr>
            <a:r>
              <a:rPr lang="fr-FR" sz="1500" dirty="0">
                <a:latin typeface="Arial" panose="020B0604020202020204" pitchFamily="34" charset="0"/>
                <a:ea typeface="MS PGothic" pitchFamily="34" charset="-128"/>
                <a:cs typeface="Arial" panose="020B0604020202020204" pitchFamily="34" charset="0"/>
              </a:rPr>
              <a:t>Poser une question en privé à un animateur : choisir son nom</a:t>
            </a:r>
          </a:p>
          <a:p>
            <a:pPr marL="123825" lvl="1" indent="0" algn="just" defTabSz="100906" eaLnBrk="0" hangingPunct="0">
              <a:buNone/>
              <a:defRPr/>
            </a:pPr>
            <a:endParaRPr lang="fr-FR" sz="1500" dirty="0">
              <a:latin typeface="Arial" panose="020B0604020202020204" pitchFamily="34" charset="0"/>
              <a:ea typeface="MS PGothic" pitchFamily="34" charset="-128"/>
              <a:cs typeface="Arial" panose="020B0604020202020204" pitchFamily="34" charset="0"/>
            </a:endParaRPr>
          </a:p>
          <a:p>
            <a:pPr marL="123825" indent="0" algn="just" eaLnBrk="0" hangingPunct="0">
              <a:buNone/>
              <a:defRPr/>
            </a:pPr>
            <a:r>
              <a:rPr lang="fr-FR" sz="1500" b="1" dirty="0">
                <a:latin typeface="Arial" panose="020B0604020202020204" pitchFamily="34" charset="0"/>
                <a:ea typeface="MS PGothic" pitchFamily="34" charset="-128"/>
                <a:cs typeface="Arial" panose="020B0604020202020204" pitchFamily="34" charset="0"/>
              </a:rPr>
              <a:t>Pour être efficaces  </a:t>
            </a:r>
          </a:p>
          <a:p>
            <a:pPr marL="556916" lvl="2" indent="-147341" algn="just" eaLnBrk="0" hangingPunct="0">
              <a:buBlip>
                <a:blip r:embed="rId3"/>
              </a:buBlip>
              <a:defRPr/>
            </a:pPr>
            <a:r>
              <a:rPr lang="fr-FR" sz="1500" dirty="0">
                <a:latin typeface="Arial" panose="020B0604020202020204" pitchFamily="34" charset="0"/>
                <a:ea typeface="MS PGothic" pitchFamily="34" charset="-128"/>
                <a:cs typeface="Arial" panose="020B0604020202020204" pitchFamily="34" charset="0"/>
              </a:rPr>
              <a:t>Soyez concis</a:t>
            </a:r>
          </a:p>
          <a:p>
            <a:pPr marL="556916" lvl="2" indent="-147341" algn="just" eaLnBrk="0" hangingPunct="0">
              <a:buBlip>
                <a:blip r:embed="rId3"/>
              </a:buBlip>
              <a:defRPr/>
            </a:pPr>
            <a:r>
              <a:rPr lang="fr-FR" sz="1500" dirty="0">
                <a:latin typeface="Arial" panose="020B0604020202020204" pitchFamily="34" charset="0"/>
                <a:ea typeface="MS PGothic" pitchFamily="34" charset="-128"/>
                <a:cs typeface="Arial" panose="020B0604020202020204" pitchFamily="34" charset="0"/>
              </a:rPr>
              <a:t>Précisez au mieux vos questions pour éviter les quiproquos</a:t>
            </a:r>
          </a:p>
          <a:p>
            <a:pPr marL="271166" lvl="1" indent="-147341" algn="just" defTabSz="100906" eaLnBrk="0" hangingPunct="0">
              <a:buBlip>
                <a:blip r:embed="rId3"/>
              </a:buBlip>
              <a:defRPr/>
            </a:pPr>
            <a:endParaRPr lang="fr-FR" sz="1500" dirty="0">
              <a:latin typeface="Arial" panose="020B0604020202020204" pitchFamily="34" charset="0"/>
              <a:ea typeface="MS PGothic" pitchFamily="34" charset="-128"/>
              <a:cs typeface="Arial" panose="020B0604020202020204" pitchFamily="34" charset="0"/>
            </a:endParaRPr>
          </a:p>
        </p:txBody>
      </p:sp>
      <p:sp>
        <p:nvSpPr>
          <p:cNvPr id="15364" name="ZoneTexte 1">
            <a:extLst>
              <a:ext uri="{FF2B5EF4-FFF2-40B4-BE49-F238E27FC236}">
                <a16:creationId xmlns:a16="http://schemas.microsoft.com/office/drawing/2014/main" id="{8211E2F0-1CB8-4289-A4AD-505C59DABC1C}"/>
              </a:ext>
            </a:extLst>
          </p:cNvPr>
          <p:cNvSpPr txBox="1">
            <a:spLocks noChangeArrowheads="1"/>
          </p:cNvSpPr>
          <p:nvPr/>
        </p:nvSpPr>
        <p:spPr bwMode="auto">
          <a:xfrm>
            <a:off x="2598010" y="1578048"/>
            <a:ext cx="457114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fr-FR" altLang="fr-FR" b="1" dirty="0">
                <a:solidFill>
                  <a:srgbClr val="0095CB"/>
                </a:solidFill>
                <a:effectLst>
                  <a:outerShdw blurRad="38100" dist="38100" dir="2700000" algn="tl">
                    <a:srgbClr val="C0C0C0"/>
                  </a:outerShdw>
                </a:effectLst>
                <a:latin typeface="Arial Bold" charset="0"/>
              </a:rPr>
              <a:t>Session Actualités PMSI 2022</a:t>
            </a:r>
          </a:p>
          <a:p>
            <a:pPr algn="ctr" eaLnBrk="0" fontAlgn="base" hangingPunct="0">
              <a:spcBef>
                <a:spcPct val="0"/>
              </a:spcBef>
              <a:spcAft>
                <a:spcPct val="0"/>
              </a:spcAft>
            </a:pPr>
            <a:endParaRPr lang="fr-FR" altLang="fr-FR" b="1" dirty="0">
              <a:solidFill>
                <a:srgbClr val="4E455D"/>
              </a:solidFill>
            </a:endParaRPr>
          </a:p>
          <a:p>
            <a:pPr algn="ctr" eaLnBrk="0" fontAlgn="base" hangingPunct="0">
              <a:spcBef>
                <a:spcPct val="0"/>
              </a:spcBef>
              <a:spcAft>
                <a:spcPct val="0"/>
              </a:spcAft>
            </a:pPr>
            <a:r>
              <a:rPr lang="fr-FR" altLang="fr-FR" b="1" dirty="0">
                <a:solidFill>
                  <a:srgbClr val="4E455D"/>
                </a:solidFill>
              </a:rPr>
              <a:t>Le chat  pour communiquer avec nous !</a:t>
            </a:r>
          </a:p>
        </p:txBody>
      </p:sp>
      <p:sp>
        <p:nvSpPr>
          <p:cNvPr id="2" name="Flèche : droite 1">
            <a:extLst>
              <a:ext uri="{FF2B5EF4-FFF2-40B4-BE49-F238E27FC236}">
                <a16:creationId xmlns:a16="http://schemas.microsoft.com/office/drawing/2014/main" id="{73E8030B-C919-43B5-9C94-67A8925C7BAA}"/>
              </a:ext>
            </a:extLst>
          </p:cNvPr>
          <p:cNvSpPr/>
          <p:nvPr/>
        </p:nvSpPr>
        <p:spPr>
          <a:xfrm>
            <a:off x="1199156" y="2824990"/>
            <a:ext cx="306533" cy="140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a:solidFill>
                <a:prstClr val="white"/>
              </a:solidFill>
              <a:latin typeface="Arial"/>
              <a:ea typeface="ＭＳ Ｐゴシック"/>
            </a:endParaRPr>
          </a:p>
        </p:txBody>
      </p:sp>
      <p:sp>
        <p:nvSpPr>
          <p:cNvPr id="6" name="Flèche : droite 5">
            <a:extLst>
              <a:ext uri="{FF2B5EF4-FFF2-40B4-BE49-F238E27FC236}">
                <a16:creationId xmlns:a16="http://schemas.microsoft.com/office/drawing/2014/main" id="{A8FA298A-FE23-4C26-A82C-CC0FB0D874C7}"/>
              </a:ext>
            </a:extLst>
          </p:cNvPr>
          <p:cNvSpPr/>
          <p:nvPr/>
        </p:nvSpPr>
        <p:spPr>
          <a:xfrm>
            <a:off x="1199155" y="3994395"/>
            <a:ext cx="306533" cy="140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a:solidFill>
                <a:prstClr val="white"/>
              </a:solidFill>
              <a:latin typeface="Arial"/>
              <a:ea typeface="ＭＳ Ｐゴシック"/>
            </a:endParaRPr>
          </a:p>
        </p:txBody>
      </p:sp>
      <p:sp>
        <p:nvSpPr>
          <p:cNvPr id="10" name="Espace réservé du numéro de diapositive 9"/>
          <p:cNvSpPr>
            <a:spLocks noGrp="1"/>
          </p:cNvSpPr>
          <p:nvPr>
            <p:ph type="sldNum" sz="quarter" idx="10"/>
          </p:nvPr>
        </p:nvSpPr>
        <p:spPr/>
        <p:txBody>
          <a:bodyPr/>
          <a:lstStyle/>
          <a:p>
            <a:fld id="{E5369045-A61C-425D-88C5-655E2D52834C}" type="slidenum">
              <a:rPr lang="fr-FR">
                <a:ea typeface="ＭＳ Ｐゴシック"/>
              </a:rPr>
              <a:pPr/>
              <a:t>3</a:t>
            </a:fld>
            <a:endParaRPr lang="fr-FR" dirty="0">
              <a:ea typeface="ＭＳ Ｐゴシック"/>
            </a:endParaRPr>
          </a:p>
        </p:txBody>
      </p:sp>
      <p:sp>
        <p:nvSpPr>
          <p:cNvPr id="11" name="Flèche : droite 10">
            <a:extLst>
              <a:ext uri="{FF2B5EF4-FFF2-40B4-BE49-F238E27FC236}">
                <a16:creationId xmlns:a16="http://schemas.microsoft.com/office/drawing/2014/main" id="{677E2546-DFC2-454A-BF82-C98D231EC0F5}"/>
              </a:ext>
            </a:extLst>
          </p:cNvPr>
          <p:cNvSpPr/>
          <p:nvPr/>
        </p:nvSpPr>
        <p:spPr>
          <a:xfrm>
            <a:off x="1199156" y="4990972"/>
            <a:ext cx="306533" cy="140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a:solidFill>
                <a:prstClr val="white"/>
              </a:solidFill>
              <a:latin typeface="Arial"/>
              <a:ea typeface="ＭＳ Ｐゴシック"/>
            </a:endParaRPr>
          </a:p>
        </p:txBody>
      </p:sp>
      <p:sp>
        <p:nvSpPr>
          <p:cNvPr id="5" name="Espace réservé du pied de page 4">
            <a:extLst>
              <a:ext uri="{FF2B5EF4-FFF2-40B4-BE49-F238E27FC236}">
                <a16:creationId xmlns:a16="http://schemas.microsoft.com/office/drawing/2014/main" id="{671267A4-629A-4A6F-A32B-2CB835864C79}"/>
              </a:ext>
            </a:extLst>
          </p:cNvPr>
          <p:cNvSpPr>
            <a:spLocks noGrp="1"/>
          </p:cNvSpPr>
          <p:nvPr>
            <p:ph type="ftr" sz="quarter" idx="12"/>
          </p:nvPr>
        </p:nvSpPr>
        <p:spPr/>
        <p:txBody>
          <a:bodyPr/>
          <a:lstStyle/>
          <a:p>
            <a:r>
              <a:rPr lang="fr-FR"/>
              <a:t>Nouveautés PMSI 2022 MCO HAD - 7 avril 2022</a:t>
            </a:r>
            <a:endParaRPr lang="fr-FR" dirty="0"/>
          </a:p>
        </p:txBody>
      </p:sp>
    </p:spTree>
    <p:extLst>
      <p:ext uri="{BB962C8B-B14F-4D97-AF65-F5344CB8AC3E}">
        <p14:creationId xmlns:p14="http://schemas.microsoft.com/office/powerpoint/2010/main" val="3368428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0638ED-073B-47E3-BEB3-F78FCCC257CC}"/>
              </a:ext>
            </a:extLst>
          </p:cNvPr>
          <p:cNvSpPr>
            <a:spLocks noGrp="1"/>
          </p:cNvSpPr>
          <p:nvPr>
            <p:ph type="title"/>
          </p:nvPr>
        </p:nvSpPr>
        <p:spPr>
          <a:xfrm>
            <a:off x="2057399" y="304800"/>
            <a:ext cx="6259017" cy="992188"/>
          </a:xfrm>
        </p:spPr>
        <p:txBody>
          <a:bodyPr/>
          <a:lstStyle/>
          <a:p>
            <a:r>
              <a:rPr lang="fr-FR" dirty="0"/>
              <a:t>Programme de travail 2022</a:t>
            </a:r>
            <a:endParaRPr lang="fr-FR" i="1" dirty="0"/>
          </a:p>
        </p:txBody>
      </p:sp>
      <p:sp>
        <p:nvSpPr>
          <p:cNvPr id="3" name="Espace réservé du contenu 2">
            <a:extLst>
              <a:ext uri="{FF2B5EF4-FFF2-40B4-BE49-F238E27FC236}">
                <a16:creationId xmlns:a16="http://schemas.microsoft.com/office/drawing/2014/main" id="{588A960A-312D-4134-9B1F-4C5CF3764574}"/>
              </a:ext>
            </a:extLst>
          </p:cNvPr>
          <p:cNvSpPr>
            <a:spLocks noGrp="1"/>
          </p:cNvSpPr>
          <p:nvPr>
            <p:ph idx="1"/>
          </p:nvPr>
        </p:nvSpPr>
        <p:spPr>
          <a:xfrm>
            <a:off x="762000" y="2133600"/>
            <a:ext cx="7842448" cy="3657600"/>
          </a:xfrm>
        </p:spPr>
        <p:txBody>
          <a:bodyPr/>
          <a:lstStyle/>
          <a:p>
            <a:r>
              <a:rPr lang="fr-FR" dirty="0"/>
              <a:t>Suivi au fil de l’eau du codage de la variable Non programmé </a:t>
            </a:r>
          </a:p>
          <a:p>
            <a:r>
              <a:rPr lang="fr-FR" dirty="0"/>
              <a:t>Appui de la DGOS pour la construction de l’incitation financière </a:t>
            </a:r>
          </a:p>
          <a:p>
            <a:pPr lvl="1"/>
            <a:r>
              <a:rPr lang="fr-FR" dirty="0"/>
              <a:t>Pour l’heure, il est envisagé une répartition de l’enveloppe de financement : </a:t>
            </a:r>
          </a:p>
          <a:p>
            <a:pPr lvl="2"/>
            <a:r>
              <a:rPr lang="fr-FR" dirty="0"/>
              <a:t>Au volume d’activité réalisé en 1</a:t>
            </a:r>
            <a:r>
              <a:rPr lang="fr-FR" baseline="30000" dirty="0"/>
              <a:t>ère</a:t>
            </a:r>
            <a:r>
              <a:rPr lang="fr-FR" dirty="0"/>
              <a:t> année </a:t>
            </a:r>
          </a:p>
          <a:p>
            <a:pPr lvl="2"/>
            <a:r>
              <a:rPr lang="fr-FR" dirty="0"/>
              <a:t>Au volume d’activité et à la progression en 2</a:t>
            </a:r>
            <a:r>
              <a:rPr lang="fr-FR" baseline="30000" dirty="0"/>
              <a:t>ème</a:t>
            </a:r>
            <a:r>
              <a:rPr lang="fr-FR" dirty="0"/>
              <a:t> année. </a:t>
            </a:r>
          </a:p>
          <a:p>
            <a:pPr lvl="2"/>
            <a:endParaRPr lang="fr-FR" dirty="0"/>
          </a:p>
          <a:p>
            <a:endParaRPr lang="fr-FR" dirty="0"/>
          </a:p>
          <a:p>
            <a:endParaRPr lang="fr-FR" dirty="0"/>
          </a:p>
          <a:p>
            <a:pPr marL="184150" indent="0">
              <a:buNone/>
            </a:pPr>
            <a:endParaRPr lang="fr-FR" dirty="0"/>
          </a:p>
          <a:p>
            <a:pPr marL="476250" lvl="1" indent="0">
              <a:buNone/>
            </a:pPr>
            <a:endParaRPr lang="fr-FR" dirty="0"/>
          </a:p>
          <a:p>
            <a:pPr lvl="1"/>
            <a:endParaRPr lang="fr-FR" dirty="0"/>
          </a:p>
        </p:txBody>
      </p:sp>
      <p:sp>
        <p:nvSpPr>
          <p:cNvPr id="4" name="Espace réservé du numéro de diapositive 3">
            <a:extLst>
              <a:ext uri="{FF2B5EF4-FFF2-40B4-BE49-F238E27FC236}">
                <a16:creationId xmlns:a16="http://schemas.microsoft.com/office/drawing/2014/main" id="{ABE015D9-977D-4C57-AC36-D3D331978921}"/>
              </a:ext>
            </a:extLst>
          </p:cNvPr>
          <p:cNvSpPr>
            <a:spLocks noGrp="1"/>
          </p:cNvSpPr>
          <p:nvPr>
            <p:ph type="sldNum" sz="quarter" idx="10"/>
          </p:nvPr>
        </p:nvSpPr>
        <p:spPr/>
        <p:txBody>
          <a:bodyPr/>
          <a:lstStyle/>
          <a:p>
            <a:fld id="{E5369045-A61C-425D-88C5-655E2D52834C}" type="slidenum">
              <a:rPr lang="fr-FR" smtClean="0"/>
              <a:pPr/>
              <a:t>30</a:t>
            </a:fld>
            <a:endParaRPr lang="fr-FR" dirty="0"/>
          </a:p>
        </p:txBody>
      </p:sp>
      <p:sp>
        <p:nvSpPr>
          <p:cNvPr id="6" name="Espace réservé du pied de page 5">
            <a:extLst>
              <a:ext uri="{FF2B5EF4-FFF2-40B4-BE49-F238E27FC236}">
                <a16:creationId xmlns:a16="http://schemas.microsoft.com/office/drawing/2014/main" id="{C2EDABB9-38E0-4385-AF82-8D3EAE5575A0}"/>
              </a:ext>
            </a:extLst>
          </p:cNvPr>
          <p:cNvSpPr>
            <a:spLocks noGrp="1"/>
          </p:cNvSpPr>
          <p:nvPr>
            <p:ph type="ftr" sz="quarter" idx="12"/>
          </p:nvPr>
        </p:nvSpPr>
        <p:spPr/>
        <p:txBody>
          <a:bodyPr/>
          <a:lstStyle/>
          <a:p>
            <a:r>
              <a:rPr lang="fr-FR"/>
              <a:t>Nouveautés PMSI 2022 MCO HAD - 7 avril 2022</a:t>
            </a:r>
            <a:endParaRPr lang="fr-FR" dirty="0"/>
          </a:p>
        </p:txBody>
      </p:sp>
    </p:spTree>
    <p:extLst>
      <p:ext uri="{BB962C8B-B14F-4D97-AF65-F5344CB8AC3E}">
        <p14:creationId xmlns:p14="http://schemas.microsoft.com/office/powerpoint/2010/main" val="3840225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DD7AF07-9F1E-4763-8549-00646693CB00}"/>
              </a:ext>
            </a:extLst>
          </p:cNvPr>
          <p:cNvSpPr>
            <a:spLocks noGrp="1"/>
          </p:cNvSpPr>
          <p:nvPr>
            <p:ph idx="1"/>
          </p:nvPr>
        </p:nvSpPr>
        <p:spPr>
          <a:xfrm>
            <a:off x="762000" y="3140968"/>
            <a:ext cx="7416800" cy="2650232"/>
          </a:xfrm>
        </p:spPr>
        <p:txBody>
          <a:bodyPr/>
          <a:lstStyle/>
          <a:p>
            <a:pPr marL="184150" indent="0" algn="ctr">
              <a:buNone/>
            </a:pPr>
            <a:r>
              <a:rPr lang="fr-FR" altLang="fr-FR" sz="2800" b="1" dirty="0">
                <a:solidFill>
                  <a:srgbClr val="0095CB"/>
                </a:solidFill>
                <a:effectLst>
                  <a:outerShdw blurRad="38100" dist="38100" dir="2700000" algn="tl">
                    <a:srgbClr val="C0C0C0"/>
                  </a:outerShdw>
                </a:effectLst>
                <a:latin typeface="Arial Bold" charset="0"/>
              </a:rPr>
              <a:t>Nouveautés CCAM Descriptive à usage PMSI V1 2022 </a:t>
            </a:r>
          </a:p>
          <a:p>
            <a:endParaRPr lang="fr-FR" dirty="0"/>
          </a:p>
        </p:txBody>
      </p:sp>
      <p:sp>
        <p:nvSpPr>
          <p:cNvPr id="4" name="Espace réservé du numéro de diapositive 3">
            <a:extLst>
              <a:ext uri="{FF2B5EF4-FFF2-40B4-BE49-F238E27FC236}">
                <a16:creationId xmlns:a16="http://schemas.microsoft.com/office/drawing/2014/main" id="{3A505C94-52A2-4D8A-A7E9-F9D073DA7BE7}"/>
              </a:ext>
            </a:extLst>
          </p:cNvPr>
          <p:cNvSpPr>
            <a:spLocks noGrp="1"/>
          </p:cNvSpPr>
          <p:nvPr>
            <p:ph type="sldNum" sz="quarter" idx="10"/>
          </p:nvPr>
        </p:nvSpPr>
        <p:spPr/>
        <p:txBody>
          <a:bodyPr/>
          <a:lstStyle/>
          <a:p>
            <a:fld id="{E5369045-A61C-425D-88C5-655E2D52834C}" type="slidenum">
              <a:rPr lang="fr-FR" smtClean="0"/>
              <a:pPr/>
              <a:t>31</a:t>
            </a:fld>
            <a:endParaRPr lang="fr-FR" dirty="0"/>
          </a:p>
        </p:txBody>
      </p:sp>
      <p:sp>
        <p:nvSpPr>
          <p:cNvPr id="6" name="Espace réservé du pied de page 5">
            <a:extLst>
              <a:ext uri="{FF2B5EF4-FFF2-40B4-BE49-F238E27FC236}">
                <a16:creationId xmlns:a16="http://schemas.microsoft.com/office/drawing/2014/main" id="{0CC464A5-79C0-46B8-9492-F9D8D16D112F}"/>
              </a:ext>
            </a:extLst>
          </p:cNvPr>
          <p:cNvSpPr>
            <a:spLocks noGrp="1"/>
          </p:cNvSpPr>
          <p:nvPr>
            <p:ph type="ftr" sz="quarter" idx="12"/>
          </p:nvPr>
        </p:nvSpPr>
        <p:spPr/>
        <p:txBody>
          <a:bodyPr/>
          <a:lstStyle/>
          <a:p>
            <a:r>
              <a:rPr lang="fr-FR"/>
              <a:t>Nouveautés PMSI 2022 MCO HAD - 7 avril 2022</a:t>
            </a:r>
            <a:endParaRPr lang="fr-FR" dirty="0"/>
          </a:p>
        </p:txBody>
      </p:sp>
    </p:spTree>
    <p:extLst>
      <p:ext uri="{BB962C8B-B14F-4D97-AF65-F5344CB8AC3E}">
        <p14:creationId xmlns:p14="http://schemas.microsoft.com/office/powerpoint/2010/main" val="812679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6E0E7A-1DA3-4D21-B3B2-59216D2671FA}"/>
              </a:ext>
            </a:extLst>
          </p:cNvPr>
          <p:cNvSpPr>
            <a:spLocks noGrp="1"/>
          </p:cNvSpPr>
          <p:nvPr>
            <p:ph type="title"/>
          </p:nvPr>
        </p:nvSpPr>
        <p:spPr/>
        <p:txBody>
          <a:bodyPr/>
          <a:lstStyle/>
          <a:p>
            <a:r>
              <a:rPr lang="fr-FR" dirty="0"/>
              <a:t>Nouveautés CCAM descriptive V1 2022 </a:t>
            </a:r>
          </a:p>
        </p:txBody>
      </p:sp>
      <p:sp>
        <p:nvSpPr>
          <p:cNvPr id="3" name="Espace réservé du contenu 2">
            <a:extLst>
              <a:ext uri="{FF2B5EF4-FFF2-40B4-BE49-F238E27FC236}">
                <a16:creationId xmlns:a16="http://schemas.microsoft.com/office/drawing/2014/main" id="{4A0724F7-81AF-40D0-B946-5957CC0602E9}"/>
              </a:ext>
            </a:extLst>
          </p:cNvPr>
          <p:cNvSpPr>
            <a:spLocks noGrp="1"/>
          </p:cNvSpPr>
          <p:nvPr>
            <p:ph idx="1"/>
          </p:nvPr>
        </p:nvSpPr>
        <p:spPr>
          <a:xfrm>
            <a:off x="683568" y="2133600"/>
            <a:ext cx="7848872" cy="3657600"/>
          </a:xfrm>
        </p:spPr>
        <p:txBody>
          <a:bodyPr/>
          <a:lstStyle/>
          <a:p>
            <a:r>
              <a:rPr lang="fr-FR" dirty="0"/>
              <a:t>Cette publication est la 1e version de CCAM descriptive à usage PMSI en 2022, elle prend en compte : </a:t>
            </a:r>
          </a:p>
          <a:p>
            <a:pPr marL="138113" indent="0">
              <a:buNone/>
            </a:pPr>
            <a:endParaRPr lang="fr-FR" dirty="0"/>
          </a:p>
          <a:p>
            <a:pPr marL="810000" lvl="1" algn="just"/>
            <a:r>
              <a:rPr lang="fr-FR" sz="1800" dirty="0"/>
              <a:t>Des évolutions de la CCAM Descriptive à usage PMSI </a:t>
            </a:r>
          </a:p>
          <a:p>
            <a:pPr marL="810000" lvl="1" algn="just"/>
            <a:r>
              <a:rPr lang="fr-FR" sz="1800" dirty="0"/>
              <a:t>Des évolutions de la V69 de la CCAM</a:t>
            </a:r>
          </a:p>
          <a:p>
            <a:pPr marL="343547" indent="0">
              <a:buNone/>
            </a:pPr>
            <a:endParaRPr lang="fr-FR" dirty="0"/>
          </a:p>
        </p:txBody>
      </p:sp>
      <p:sp>
        <p:nvSpPr>
          <p:cNvPr id="4" name="Espace réservé du numéro de diapositive 3">
            <a:extLst>
              <a:ext uri="{FF2B5EF4-FFF2-40B4-BE49-F238E27FC236}">
                <a16:creationId xmlns:a16="http://schemas.microsoft.com/office/drawing/2014/main" id="{9B859C3C-2654-4890-BAD4-F0D31F1C6B2E}"/>
              </a:ext>
            </a:extLst>
          </p:cNvPr>
          <p:cNvSpPr>
            <a:spLocks noGrp="1"/>
          </p:cNvSpPr>
          <p:nvPr>
            <p:ph type="sldNum" sz="quarter" idx="10"/>
          </p:nvPr>
        </p:nvSpPr>
        <p:spPr/>
        <p:txBody>
          <a:bodyPr/>
          <a:lstStyle/>
          <a:p>
            <a:pPr>
              <a:defRPr/>
            </a:pPr>
            <a:fld id="{DDD27138-9959-4C70-A3DC-F7A57261A163}" type="slidenum">
              <a:rPr lang="fr-FR" altLang="fr-FR" smtClean="0"/>
              <a:pPr>
                <a:defRPr/>
              </a:pPr>
              <a:t>32</a:t>
            </a:fld>
            <a:endParaRPr lang="fr-FR" altLang="fr-FR"/>
          </a:p>
        </p:txBody>
      </p:sp>
      <p:sp>
        <p:nvSpPr>
          <p:cNvPr id="5" name="Espace réservé du pied de page 4">
            <a:extLst>
              <a:ext uri="{FF2B5EF4-FFF2-40B4-BE49-F238E27FC236}">
                <a16:creationId xmlns:a16="http://schemas.microsoft.com/office/drawing/2014/main" id="{88AAC013-A98A-4719-8C7E-0657B0EF6F5A}"/>
              </a:ext>
            </a:extLst>
          </p:cNvPr>
          <p:cNvSpPr>
            <a:spLocks noGrp="1"/>
          </p:cNvSpPr>
          <p:nvPr>
            <p:ph type="ftr" sz="quarter" idx="12"/>
          </p:nvPr>
        </p:nvSpPr>
        <p:spPr/>
        <p:txBody>
          <a:bodyPr/>
          <a:lstStyle/>
          <a:p>
            <a:r>
              <a:rPr lang="fr-FR"/>
              <a:t>Nouveautés PMSI 2022 MCO HAD - 7 avril 2022</a:t>
            </a:r>
            <a:endParaRPr lang="fr-FR" dirty="0"/>
          </a:p>
        </p:txBody>
      </p:sp>
    </p:spTree>
    <p:extLst>
      <p:ext uri="{BB962C8B-B14F-4D97-AF65-F5344CB8AC3E}">
        <p14:creationId xmlns:p14="http://schemas.microsoft.com/office/powerpoint/2010/main" val="3768947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4AC8ADC9-329D-40B8-BB4C-1A0E1CCF0AE6}"/>
              </a:ext>
            </a:extLst>
          </p:cNvPr>
          <p:cNvSpPr>
            <a:spLocks noGrp="1"/>
          </p:cNvSpPr>
          <p:nvPr>
            <p:ph type="title"/>
          </p:nvPr>
        </p:nvSpPr>
        <p:spPr>
          <a:xfrm>
            <a:off x="2357754" y="404664"/>
            <a:ext cx="5400600" cy="744141"/>
          </a:xfrm>
        </p:spPr>
        <p:txBody>
          <a:bodyPr/>
          <a:lstStyle/>
          <a:p>
            <a:pPr algn="ctr"/>
            <a:r>
              <a:rPr lang="fr-FR" dirty="0"/>
              <a:t>Création d’extensions de codes PMSI </a:t>
            </a:r>
          </a:p>
        </p:txBody>
      </p:sp>
      <p:sp>
        <p:nvSpPr>
          <p:cNvPr id="6" name="Espace réservé du contenu 5">
            <a:extLst>
              <a:ext uri="{FF2B5EF4-FFF2-40B4-BE49-F238E27FC236}">
                <a16:creationId xmlns:a16="http://schemas.microsoft.com/office/drawing/2014/main" id="{5E76C559-2981-425E-91D4-8E31C96D3E52}"/>
              </a:ext>
            </a:extLst>
          </p:cNvPr>
          <p:cNvSpPr>
            <a:spLocks noGrp="1"/>
          </p:cNvSpPr>
          <p:nvPr>
            <p:ph idx="1"/>
          </p:nvPr>
        </p:nvSpPr>
        <p:spPr>
          <a:xfrm>
            <a:off x="1144825" y="1556792"/>
            <a:ext cx="7577269" cy="3995810"/>
          </a:xfrm>
        </p:spPr>
        <p:txBody>
          <a:bodyPr/>
          <a:lstStyle/>
          <a:p>
            <a:pPr algn="just"/>
            <a:r>
              <a:rPr lang="fr-FR" sz="1600" dirty="0"/>
              <a:t>Extensions de codes pour les modalités de description du PTS Laboratoire d’analyse quantifiée de la marche et du mouvement (AQMM) </a:t>
            </a:r>
          </a:p>
          <a:p>
            <a:pPr marL="138113" indent="0" algn="just">
              <a:buNone/>
            </a:pPr>
            <a:endParaRPr lang="fr-FR" sz="1600" dirty="0"/>
          </a:p>
          <a:p>
            <a:pPr algn="just"/>
            <a:r>
              <a:rPr lang="fr-FR" sz="1600" dirty="0"/>
              <a:t>Dans le cadre du futur modèle de financement du SSR </a:t>
            </a:r>
          </a:p>
          <a:p>
            <a:pPr marL="138113" indent="0" algn="just">
              <a:buNone/>
            </a:pPr>
            <a:endParaRPr lang="fr-FR" sz="1600" dirty="0"/>
          </a:p>
          <a:p>
            <a:pPr algn="just"/>
            <a:r>
              <a:rPr lang="fr-FR" sz="1600" dirty="0"/>
              <a:t>Les codes « pères » des 10 nouveaux actes CCAM avec extensions PMSI </a:t>
            </a:r>
            <a:r>
              <a:rPr lang="fr-FR" sz="1600" i="1" dirty="0"/>
              <a:t>avec ou sans</a:t>
            </a:r>
            <a:r>
              <a:rPr lang="fr-FR" sz="1600" dirty="0"/>
              <a:t> </a:t>
            </a:r>
            <a:r>
              <a:rPr lang="fr-FR" sz="1600" i="1" dirty="0"/>
              <a:t>AQMM</a:t>
            </a:r>
            <a:r>
              <a:rPr lang="fr-FR" sz="1600" dirty="0"/>
              <a:t> ne sont plus autorisés au codage en SSR pour le recueil M3 </a:t>
            </a:r>
          </a:p>
          <a:p>
            <a:pPr marL="138113" indent="0" algn="just">
              <a:buNone/>
            </a:pPr>
            <a:endParaRPr lang="fr-FR" sz="1600" dirty="0"/>
          </a:p>
          <a:p>
            <a:pPr algn="just"/>
            <a:r>
              <a:rPr lang="fr-FR" sz="1600" dirty="0"/>
              <a:t>Les actes CCAM concernés sont :</a:t>
            </a:r>
          </a:p>
          <a:p>
            <a:pPr marL="810000" lvl="1" algn="just"/>
            <a:r>
              <a:rPr lang="fr-FR" sz="1600" dirty="0"/>
              <a:t>NKQP001   Analyse instrumentale de la cinématique de la marche</a:t>
            </a:r>
          </a:p>
          <a:p>
            <a:pPr marL="810000" lvl="1" algn="just"/>
            <a:r>
              <a:rPr lang="fr-FR" sz="1600" dirty="0"/>
              <a:t>NKQP002   Analyse baropodométrique de la marche</a:t>
            </a:r>
          </a:p>
          <a:p>
            <a:pPr marL="810000" lvl="1" algn="just"/>
            <a:r>
              <a:rPr lang="fr-FR" sz="1600" dirty="0"/>
              <a:t>PEQP002   Analyse métrologique de la posture, de la locomotion et/ou des gestuelles chez un patient </a:t>
            </a:r>
            <a:r>
              <a:rPr lang="fr-FR" sz="1600" dirty="0" err="1"/>
              <a:t>polydéficient</a:t>
            </a:r>
            <a:endParaRPr lang="fr-FR" sz="1600" dirty="0"/>
          </a:p>
          <a:p>
            <a:pPr marL="810000" lvl="1" algn="just"/>
            <a:r>
              <a:rPr lang="fr-FR" sz="1600" dirty="0"/>
              <a:t>PEQP004   Analyse métrologique de la posture, de la locomotion et/ou des gestuelles chez un patient </a:t>
            </a:r>
            <a:r>
              <a:rPr lang="fr-FR" sz="1600" dirty="0" err="1"/>
              <a:t>monodéficient</a:t>
            </a:r>
            <a:endParaRPr lang="fr-FR" sz="1600" dirty="0"/>
          </a:p>
          <a:p>
            <a:pPr marL="810000" lvl="1" algn="just"/>
            <a:r>
              <a:rPr lang="fr-FR" sz="1600" dirty="0"/>
              <a:t>AHQP002   Électromyographie par électrode de surface, avec enregistrement vidéo</a:t>
            </a:r>
          </a:p>
          <a:p>
            <a:pPr marL="138113" indent="0" algn="just">
              <a:buNone/>
            </a:pPr>
            <a:endParaRPr lang="fr-FR" sz="1600" dirty="0"/>
          </a:p>
          <a:p>
            <a:pPr algn="just"/>
            <a:endParaRPr lang="fr-FR" sz="1600" dirty="0"/>
          </a:p>
          <a:p>
            <a:pPr marL="357188" lvl="1" indent="0">
              <a:buNone/>
            </a:pPr>
            <a:endParaRPr lang="fr-FR" sz="1600" b="1" dirty="0"/>
          </a:p>
          <a:p>
            <a:pPr lvl="1"/>
            <a:endParaRPr lang="fr-FR" sz="1600" b="1" dirty="0"/>
          </a:p>
          <a:p>
            <a:pPr lvl="1"/>
            <a:endParaRPr lang="fr-FR" sz="1600" b="1" dirty="0"/>
          </a:p>
          <a:p>
            <a:pPr marL="138113" indent="0">
              <a:buNone/>
            </a:pPr>
            <a:endParaRPr lang="fr-FR" sz="1600" b="1" dirty="0"/>
          </a:p>
        </p:txBody>
      </p:sp>
      <p:sp>
        <p:nvSpPr>
          <p:cNvPr id="2" name="Espace réservé du pied de page 1">
            <a:extLst>
              <a:ext uri="{FF2B5EF4-FFF2-40B4-BE49-F238E27FC236}">
                <a16:creationId xmlns:a16="http://schemas.microsoft.com/office/drawing/2014/main" id="{2ECECF1B-33A0-42D9-9219-9CFB9EAE6EE4}"/>
              </a:ext>
            </a:extLst>
          </p:cNvPr>
          <p:cNvSpPr>
            <a:spLocks noGrp="1"/>
          </p:cNvSpPr>
          <p:nvPr>
            <p:ph type="ftr" sz="quarter" idx="12"/>
          </p:nvPr>
        </p:nvSpPr>
        <p:spPr/>
        <p:txBody>
          <a:bodyPr/>
          <a:lstStyle/>
          <a:p>
            <a:r>
              <a:rPr lang="fr-FR"/>
              <a:t>Nouveautés PMSI 2022 MCO HAD - 7 avril 2022</a:t>
            </a:r>
            <a:endParaRPr lang="fr-FR" dirty="0"/>
          </a:p>
        </p:txBody>
      </p:sp>
      <p:sp>
        <p:nvSpPr>
          <p:cNvPr id="3" name="Espace réservé du numéro de diapositive 2">
            <a:extLst>
              <a:ext uri="{FF2B5EF4-FFF2-40B4-BE49-F238E27FC236}">
                <a16:creationId xmlns:a16="http://schemas.microsoft.com/office/drawing/2014/main" id="{D3C462A6-641B-4B81-81A0-F38E577AFF72}"/>
              </a:ext>
            </a:extLst>
          </p:cNvPr>
          <p:cNvSpPr>
            <a:spLocks noGrp="1"/>
          </p:cNvSpPr>
          <p:nvPr>
            <p:ph type="sldNum" sz="quarter" idx="10"/>
          </p:nvPr>
        </p:nvSpPr>
        <p:spPr/>
        <p:txBody>
          <a:bodyPr/>
          <a:lstStyle/>
          <a:p>
            <a:fld id="{E5369045-A61C-425D-88C5-655E2D52834C}" type="slidenum">
              <a:rPr lang="fr-FR" smtClean="0"/>
              <a:pPr/>
              <a:t>33</a:t>
            </a:fld>
            <a:endParaRPr lang="fr-FR" dirty="0"/>
          </a:p>
        </p:txBody>
      </p:sp>
    </p:spTree>
    <p:extLst>
      <p:ext uri="{BB962C8B-B14F-4D97-AF65-F5344CB8AC3E}">
        <p14:creationId xmlns:p14="http://schemas.microsoft.com/office/powerpoint/2010/main" val="3553376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4AC8ADC9-329D-40B8-BB4C-1A0E1CCF0AE6}"/>
              </a:ext>
            </a:extLst>
          </p:cNvPr>
          <p:cNvSpPr>
            <a:spLocks noGrp="1"/>
          </p:cNvSpPr>
          <p:nvPr>
            <p:ph type="title"/>
          </p:nvPr>
        </p:nvSpPr>
        <p:spPr>
          <a:xfrm>
            <a:off x="2357754" y="404664"/>
            <a:ext cx="5400600" cy="744141"/>
          </a:xfrm>
        </p:spPr>
        <p:txBody>
          <a:bodyPr/>
          <a:lstStyle/>
          <a:p>
            <a:pPr algn="ctr"/>
            <a:r>
              <a:rPr lang="fr-FR" dirty="0"/>
              <a:t>Inscription d’un acte provisoire en </a:t>
            </a:r>
            <a:r>
              <a:rPr lang="fr-FR" dirty="0" err="1"/>
              <a:t>CCAMd</a:t>
            </a:r>
            <a:r>
              <a:rPr lang="fr-FR" dirty="0"/>
              <a:t> (1/2)</a:t>
            </a:r>
            <a:endParaRPr lang="fr-FR" dirty="0">
              <a:highlight>
                <a:srgbClr val="FFFF00"/>
              </a:highlight>
            </a:endParaRPr>
          </a:p>
        </p:txBody>
      </p:sp>
      <p:sp>
        <p:nvSpPr>
          <p:cNvPr id="6" name="Espace réservé du contenu 5">
            <a:extLst>
              <a:ext uri="{FF2B5EF4-FFF2-40B4-BE49-F238E27FC236}">
                <a16:creationId xmlns:a16="http://schemas.microsoft.com/office/drawing/2014/main" id="{5E76C559-2981-425E-91D4-8E31C96D3E52}"/>
              </a:ext>
            </a:extLst>
          </p:cNvPr>
          <p:cNvSpPr>
            <a:spLocks noGrp="1"/>
          </p:cNvSpPr>
          <p:nvPr>
            <p:ph idx="1"/>
          </p:nvPr>
        </p:nvSpPr>
        <p:spPr>
          <a:xfrm>
            <a:off x="323528" y="1936875"/>
            <a:ext cx="8412127" cy="3917887"/>
          </a:xfrm>
        </p:spPr>
        <p:txBody>
          <a:bodyPr/>
          <a:lstStyle/>
          <a:p>
            <a:pPr algn="just"/>
            <a:r>
              <a:rPr lang="fr-FR" sz="1800" dirty="0"/>
              <a:t>À la subdivision « </a:t>
            </a:r>
            <a:r>
              <a:rPr lang="fr-FR" sz="1800" i="1" dirty="0">
                <a:solidFill>
                  <a:schemeClr val="tx2"/>
                </a:solidFill>
              </a:rPr>
              <a:t>04.05.09 Autres actes thérapeutiques sur les vaisseaux »</a:t>
            </a:r>
          </a:p>
          <a:p>
            <a:pPr marL="138113" indent="0" algn="just">
              <a:buNone/>
            </a:pPr>
            <a:endParaRPr lang="fr-FR" sz="1800" dirty="0"/>
          </a:p>
          <a:p>
            <a:pPr algn="just"/>
            <a:r>
              <a:rPr lang="fr-FR" sz="1800" dirty="0"/>
              <a:t>Inscription de l’acte de pose du DM NEOVASC REDUCER « </a:t>
            </a:r>
            <a:r>
              <a:rPr lang="fr-FR" sz="1800" i="1" dirty="0">
                <a:solidFill>
                  <a:schemeClr val="tx2"/>
                </a:solidFill>
              </a:rPr>
              <a:t>DZBF800   Réduction du diamètre du sinus coronaire par pose d’endoprothèse avec angiographie, par voie veineuse transcutanée »</a:t>
            </a:r>
          </a:p>
          <a:p>
            <a:pPr marL="138113" indent="0" algn="just">
              <a:buNone/>
            </a:pPr>
            <a:endParaRPr lang="fr-FR" sz="1800" b="1" i="1" dirty="0"/>
          </a:p>
          <a:p>
            <a:pPr algn="just"/>
            <a:r>
              <a:rPr lang="fr-FR" sz="1800" dirty="0"/>
              <a:t>Validité et prise en charge transitoire de 12 mois à partir du 23/03/2022. Groupage dans la racine 05K06  </a:t>
            </a:r>
          </a:p>
          <a:p>
            <a:pPr algn="just"/>
            <a:endParaRPr lang="fr-FR" sz="1800" dirty="0"/>
          </a:p>
          <a:p>
            <a:pPr algn="just"/>
            <a:r>
              <a:rPr lang="fr-FR" sz="1800" dirty="0"/>
              <a:t>Note d’information DGOS et notice technique ATIH à paraitre avant fin mars</a:t>
            </a:r>
          </a:p>
          <a:p>
            <a:pPr marL="138113" indent="0" algn="just">
              <a:buNone/>
            </a:pPr>
            <a:endParaRPr lang="fr-FR" sz="1800" dirty="0"/>
          </a:p>
          <a:p>
            <a:pPr algn="just"/>
            <a:r>
              <a:rPr lang="fr-FR" sz="1800" dirty="0"/>
              <a:t>Préfigure l’inscription d’autres actes provisoires en attente d’évaluation HAS</a:t>
            </a:r>
          </a:p>
          <a:p>
            <a:pPr marL="138113" indent="0" algn="just">
              <a:buNone/>
            </a:pPr>
            <a:endParaRPr lang="fr-FR" sz="1800" dirty="0"/>
          </a:p>
          <a:p>
            <a:pPr marL="138113" indent="0">
              <a:buNone/>
            </a:pPr>
            <a:endParaRPr lang="fr-FR" sz="1100" i="1" dirty="0"/>
          </a:p>
          <a:p>
            <a:pPr marL="138113" indent="0">
              <a:buNone/>
            </a:pPr>
            <a:endParaRPr lang="fr-FR" sz="1400" dirty="0"/>
          </a:p>
          <a:p>
            <a:pPr marL="357188" lvl="1" indent="0">
              <a:buNone/>
            </a:pPr>
            <a:endParaRPr lang="fr-FR" sz="1400" b="1" dirty="0"/>
          </a:p>
          <a:p>
            <a:pPr lvl="1"/>
            <a:endParaRPr lang="fr-FR" sz="1400" b="1" dirty="0"/>
          </a:p>
          <a:p>
            <a:pPr lvl="1"/>
            <a:endParaRPr lang="fr-FR" sz="1400" b="1" dirty="0"/>
          </a:p>
          <a:p>
            <a:pPr marL="138113" indent="0">
              <a:buNone/>
            </a:pPr>
            <a:endParaRPr lang="fr-FR" sz="1600" b="1" dirty="0"/>
          </a:p>
        </p:txBody>
      </p:sp>
      <p:sp>
        <p:nvSpPr>
          <p:cNvPr id="2" name="Espace réservé du pied de page 1">
            <a:extLst>
              <a:ext uri="{FF2B5EF4-FFF2-40B4-BE49-F238E27FC236}">
                <a16:creationId xmlns:a16="http://schemas.microsoft.com/office/drawing/2014/main" id="{C17A7E67-2B72-47F2-8776-55E25A35610D}"/>
              </a:ext>
            </a:extLst>
          </p:cNvPr>
          <p:cNvSpPr>
            <a:spLocks noGrp="1"/>
          </p:cNvSpPr>
          <p:nvPr>
            <p:ph type="ftr" sz="quarter" idx="12"/>
          </p:nvPr>
        </p:nvSpPr>
        <p:spPr/>
        <p:txBody>
          <a:bodyPr/>
          <a:lstStyle/>
          <a:p>
            <a:r>
              <a:rPr lang="fr-FR"/>
              <a:t>Nouveautés PMSI 2022 MCO HAD - 7 avril 2022</a:t>
            </a:r>
            <a:endParaRPr lang="fr-FR" dirty="0"/>
          </a:p>
        </p:txBody>
      </p:sp>
      <p:sp>
        <p:nvSpPr>
          <p:cNvPr id="3" name="Espace réservé du numéro de diapositive 2">
            <a:extLst>
              <a:ext uri="{FF2B5EF4-FFF2-40B4-BE49-F238E27FC236}">
                <a16:creationId xmlns:a16="http://schemas.microsoft.com/office/drawing/2014/main" id="{86552B40-9A29-4A3A-977F-0E545EFF0F0D}"/>
              </a:ext>
            </a:extLst>
          </p:cNvPr>
          <p:cNvSpPr>
            <a:spLocks noGrp="1"/>
          </p:cNvSpPr>
          <p:nvPr>
            <p:ph type="sldNum" sz="quarter" idx="10"/>
          </p:nvPr>
        </p:nvSpPr>
        <p:spPr/>
        <p:txBody>
          <a:bodyPr/>
          <a:lstStyle/>
          <a:p>
            <a:fld id="{E5369045-A61C-425D-88C5-655E2D52834C}" type="slidenum">
              <a:rPr lang="fr-FR" smtClean="0"/>
              <a:pPr/>
              <a:t>34</a:t>
            </a:fld>
            <a:endParaRPr lang="fr-FR" dirty="0"/>
          </a:p>
        </p:txBody>
      </p:sp>
    </p:spTree>
    <p:extLst>
      <p:ext uri="{BB962C8B-B14F-4D97-AF65-F5344CB8AC3E}">
        <p14:creationId xmlns:p14="http://schemas.microsoft.com/office/powerpoint/2010/main" val="4278571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1EBBE7-821A-4A44-BF7B-1E6A274DD931}"/>
              </a:ext>
            </a:extLst>
          </p:cNvPr>
          <p:cNvSpPr>
            <a:spLocks noGrp="1"/>
          </p:cNvSpPr>
          <p:nvPr>
            <p:ph type="title"/>
          </p:nvPr>
        </p:nvSpPr>
        <p:spPr>
          <a:xfrm>
            <a:off x="2051720" y="128605"/>
            <a:ext cx="6096000" cy="992188"/>
          </a:xfrm>
        </p:spPr>
        <p:txBody>
          <a:bodyPr/>
          <a:lstStyle/>
          <a:p>
            <a:pPr algn="ctr"/>
            <a:r>
              <a:rPr lang="fr-FR" dirty="0"/>
              <a:t>Inscription d’un acte provisoire en </a:t>
            </a:r>
            <a:r>
              <a:rPr lang="fr-FR" dirty="0" err="1"/>
              <a:t>CCAMd</a:t>
            </a:r>
            <a:r>
              <a:rPr lang="fr-FR" dirty="0"/>
              <a:t> (2/2)</a:t>
            </a:r>
          </a:p>
        </p:txBody>
      </p:sp>
      <p:sp>
        <p:nvSpPr>
          <p:cNvPr id="3" name="Espace réservé du contenu 2">
            <a:extLst>
              <a:ext uri="{FF2B5EF4-FFF2-40B4-BE49-F238E27FC236}">
                <a16:creationId xmlns:a16="http://schemas.microsoft.com/office/drawing/2014/main" id="{46F9EAC3-C686-4240-8FDC-4E851DAFCE4F}"/>
              </a:ext>
            </a:extLst>
          </p:cNvPr>
          <p:cNvSpPr>
            <a:spLocks noGrp="1"/>
          </p:cNvSpPr>
          <p:nvPr>
            <p:ph idx="1"/>
          </p:nvPr>
        </p:nvSpPr>
        <p:spPr>
          <a:xfrm>
            <a:off x="395536" y="2132856"/>
            <a:ext cx="7949949" cy="3679102"/>
          </a:xfrm>
        </p:spPr>
        <p:txBody>
          <a:bodyPr/>
          <a:lstStyle/>
          <a:p>
            <a:pPr algn="just"/>
            <a:r>
              <a:rPr lang="fr-FR" sz="2000" dirty="0"/>
              <a:t>À la subdivision « </a:t>
            </a:r>
            <a:r>
              <a:rPr lang="fr-FR" sz="2000" i="1" dirty="0">
                <a:solidFill>
                  <a:schemeClr val="tx2"/>
                </a:solidFill>
              </a:rPr>
              <a:t>17.03.06 Autres actes thérapeutiques, sans précision topographique »</a:t>
            </a:r>
          </a:p>
          <a:p>
            <a:pPr marL="138113" indent="0" algn="just">
              <a:buNone/>
            </a:pPr>
            <a:endParaRPr lang="fr-FR" sz="2000" i="1" dirty="0">
              <a:solidFill>
                <a:schemeClr val="tx2"/>
              </a:solidFill>
            </a:endParaRPr>
          </a:p>
          <a:p>
            <a:pPr algn="just"/>
            <a:r>
              <a:rPr lang="fr-FR" sz="2000" dirty="0"/>
              <a:t>Inscription de l’acte « </a:t>
            </a:r>
            <a:r>
              <a:rPr lang="fr-FR" sz="2000" i="1" dirty="0">
                <a:solidFill>
                  <a:schemeClr val="tx2"/>
                </a:solidFill>
              </a:rPr>
              <a:t>ZZEA800   Transplantation exceptionnelle de tissus et d’organe »</a:t>
            </a:r>
          </a:p>
          <a:p>
            <a:pPr algn="just"/>
            <a:endParaRPr lang="fr-FR" sz="2000" dirty="0"/>
          </a:p>
          <a:p>
            <a:pPr algn="just"/>
            <a:r>
              <a:rPr lang="fr-FR" sz="2000" dirty="0"/>
              <a:t>Suivi PMSI avec groupage dans « </a:t>
            </a:r>
            <a:r>
              <a:rPr lang="fr-FR" sz="2000" i="1" dirty="0"/>
              <a:t>27C07 Autres transplantations » </a:t>
            </a:r>
            <a:r>
              <a:rPr lang="fr-FR" sz="2000" dirty="0"/>
              <a:t>avec les DP « </a:t>
            </a:r>
            <a:r>
              <a:rPr lang="fr-FR" sz="2000" i="1" dirty="0"/>
              <a:t>absence acquise de…</a:t>
            </a:r>
            <a:r>
              <a:rPr lang="fr-FR" sz="2000" dirty="0"/>
              <a:t> », mais facturation directe par l’ARS</a:t>
            </a:r>
          </a:p>
          <a:p>
            <a:pPr marL="138113" indent="0" algn="just">
              <a:buNone/>
            </a:pPr>
            <a:endParaRPr lang="fr-FR" sz="2000" b="1" dirty="0"/>
          </a:p>
          <a:p>
            <a:pPr algn="just"/>
            <a:r>
              <a:rPr lang="fr-FR" sz="2000" dirty="0"/>
              <a:t>Mise en œuvre au 1</a:t>
            </a:r>
            <a:r>
              <a:rPr lang="fr-FR" sz="2000" baseline="30000" dirty="0"/>
              <a:t>e</a:t>
            </a:r>
            <a:r>
              <a:rPr lang="fr-FR" sz="2000" dirty="0"/>
              <a:t> mars 2022</a:t>
            </a:r>
          </a:p>
          <a:p>
            <a:endParaRPr lang="fr-FR" sz="3200" dirty="0"/>
          </a:p>
        </p:txBody>
      </p:sp>
      <p:sp>
        <p:nvSpPr>
          <p:cNvPr id="4" name="Espace réservé du pied de page 3">
            <a:extLst>
              <a:ext uri="{FF2B5EF4-FFF2-40B4-BE49-F238E27FC236}">
                <a16:creationId xmlns:a16="http://schemas.microsoft.com/office/drawing/2014/main" id="{61318C60-6E09-4DCF-8182-6F97836AB97F}"/>
              </a:ext>
            </a:extLst>
          </p:cNvPr>
          <p:cNvSpPr>
            <a:spLocks noGrp="1"/>
          </p:cNvSpPr>
          <p:nvPr>
            <p:ph type="ftr" sz="quarter" idx="12"/>
          </p:nvPr>
        </p:nvSpPr>
        <p:spPr/>
        <p:txBody>
          <a:bodyPr/>
          <a:lstStyle/>
          <a:p>
            <a:r>
              <a:rPr lang="fr-FR"/>
              <a:t>Nouveautés PMSI 2022 MCO HAD - 7 avril 2022</a:t>
            </a:r>
            <a:endParaRPr lang="fr-FR" dirty="0"/>
          </a:p>
        </p:txBody>
      </p:sp>
      <p:sp>
        <p:nvSpPr>
          <p:cNvPr id="5" name="Espace réservé du numéro de diapositive 4">
            <a:extLst>
              <a:ext uri="{FF2B5EF4-FFF2-40B4-BE49-F238E27FC236}">
                <a16:creationId xmlns:a16="http://schemas.microsoft.com/office/drawing/2014/main" id="{11AFE359-35CC-4A11-B68C-E1B252DD6945}"/>
              </a:ext>
            </a:extLst>
          </p:cNvPr>
          <p:cNvSpPr>
            <a:spLocks noGrp="1"/>
          </p:cNvSpPr>
          <p:nvPr>
            <p:ph type="sldNum" sz="quarter" idx="10"/>
          </p:nvPr>
        </p:nvSpPr>
        <p:spPr/>
        <p:txBody>
          <a:bodyPr/>
          <a:lstStyle/>
          <a:p>
            <a:fld id="{E5369045-A61C-425D-88C5-655E2D52834C}" type="slidenum">
              <a:rPr lang="fr-FR" smtClean="0"/>
              <a:pPr/>
              <a:t>35</a:t>
            </a:fld>
            <a:endParaRPr lang="fr-FR" dirty="0"/>
          </a:p>
        </p:txBody>
      </p:sp>
    </p:spTree>
    <p:extLst>
      <p:ext uri="{BB962C8B-B14F-4D97-AF65-F5344CB8AC3E}">
        <p14:creationId xmlns:p14="http://schemas.microsoft.com/office/powerpoint/2010/main" val="42597342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294D52-7A08-4224-853B-8503ED8338E8}"/>
              </a:ext>
            </a:extLst>
          </p:cNvPr>
          <p:cNvSpPr>
            <a:spLocks noGrp="1"/>
          </p:cNvSpPr>
          <p:nvPr>
            <p:ph type="title"/>
          </p:nvPr>
        </p:nvSpPr>
        <p:spPr/>
        <p:txBody>
          <a:bodyPr/>
          <a:lstStyle/>
          <a:p>
            <a:pPr algn="ctr"/>
            <a:r>
              <a:rPr lang="fr-FR" dirty="0"/>
              <a:t>Nouveautés CCAM V69</a:t>
            </a:r>
          </a:p>
        </p:txBody>
      </p:sp>
      <p:sp>
        <p:nvSpPr>
          <p:cNvPr id="3" name="Espace réservé du contenu 2">
            <a:extLst>
              <a:ext uri="{FF2B5EF4-FFF2-40B4-BE49-F238E27FC236}">
                <a16:creationId xmlns:a16="http://schemas.microsoft.com/office/drawing/2014/main" id="{147D1942-8037-46D8-9F33-E73CC44CF984}"/>
              </a:ext>
            </a:extLst>
          </p:cNvPr>
          <p:cNvSpPr>
            <a:spLocks noGrp="1"/>
          </p:cNvSpPr>
          <p:nvPr>
            <p:ph idx="1"/>
          </p:nvPr>
        </p:nvSpPr>
        <p:spPr>
          <a:xfrm>
            <a:off x="762000" y="2310331"/>
            <a:ext cx="7924800" cy="3211717"/>
          </a:xfrm>
        </p:spPr>
        <p:txBody>
          <a:bodyPr/>
          <a:lstStyle/>
          <a:p>
            <a:r>
              <a:rPr lang="fr-FR" sz="2800" dirty="0"/>
              <a:t>Concernent la facturation :</a:t>
            </a:r>
          </a:p>
          <a:p>
            <a:pPr marL="138113" indent="0">
              <a:buNone/>
            </a:pPr>
            <a:endParaRPr lang="fr-FR" sz="2800" dirty="0"/>
          </a:p>
          <a:p>
            <a:pPr marL="810000" lvl="1" algn="just"/>
            <a:r>
              <a:rPr lang="fr-FR" sz="1800" dirty="0"/>
              <a:t>La création d’un nouveau paragraphe « </a:t>
            </a:r>
            <a:r>
              <a:rPr lang="fr-FR" sz="1800" i="1" dirty="0"/>
              <a:t>19.02.12 Gynécologie » </a:t>
            </a:r>
            <a:r>
              <a:rPr lang="fr-FR" sz="1800" dirty="0"/>
              <a:t>au sous-chapitre « </a:t>
            </a:r>
            <a:r>
              <a:rPr lang="fr-FR" sz="1800" i="1" dirty="0"/>
              <a:t>19.02 Suppléments »</a:t>
            </a:r>
          </a:p>
          <a:p>
            <a:pPr marL="810000" lvl="1" algn="just"/>
            <a:r>
              <a:rPr lang="fr-FR" sz="1800" dirty="0"/>
              <a:t>Qui comprend le nouveau supplément « </a:t>
            </a:r>
            <a:r>
              <a:rPr lang="fr-FR" sz="1800" i="1" dirty="0"/>
              <a:t>YYYY071 Supplément pour réalisation d’une colposcopie »</a:t>
            </a:r>
          </a:p>
          <a:p>
            <a:pPr marL="138113" indent="0">
              <a:buNone/>
            </a:pPr>
            <a:endParaRPr lang="fr-FR" sz="2800" dirty="0"/>
          </a:p>
          <a:p>
            <a:r>
              <a:rPr lang="fr-FR" sz="2800" dirty="0"/>
              <a:t>Mise en œuvre au 1</a:t>
            </a:r>
            <a:r>
              <a:rPr lang="fr-FR" sz="2800" baseline="30000" dirty="0"/>
              <a:t>e</a:t>
            </a:r>
            <a:r>
              <a:rPr lang="fr-FR" sz="2800" dirty="0"/>
              <a:t> avril 2022</a:t>
            </a:r>
          </a:p>
          <a:p>
            <a:pPr marL="138113" indent="0" algn="just">
              <a:buNone/>
            </a:pPr>
            <a:endParaRPr lang="fr-FR" sz="1400" dirty="0"/>
          </a:p>
          <a:p>
            <a:pPr marL="595688" lvl="1" indent="0" algn="just">
              <a:buNone/>
            </a:pPr>
            <a:endParaRPr lang="fr-FR" sz="2400" dirty="0"/>
          </a:p>
        </p:txBody>
      </p:sp>
      <p:sp>
        <p:nvSpPr>
          <p:cNvPr id="4" name="Espace réservé du pied de page 3">
            <a:extLst>
              <a:ext uri="{FF2B5EF4-FFF2-40B4-BE49-F238E27FC236}">
                <a16:creationId xmlns:a16="http://schemas.microsoft.com/office/drawing/2014/main" id="{58824BE8-ECEA-4559-A183-CB243030A579}"/>
              </a:ext>
            </a:extLst>
          </p:cNvPr>
          <p:cNvSpPr>
            <a:spLocks noGrp="1"/>
          </p:cNvSpPr>
          <p:nvPr>
            <p:ph type="ftr" sz="quarter" idx="12"/>
          </p:nvPr>
        </p:nvSpPr>
        <p:spPr/>
        <p:txBody>
          <a:bodyPr/>
          <a:lstStyle/>
          <a:p>
            <a:r>
              <a:rPr lang="fr-FR"/>
              <a:t>Nouveautés PMSI 2022 MCO HAD - 7 avril 2022</a:t>
            </a:r>
            <a:endParaRPr lang="fr-FR" dirty="0"/>
          </a:p>
        </p:txBody>
      </p:sp>
      <p:sp>
        <p:nvSpPr>
          <p:cNvPr id="5" name="Espace réservé du numéro de diapositive 4">
            <a:extLst>
              <a:ext uri="{FF2B5EF4-FFF2-40B4-BE49-F238E27FC236}">
                <a16:creationId xmlns:a16="http://schemas.microsoft.com/office/drawing/2014/main" id="{2E76A4DA-D722-4BA3-8075-C6F2AC4F9C50}"/>
              </a:ext>
            </a:extLst>
          </p:cNvPr>
          <p:cNvSpPr>
            <a:spLocks noGrp="1"/>
          </p:cNvSpPr>
          <p:nvPr>
            <p:ph type="sldNum" sz="quarter" idx="10"/>
          </p:nvPr>
        </p:nvSpPr>
        <p:spPr/>
        <p:txBody>
          <a:bodyPr/>
          <a:lstStyle/>
          <a:p>
            <a:fld id="{E5369045-A61C-425D-88C5-655E2D52834C}" type="slidenum">
              <a:rPr lang="fr-FR" smtClean="0"/>
              <a:pPr/>
              <a:t>36</a:t>
            </a:fld>
            <a:endParaRPr lang="fr-FR" dirty="0"/>
          </a:p>
        </p:txBody>
      </p:sp>
    </p:spTree>
    <p:extLst>
      <p:ext uri="{BB962C8B-B14F-4D97-AF65-F5344CB8AC3E}">
        <p14:creationId xmlns:p14="http://schemas.microsoft.com/office/powerpoint/2010/main" val="21469197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339752" y="476672"/>
            <a:ext cx="5832648" cy="2304256"/>
          </a:xfrm>
        </p:spPr>
        <p:txBody>
          <a:bodyPr/>
          <a:lstStyle/>
          <a:p>
            <a:r>
              <a:rPr lang="fr-FR" sz="3200" b="1" dirty="0">
                <a:solidFill>
                  <a:schemeClr val="bg2"/>
                </a:solidFill>
              </a:rPr>
              <a:t>Dénutrition de la personne âgée de 70 ans et plus</a:t>
            </a:r>
          </a:p>
        </p:txBody>
      </p:sp>
      <p:pic>
        <p:nvPicPr>
          <p:cNvPr id="4" name="Image 3">
            <a:extLst>
              <a:ext uri="{FF2B5EF4-FFF2-40B4-BE49-F238E27FC236}">
                <a16:creationId xmlns:a16="http://schemas.microsoft.com/office/drawing/2014/main" id="{7A965B4C-F36D-41ED-91BE-C4D9895C3EAE}"/>
              </a:ext>
            </a:extLst>
          </p:cNvPr>
          <p:cNvPicPr>
            <a:picLocks noChangeAspect="1"/>
          </p:cNvPicPr>
          <p:nvPr/>
        </p:nvPicPr>
        <p:blipFill rotWithShape="1">
          <a:blip r:embed="rId2">
            <a:extLst>
              <a:ext uri="{28A0092B-C50C-407E-A947-70E740481C1C}">
                <a14:useLocalDpi xmlns:a14="http://schemas.microsoft.com/office/drawing/2010/main" val="0"/>
              </a:ext>
            </a:extLst>
          </a:blip>
          <a:srcRect l="5680" r="3908"/>
          <a:stretch/>
        </p:blipFill>
        <p:spPr>
          <a:xfrm>
            <a:off x="3707904" y="3189490"/>
            <a:ext cx="2160240" cy="1775166"/>
          </a:xfrm>
          <a:prstGeom prst="rect">
            <a:avLst/>
          </a:prstGeom>
        </p:spPr>
      </p:pic>
    </p:spTree>
    <p:extLst>
      <p:ext uri="{BB962C8B-B14F-4D97-AF65-F5344CB8AC3E}">
        <p14:creationId xmlns:p14="http://schemas.microsoft.com/office/powerpoint/2010/main" val="6068331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689B62-B34A-4550-85E8-5E5D9A048250}"/>
              </a:ext>
            </a:extLst>
          </p:cNvPr>
          <p:cNvSpPr>
            <a:spLocks noGrp="1"/>
          </p:cNvSpPr>
          <p:nvPr>
            <p:ph type="title"/>
          </p:nvPr>
        </p:nvSpPr>
        <p:spPr/>
        <p:txBody>
          <a:bodyPr/>
          <a:lstStyle/>
          <a:p>
            <a:r>
              <a:rPr lang="fr-FR" dirty="0"/>
              <a:t>Codage à l’issue de 3 étapes</a:t>
            </a:r>
          </a:p>
        </p:txBody>
      </p:sp>
      <p:sp>
        <p:nvSpPr>
          <p:cNvPr id="4" name="Espace réservé du numéro de diapositive 3">
            <a:extLst>
              <a:ext uri="{FF2B5EF4-FFF2-40B4-BE49-F238E27FC236}">
                <a16:creationId xmlns:a16="http://schemas.microsoft.com/office/drawing/2014/main" id="{33C8342A-1632-4D9E-A7CA-E2B2D9A9B84F}"/>
              </a:ext>
            </a:extLst>
          </p:cNvPr>
          <p:cNvSpPr>
            <a:spLocks noGrp="1"/>
          </p:cNvSpPr>
          <p:nvPr>
            <p:ph type="sldNum" sz="quarter" idx="10"/>
          </p:nvPr>
        </p:nvSpPr>
        <p:spPr/>
        <p:txBody>
          <a:bodyPr/>
          <a:lstStyle/>
          <a:p>
            <a:pPr>
              <a:defRPr/>
            </a:pPr>
            <a:fld id="{1906F8B4-365A-46F3-9C5C-7889764C9AFB}" type="slidenum">
              <a:rPr lang="fr-FR" smtClean="0"/>
              <a:pPr>
                <a:defRPr/>
              </a:pPr>
              <a:t>38</a:t>
            </a:fld>
            <a:endParaRPr lang="fr-FR" dirty="0"/>
          </a:p>
        </p:txBody>
      </p:sp>
      <p:graphicFrame>
        <p:nvGraphicFramePr>
          <p:cNvPr id="5" name="Diagramme 4">
            <a:extLst>
              <a:ext uri="{FF2B5EF4-FFF2-40B4-BE49-F238E27FC236}">
                <a16:creationId xmlns:a16="http://schemas.microsoft.com/office/drawing/2014/main" id="{A46C1D74-22F1-4577-9D4F-921A5D5261C6}"/>
              </a:ext>
            </a:extLst>
          </p:cNvPr>
          <p:cNvGraphicFramePr/>
          <p:nvPr>
            <p:extLst>
              <p:ext uri="{D42A27DB-BD31-4B8C-83A1-F6EECF244321}">
                <p14:modId xmlns:p14="http://schemas.microsoft.com/office/powerpoint/2010/main" val="2194109763"/>
              </p:ext>
            </p:extLst>
          </p:nvPr>
        </p:nvGraphicFramePr>
        <p:xfrm>
          <a:off x="1547664" y="2663658"/>
          <a:ext cx="6048672" cy="3861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a:extLst>
              <a:ext uri="{FF2B5EF4-FFF2-40B4-BE49-F238E27FC236}">
                <a16:creationId xmlns:a16="http://schemas.microsoft.com/office/drawing/2014/main" id="{EFDC439A-AAF0-4FCB-AFBA-1E4F6D1028B4}"/>
              </a:ext>
            </a:extLst>
          </p:cNvPr>
          <p:cNvSpPr txBox="1"/>
          <p:nvPr/>
        </p:nvSpPr>
        <p:spPr>
          <a:xfrm>
            <a:off x="1547664" y="1346284"/>
            <a:ext cx="7488832" cy="1277273"/>
          </a:xfrm>
          <a:prstGeom prst="rect">
            <a:avLst/>
          </a:prstGeom>
          <a:noFill/>
        </p:spPr>
        <p:txBody>
          <a:bodyPr wrap="square" rtlCol="0">
            <a:spAutoFit/>
          </a:bodyPr>
          <a:lstStyle/>
          <a:p>
            <a:pPr>
              <a:spcAft>
                <a:spcPts val="600"/>
              </a:spcAft>
            </a:pPr>
            <a:r>
              <a:rPr lang="fr-FR" dirty="0"/>
              <a:t>Mise à jour 2021 des </a:t>
            </a:r>
            <a:r>
              <a:rPr lang="fr-FR" u="sng" dirty="0"/>
              <a:t>recommandations de la HAS </a:t>
            </a:r>
            <a:r>
              <a:rPr lang="fr-FR" dirty="0"/>
              <a:t>concernant la dénutrition des personnes âgées de 70 ans et plus</a:t>
            </a:r>
          </a:p>
          <a:p>
            <a:r>
              <a:rPr lang="fr-FR" dirty="0"/>
              <a:t>→ Mise à jour des </a:t>
            </a:r>
            <a:r>
              <a:rPr lang="fr-FR" u="sng" dirty="0"/>
              <a:t>recommandations de codage </a:t>
            </a:r>
            <a:r>
              <a:rPr lang="fr-FR" dirty="0"/>
              <a:t>dans le guide méthodologique de l’ATIH</a:t>
            </a:r>
          </a:p>
        </p:txBody>
      </p:sp>
    </p:spTree>
    <p:extLst>
      <p:ext uri="{BB962C8B-B14F-4D97-AF65-F5344CB8AC3E}">
        <p14:creationId xmlns:p14="http://schemas.microsoft.com/office/powerpoint/2010/main" val="29723163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DF1B22-5D10-4FDF-A137-69D2D17AD9BE}"/>
              </a:ext>
            </a:extLst>
          </p:cNvPr>
          <p:cNvSpPr>
            <a:spLocks noGrp="1"/>
          </p:cNvSpPr>
          <p:nvPr>
            <p:ph type="title"/>
          </p:nvPr>
        </p:nvSpPr>
        <p:spPr>
          <a:xfrm>
            <a:off x="1979712" y="423564"/>
            <a:ext cx="6574972" cy="744141"/>
          </a:xfrm>
        </p:spPr>
        <p:txBody>
          <a:bodyPr/>
          <a:lstStyle/>
          <a:p>
            <a:r>
              <a:rPr lang="fr-FR" dirty="0"/>
              <a:t>Diagnostic positif de la dénutrition </a:t>
            </a:r>
            <a:br>
              <a:rPr lang="fr-FR" dirty="0"/>
            </a:br>
            <a:r>
              <a:rPr lang="fr-FR" sz="2000" dirty="0"/>
              <a:t>(70 ans et +)</a:t>
            </a:r>
            <a:endParaRPr lang="fr-FR" dirty="0"/>
          </a:p>
        </p:txBody>
      </p:sp>
      <p:sp>
        <p:nvSpPr>
          <p:cNvPr id="4" name="Espace réservé du numéro de diapositive 3">
            <a:extLst>
              <a:ext uri="{FF2B5EF4-FFF2-40B4-BE49-F238E27FC236}">
                <a16:creationId xmlns:a16="http://schemas.microsoft.com/office/drawing/2014/main" id="{1D8719F3-EF8B-4F2D-9789-EB8173315898}"/>
              </a:ext>
            </a:extLst>
          </p:cNvPr>
          <p:cNvSpPr>
            <a:spLocks noGrp="1"/>
          </p:cNvSpPr>
          <p:nvPr>
            <p:ph type="sldNum" sz="quarter" idx="10"/>
          </p:nvPr>
        </p:nvSpPr>
        <p:spPr/>
        <p:txBody>
          <a:bodyPr/>
          <a:lstStyle/>
          <a:p>
            <a:pPr>
              <a:defRPr/>
            </a:pPr>
            <a:fld id="{1906F8B4-365A-46F3-9C5C-7889764C9AFB}" type="slidenum">
              <a:rPr lang="fr-FR" smtClean="0"/>
              <a:pPr>
                <a:defRPr/>
              </a:pPr>
              <a:t>39</a:t>
            </a:fld>
            <a:endParaRPr lang="fr-FR" dirty="0"/>
          </a:p>
        </p:txBody>
      </p:sp>
      <p:pic>
        <p:nvPicPr>
          <p:cNvPr id="6" name="Image 5">
            <a:extLst>
              <a:ext uri="{FF2B5EF4-FFF2-40B4-BE49-F238E27FC236}">
                <a16:creationId xmlns:a16="http://schemas.microsoft.com/office/drawing/2014/main" id="{5CC560F4-7DD9-4E9C-9DC3-BF37C66AAE01}"/>
              </a:ext>
            </a:extLst>
          </p:cNvPr>
          <p:cNvPicPr>
            <a:picLocks noChangeAspect="1"/>
          </p:cNvPicPr>
          <p:nvPr/>
        </p:nvPicPr>
        <p:blipFill rotWithShape="1">
          <a:blip r:embed="rId2"/>
          <a:srcRect l="4423"/>
          <a:stretch/>
        </p:blipFill>
        <p:spPr>
          <a:xfrm>
            <a:off x="216351" y="1866383"/>
            <a:ext cx="8711297" cy="4133716"/>
          </a:xfrm>
          <a:prstGeom prst="rect">
            <a:avLst/>
          </a:prstGeom>
        </p:spPr>
      </p:pic>
      <p:sp>
        <p:nvSpPr>
          <p:cNvPr id="7" name="ZoneTexte 6">
            <a:extLst>
              <a:ext uri="{FF2B5EF4-FFF2-40B4-BE49-F238E27FC236}">
                <a16:creationId xmlns:a16="http://schemas.microsoft.com/office/drawing/2014/main" id="{454F26CF-8CED-4156-BE19-8CB332436D72}"/>
              </a:ext>
            </a:extLst>
          </p:cNvPr>
          <p:cNvSpPr txBox="1"/>
          <p:nvPr/>
        </p:nvSpPr>
        <p:spPr>
          <a:xfrm>
            <a:off x="134271" y="6186964"/>
            <a:ext cx="4565468" cy="461665"/>
          </a:xfrm>
          <a:prstGeom prst="rect">
            <a:avLst/>
          </a:prstGeom>
          <a:noFill/>
        </p:spPr>
        <p:txBody>
          <a:bodyPr wrap="square" rtlCol="0">
            <a:spAutoFit/>
          </a:bodyPr>
          <a:lstStyle/>
          <a:p>
            <a:r>
              <a:rPr lang="fr-FR" sz="1200" dirty="0">
                <a:hlinkClick r:id="rId3"/>
              </a:rPr>
              <a:t>Fiche 2021 HAS et FFN Diagnostic de la dénutrition chez l'enfant, l'adulte et la personne de 70 ans et plus</a:t>
            </a:r>
            <a:endParaRPr lang="fr-FR" sz="1200" dirty="0"/>
          </a:p>
        </p:txBody>
      </p:sp>
      <p:sp>
        <p:nvSpPr>
          <p:cNvPr id="3" name="Rectangle 2">
            <a:extLst>
              <a:ext uri="{FF2B5EF4-FFF2-40B4-BE49-F238E27FC236}">
                <a16:creationId xmlns:a16="http://schemas.microsoft.com/office/drawing/2014/main" id="{591C9907-FEB5-4BD9-AF8E-05064001FD86}"/>
              </a:ext>
            </a:extLst>
          </p:cNvPr>
          <p:cNvSpPr/>
          <p:nvPr/>
        </p:nvSpPr>
        <p:spPr bwMode="auto">
          <a:xfrm>
            <a:off x="4283968" y="3429000"/>
            <a:ext cx="4565468" cy="2664296"/>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25000">
              <a:ln>
                <a:noFill/>
              </a:ln>
              <a:solidFill>
                <a:schemeClr val="tx1"/>
              </a:solidFill>
              <a:effectLst/>
              <a:latin typeface="Times" charset="0"/>
              <a:ea typeface="ＭＳ Ｐゴシック" charset="0"/>
            </a:endParaRPr>
          </a:p>
        </p:txBody>
      </p:sp>
      <p:pic>
        <p:nvPicPr>
          <p:cNvPr id="8" name="Image 7">
            <a:extLst>
              <a:ext uri="{FF2B5EF4-FFF2-40B4-BE49-F238E27FC236}">
                <a16:creationId xmlns:a16="http://schemas.microsoft.com/office/drawing/2014/main" id="{E871A322-3B1E-4311-B229-C3E75A03AB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9872" y="1335982"/>
            <a:ext cx="4565468" cy="653793"/>
          </a:xfrm>
          <a:prstGeom prst="rect">
            <a:avLst/>
          </a:prstGeom>
        </p:spPr>
      </p:pic>
      <p:sp>
        <p:nvSpPr>
          <p:cNvPr id="5" name="Espace réservé du pied de page 4">
            <a:extLst>
              <a:ext uri="{FF2B5EF4-FFF2-40B4-BE49-F238E27FC236}">
                <a16:creationId xmlns:a16="http://schemas.microsoft.com/office/drawing/2014/main" id="{DF0541F7-B34F-432B-99EE-7F7B64ECBEF6}"/>
              </a:ext>
            </a:extLst>
          </p:cNvPr>
          <p:cNvSpPr>
            <a:spLocks noGrp="1"/>
          </p:cNvSpPr>
          <p:nvPr>
            <p:ph type="ftr" sz="quarter" idx="12"/>
          </p:nvPr>
        </p:nvSpPr>
        <p:spPr/>
        <p:txBody>
          <a:bodyPr/>
          <a:lstStyle/>
          <a:p>
            <a:r>
              <a:rPr lang="fr-FR"/>
              <a:t>Nouveautés PMSI 2022 MCO HAD - 7 avril 2022</a:t>
            </a:r>
            <a:endParaRPr lang="fr-FR" dirty="0"/>
          </a:p>
        </p:txBody>
      </p:sp>
    </p:spTree>
    <p:extLst>
      <p:ext uri="{BB962C8B-B14F-4D97-AF65-F5344CB8AC3E}">
        <p14:creationId xmlns:p14="http://schemas.microsoft.com/office/powerpoint/2010/main" val="2745583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a:extLst>
              <a:ext uri="{FF2B5EF4-FFF2-40B4-BE49-F238E27FC236}">
                <a16:creationId xmlns:a16="http://schemas.microsoft.com/office/drawing/2014/main" id="{BF8C06A6-72D3-4F02-BA1C-4BD06BA5798E}"/>
              </a:ext>
            </a:extLst>
          </p:cNvPr>
          <p:cNvSpPr>
            <a:spLocks noGrp="1"/>
          </p:cNvSpPr>
          <p:nvPr>
            <p:ph type="title"/>
          </p:nvPr>
        </p:nvSpPr>
        <p:spPr/>
        <p:txBody>
          <a:bodyPr>
            <a:normAutofit fontScale="90000"/>
          </a:bodyPr>
          <a:lstStyle/>
          <a:p>
            <a:pPr eaLnBrk="1" hangingPunct="1"/>
            <a:br>
              <a:rPr lang="fr-FR" altLang="fr-FR" dirty="0">
                <a:latin typeface="Arial Bold" charset="0"/>
              </a:rPr>
            </a:br>
            <a:br>
              <a:rPr lang="fr-FR" altLang="fr-FR" dirty="0">
                <a:latin typeface="Arial Bold" charset="0"/>
              </a:rPr>
            </a:br>
            <a:endParaRPr lang="fr-FR" altLang="fr-FR" sz="1350" b="0" dirty="0">
              <a:solidFill>
                <a:srgbClr val="C00000"/>
              </a:solidFill>
              <a:latin typeface="Arial Bold" charset="0"/>
            </a:endParaRPr>
          </a:p>
        </p:txBody>
      </p:sp>
      <p:sp>
        <p:nvSpPr>
          <p:cNvPr id="3" name="Espace réservé du contenu 2">
            <a:extLst>
              <a:ext uri="{FF2B5EF4-FFF2-40B4-BE49-F238E27FC236}">
                <a16:creationId xmlns:a16="http://schemas.microsoft.com/office/drawing/2014/main" id="{51C1C138-2BBD-405E-AC4E-FCAA75E202DC}"/>
              </a:ext>
            </a:extLst>
          </p:cNvPr>
          <p:cNvSpPr>
            <a:spLocks noGrp="1"/>
          </p:cNvSpPr>
          <p:nvPr>
            <p:ph idx="1"/>
          </p:nvPr>
        </p:nvSpPr>
        <p:spPr>
          <a:xfrm>
            <a:off x="1527820" y="2297133"/>
            <a:ext cx="6559130" cy="3672408"/>
          </a:xfrm>
        </p:spPr>
        <p:txBody>
          <a:bodyPr>
            <a:normAutofit fontScale="92500" lnSpcReduction="10000"/>
          </a:bodyPr>
          <a:lstStyle/>
          <a:p>
            <a:pPr marL="103585" indent="0" algn="just" eaLnBrk="0" hangingPunct="0">
              <a:buNone/>
              <a:defRPr/>
            </a:pPr>
            <a:endParaRPr lang="fr-FR" sz="1238" b="1" dirty="0">
              <a:solidFill>
                <a:schemeClr val="accent2"/>
              </a:solidFill>
              <a:latin typeface="Arial"/>
              <a:ea typeface="MS PGothic" pitchFamily="34" charset="-128"/>
            </a:endParaRPr>
          </a:p>
          <a:p>
            <a:pPr marL="103585" indent="0" algn="ctr" eaLnBrk="0" hangingPunct="0">
              <a:buNone/>
              <a:defRPr/>
            </a:pPr>
            <a:endParaRPr lang="fr-FR" sz="1275" b="1" dirty="0">
              <a:latin typeface="Arial"/>
              <a:ea typeface="MS PGothic" pitchFamily="34" charset="-128"/>
            </a:endParaRPr>
          </a:p>
          <a:p>
            <a:pPr marL="123825" indent="0" algn="just" eaLnBrk="0" hangingPunct="0">
              <a:buNone/>
              <a:defRPr/>
            </a:pPr>
            <a:r>
              <a:rPr lang="fr-FR" sz="1500" b="1" dirty="0">
                <a:latin typeface="Arial" panose="020B0604020202020204" pitchFamily="34" charset="0"/>
                <a:ea typeface="MS PGothic" pitchFamily="34" charset="-128"/>
                <a:cs typeface="Arial" panose="020B0604020202020204" pitchFamily="34" charset="0"/>
              </a:rPr>
              <a:t>Traitement des questions</a:t>
            </a:r>
          </a:p>
          <a:p>
            <a:pPr marL="628353" lvl="3" indent="-147341" algn="just" defTabSz="100906" eaLnBrk="0" hangingPunct="0">
              <a:defRPr/>
            </a:pPr>
            <a:r>
              <a:rPr lang="fr-FR" dirty="0">
                <a:latin typeface="Arial" panose="020B0604020202020204" pitchFamily="34" charset="0"/>
                <a:ea typeface="MS PGothic" pitchFamily="34" charset="-128"/>
                <a:cs typeface="Arial" panose="020B0604020202020204" pitchFamily="34" charset="0"/>
              </a:rPr>
              <a:t> Réponses à la fin des présentations, recensées par l’ATIH</a:t>
            </a:r>
          </a:p>
          <a:p>
            <a:pPr marL="628353" lvl="3" indent="-147341" algn="just" defTabSz="100906" eaLnBrk="0" hangingPunct="0">
              <a:defRPr/>
            </a:pPr>
            <a:r>
              <a:rPr lang="fr-FR" dirty="0">
                <a:latin typeface="Arial" panose="020B0604020202020204" pitchFamily="34" charset="0"/>
                <a:ea typeface="MS PGothic" pitchFamily="34" charset="-128"/>
                <a:cs typeface="Arial" panose="020B0604020202020204" pitchFamily="34" charset="0"/>
              </a:rPr>
              <a:t> Recensement des questions : se poursuit après les présentations</a:t>
            </a:r>
          </a:p>
          <a:p>
            <a:pPr marL="123825" lvl="0" indent="0" algn="just" eaLnBrk="0" hangingPunct="0">
              <a:buNone/>
              <a:defRPr/>
            </a:pPr>
            <a:endParaRPr lang="fr-FR" sz="1500" b="1" dirty="0">
              <a:latin typeface="Arial" panose="020B0604020202020204" pitchFamily="34" charset="0"/>
              <a:ea typeface="MS PGothic" pitchFamily="34" charset="-128"/>
              <a:cs typeface="Arial" panose="020B0604020202020204" pitchFamily="34" charset="0"/>
            </a:endParaRPr>
          </a:p>
          <a:p>
            <a:pPr marL="123825" lvl="0" indent="0" algn="just" eaLnBrk="0" hangingPunct="0">
              <a:buNone/>
              <a:defRPr/>
            </a:pPr>
            <a:r>
              <a:rPr lang="fr-FR" sz="1500" b="1" dirty="0">
                <a:latin typeface="Arial" panose="020B0604020202020204" pitchFamily="34" charset="0"/>
                <a:ea typeface="MS PGothic" pitchFamily="34" charset="-128"/>
                <a:cs typeface="Arial" panose="020B0604020202020204" pitchFamily="34" charset="0"/>
              </a:rPr>
              <a:t>Suite de la </a:t>
            </a:r>
            <a:r>
              <a:rPr lang="fr-FR" sz="1500" b="1" dirty="0" err="1">
                <a:latin typeface="Arial" panose="020B0604020202020204" pitchFamily="34" charset="0"/>
                <a:ea typeface="MS PGothic" pitchFamily="34" charset="-128"/>
                <a:cs typeface="Arial" panose="020B0604020202020204" pitchFamily="34" charset="0"/>
              </a:rPr>
              <a:t>visio</a:t>
            </a:r>
            <a:r>
              <a:rPr lang="fr-FR" sz="1500" b="1" dirty="0">
                <a:latin typeface="Arial" panose="020B0604020202020204" pitchFamily="34" charset="0"/>
                <a:ea typeface="MS PGothic" pitchFamily="34" charset="-128"/>
                <a:cs typeface="Arial" panose="020B0604020202020204" pitchFamily="34" charset="0"/>
              </a:rPr>
              <a:t> conférence</a:t>
            </a:r>
          </a:p>
          <a:p>
            <a:pPr marL="481012" lvl="3" indent="0" algn="just" defTabSz="100906" eaLnBrk="0" hangingPunct="0">
              <a:buNone/>
              <a:defRPr/>
            </a:pPr>
            <a:endParaRPr lang="fr-FR" dirty="0">
              <a:latin typeface="Arial" panose="020B0604020202020204" pitchFamily="34" charset="0"/>
              <a:ea typeface="MS PGothic" pitchFamily="34" charset="-128"/>
              <a:cs typeface="Arial" panose="020B0604020202020204" pitchFamily="34" charset="0"/>
            </a:endParaRPr>
          </a:p>
          <a:p>
            <a:pPr marL="628353" lvl="3" indent="-147341" algn="just" defTabSz="100906" eaLnBrk="0" hangingPunct="0">
              <a:defRPr/>
            </a:pPr>
            <a:r>
              <a:rPr lang="fr-FR" sz="1600" dirty="0"/>
              <a:t> Questionnaire d’évaluation </a:t>
            </a:r>
            <a:r>
              <a:rPr lang="fr-FR" sz="1600" dirty="0">
                <a:sym typeface="Wingdings" panose="05000000000000000000" pitchFamily="2" charset="2"/>
              </a:rPr>
              <a:t></a:t>
            </a:r>
          </a:p>
          <a:p>
            <a:pPr marL="628353" lvl="3" indent="-147341" algn="just" defTabSz="100906" eaLnBrk="0" hangingPunct="0">
              <a:defRPr/>
            </a:pPr>
            <a:r>
              <a:rPr lang="fr-FR" sz="1600" dirty="0"/>
              <a:t> Diaporama disponible sur le site de l’ATIH</a:t>
            </a:r>
            <a:endParaRPr lang="fr-FR" sz="1600" dirty="0">
              <a:sym typeface="Wingdings" panose="05000000000000000000" pitchFamily="2" charset="2"/>
            </a:endParaRPr>
          </a:p>
          <a:p>
            <a:pPr marL="481012" lvl="3" indent="0" algn="just" defTabSz="100906" eaLnBrk="0" hangingPunct="0">
              <a:buNone/>
              <a:defRPr/>
            </a:pPr>
            <a:endParaRPr lang="fr-FR" dirty="0">
              <a:latin typeface="Arial" panose="020B0604020202020204" pitchFamily="34" charset="0"/>
              <a:ea typeface="MS PGothic" pitchFamily="34" charset="-128"/>
              <a:cs typeface="Arial" panose="020B0604020202020204" pitchFamily="34" charset="0"/>
            </a:endParaRPr>
          </a:p>
          <a:p>
            <a:pPr marL="481013" lvl="3" indent="0" algn="just" defTabSz="100906" eaLnBrk="0" hangingPunct="0">
              <a:buNone/>
              <a:defRPr/>
            </a:pPr>
            <a:endParaRPr lang="fr-FR" dirty="0">
              <a:latin typeface="Arial" panose="020B0604020202020204" pitchFamily="34" charset="0"/>
              <a:ea typeface="MS PGothic" pitchFamily="34" charset="-128"/>
              <a:cs typeface="Arial" panose="020B0604020202020204" pitchFamily="34" charset="0"/>
            </a:endParaRPr>
          </a:p>
          <a:p>
            <a:pPr marL="123825" lvl="1" indent="0" algn="just" defTabSz="100906" eaLnBrk="0" hangingPunct="0">
              <a:buNone/>
              <a:defRPr/>
            </a:pPr>
            <a:r>
              <a:rPr lang="fr-FR" sz="1500" b="1" dirty="0">
                <a:latin typeface="Arial" panose="020B0604020202020204" pitchFamily="34" charset="0"/>
                <a:ea typeface="MS PGothic" pitchFamily="34" charset="-128"/>
                <a:cs typeface="Arial" panose="020B0604020202020204" pitchFamily="34" charset="0"/>
              </a:rPr>
              <a:t>Problèmes techniques</a:t>
            </a:r>
          </a:p>
          <a:p>
            <a:pPr marL="628353" lvl="3" indent="-147341" algn="just" eaLnBrk="0" hangingPunct="0">
              <a:defRPr/>
            </a:pPr>
            <a:r>
              <a:rPr lang="fr-FR" dirty="0">
                <a:latin typeface="Arial" panose="020B0604020202020204" pitchFamily="34" charset="0"/>
                <a:ea typeface="MS PGothic" pitchFamily="34" charset="-128"/>
                <a:cs typeface="Arial" panose="020B0604020202020204" pitchFamily="34" charset="0"/>
              </a:rPr>
              <a:t>Vous pouvez nous contacter par mail</a:t>
            </a:r>
          </a:p>
          <a:p>
            <a:pPr marL="481013" lvl="3" indent="0" algn="just" eaLnBrk="0" hangingPunct="0">
              <a:buNone/>
              <a:defRPr/>
            </a:pPr>
            <a:r>
              <a:rPr lang="fr-FR" sz="1350" u="sng" dirty="0">
                <a:solidFill>
                  <a:srgbClr val="00B0F0"/>
                </a:solidFill>
                <a:hlinkClick r:id="rId3">
                  <a:extLst>
                    <a:ext uri="{A12FA001-AC4F-418D-AE19-62706E023703}">
                      <ahyp:hlinkClr xmlns:ahyp="http://schemas.microsoft.com/office/drawing/2018/hyperlinkcolor" val="tx"/>
                    </a:ext>
                  </a:extLst>
                </a:hlinkClick>
              </a:rPr>
              <a:t>secretariat.cim-mf@atih.sante.fr</a:t>
            </a:r>
            <a:endParaRPr lang="fr-FR" sz="1350" dirty="0">
              <a:solidFill>
                <a:srgbClr val="00B0F0"/>
              </a:solidFill>
              <a:ea typeface="MS PGothic" pitchFamily="34" charset="-128"/>
              <a:cs typeface="Arial" panose="020B0604020202020204" pitchFamily="34" charset="0"/>
            </a:endParaRPr>
          </a:p>
          <a:p>
            <a:pPr marL="481013" lvl="3" indent="0" algn="just" eaLnBrk="0" hangingPunct="0">
              <a:buNone/>
              <a:defRPr/>
            </a:pPr>
            <a:endParaRPr lang="fr-FR" dirty="0">
              <a:latin typeface="Arial" panose="020B0604020202020204" pitchFamily="34" charset="0"/>
              <a:ea typeface="MS PGothic" pitchFamily="34" charset="-128"/>
              <a:cs typeface="Arial" panose="020B0604020202020204" pitchFamily="34" charset="0"/>
            </a:endParaRPr>
          </a:p>
        </p:txBody>
      </p:sp>
      <p:sp>
        <p:nvSpPr>
          <p:cNvPr id="15364" name="ZoneTexte 1">
            <a:extLst>
              <a:ext uri="{FF2B5EF4-FFF2-40B4-BE49-F238E27FC236}">
                <a16:creationId xmlns:a16="http://schemas.microsoft.com/office/drawing/2014/main" id="{8211E2F0-1CB8-4289-A4AD-505C59DABC1C}"/>
              </a:ext>
            </a:extLst>
          </p:cNvPr>
          <p:cNvSpPr txBox="1">
            <a:spLocks noChangeArrowheads="1"/>
          </p:cNvSpPr>
          <p:nvPr/>
        </p:nvSpPr>
        <p:spPr bwMode="auto">
          <a:xfrm>
            <a:off x="2515459" y="1552993"/>
            <a:ext cx="45711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fr-FR" altLang="fr-FR" b="1" dirty="0">
                <a:solidFill>
                  <a:srgbClr val="0095CB"/>
                </a:solidFill>
                <a:effectLst>
                  <a:outerShdw blurRad="38100" dist="38100" dir="2700000" algn="tl">
                    <a:srgbClr val="C0C0C0"/>
                  </a:outerShdw>
                </a:effectLst>
                <a:latin typeface="Arial Bold" charset="0"/>
              </a:rPr>
              <a:t>Session Actualités PMSI 2022</a:t>
            </a:r>
          </a:p>
          <a:p>
            <a:pPr algn="ctr" eaLnBrk="0" fontAlgn="base" hangingPunct="0">
              <a:spcBef>
                <a:spcPct val="0"/>
              </a:spcBef>
              <a:spcAft>
                <a:spcPct val="0"/>
              </a:spcAft>
            </a:pPr>
            <a:r>
              <a:rPr lang="fr-FR" altLang="fr-FR" b="1" dirty="0">
                <a:solidFill>
                  <a:srgbClr val="4E455D"/>
                </a:solidFill>
              </a:rPr>
              <a:t>Le chat  pour communiquer avec nous !</a:t>
            </a:r>
          </a:p>
        </p:txBody>
      </p:sp>
      <p:sp>
        <p:nvSpPr>
          <p:cNvPr id="2" name="Flèche : droite 1">
            <a:extLst>
              <a:ext uri="{FF2B5EF4-FFF2-40B4-BE49-F238E27FC236}">
                <a16:creationId xmlns:a16="http://schemas.microsoft.com/office/drawing/2014/main" id="{73E8030B-C919-43B5-9C94-67A8925C7BAA}"/>
              </a:ext>
            </a:extLst>
          </p:cNvPr>
          <p:cNvSpPr/>
          <p:nvPr/>
        </p:nvSpPr>
        <p:spPr>
          <a:xfrm>
            <a:off x="1270948" y="2825460"/>
            <a:ext cx="306533" cy="140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a:solidFill>
                <a:prstClr val="white"/>
              </a:solidFill>
              <a:latin typeface="Arial"/>
              <a:ea typeface="ＭＳ Ｐゴシック"/>
            </a:endParaRPr>
          </a:p>
        </p:txBody>
      </p:sp>
      <p:sp>
        <p:nvSpPr>
          <p:cNvPr id="6" name="Flèche : droite 5">
            <a:extLst>
              <a:ext uri="{FF2B5EF4-FFF2-40B4-BE49-F238E27FC236}">
                <a16:creationId xmlns:a16="http://schemas.microsoft.com/office/drawing/2014/main" id="{A8FA298A-FE23-4C26-A82C-CC0FB0D874C7}"/>
              </a:ext>
            </a:extLst>
          </p:cNvPr>
          <p:cNvSpPr/>
          <p:nvPr/>
        </p:nvSpPr>
        <p:spPr>
          <a:xfrm>
            <a:off x="1274796" y="3751985"/>
            <a:ext cx="306533" cy="140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a:solidFill>
                <a:prstClr val="white"/>
              </a:solidFill>
              <a:latin typeface="Arial"/>
              <a:ea typeface="ＭＳ Ｐゴシック"/>
            </a:endParaRPr>
          </a:p>
        </p:txBody>
      </p:sp>
      <p:sp>
        <p:nvSpPr>
          <p:cNvPr id="10" name="Espace réservé du numéro de diapositive 9"/>
          <p:cNvSpPr>
            <a:spLocks noGrp="1"/>
          </p:cNvSpPr>
          <p:nvPr>
            <p:ph type="sldNum" sz="quarter" idx="10"/>
          </p:nvPr>
        </p:nvSpPr>
        <p:spPr/>
        <p:txBody>
          <a:bodyPr/>
          <a:lstStyle/>
          <a:p>
            <a:fld id="{E5369045-A61C-425D-88C5-655E2D52834C}" type="slidenum">
              <a:rPr lang="fr-FR">
                <a:ea typeface="ＭＳ Ｐゴシック"/>
              </a:rPr>
              <a:pPr/>
              <a:t>4</a:t>
            </a:fld>
            <a:endParaRPr lang="fr-FR" dirty="0">
              <a:ea typeface="ＭＳ Ｐゴシック"/>
            </a:endParaRPr>
          </a:p>
        </p:txBody>
      </p:sp>
      <p:sp>
        <p:nvSpPr>
          <p:cNvPr id="5" name="Espace réservé du pied de page 4">
            <a:extLst>
              <a:ext uri="{FF2B5EF4-FFF2-40B4-BE49-F238E27FC236}">
                <a16:creationId xmlns:a16="http://schemas.microsoft.com/office/drawing/2014/main" id="{17A26200-50FF-4F65-BB10-EF9CDD3F23EA}"/>
              </a:ext>
            </a:extLst>
          </p:cNvPr>
          <p:cNvSpPr>
            <a:spLocks noGrp="1"/>
          </p:cNvSpPr>
          <p:nvPr>
            <p:ph type="ftr" sz="quarter" idx="12"/>
          </p:nvPr>
        </p:nvSpPr>
        <p:spPr/>
        <p:txBody>
          <a:bodyPr/>
          <a:lstStyle/>
          <a:p>
            <a:r>
              <a:rPr lang="fr-FR"/>
              <a:t>Nouveautés PMSI 2022 MCO HAD - 7 avril 2022</a:t>
            </a:r>
            <a:endParaRPr lang="fr-FR" dirty="0"/>
          </a:p>
        </p:txBody>
      </p:sp>
    </p:spTree>
    <p:extLst>
      <p:ext uri="{BB962C8B-B14F-4D97-AF65-F5344CB8AC3E}">
        <p14:creationId xmlns:p14="http://schemas.microsoft.com/office/powerpoint/2010/main" val="5116377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DF1B22-5D10-4FDF-A137-69D2D17AD9BE}"/>
              </a:ext>
            </a:extLst>
          </p:cNvPr>
          <p:cNvSpPr>
            <a:spLocks noGrp="1"/>
          </p:cNvSpPr>
          <p:nvPr>
            <p:ph type="title"/>
          </p:nvPr>
        </p:nvSpPr>
        <p:spPr>
          <a:xfrm>
            <a:off x="1979712" y="423564"/>
            <a:ext cx="6574972" cy="744141"/>
          </a:xfrm>
        </p:spPr>
        <p:txBody>
          <a:bodyPr/>
          <a:lstStyle/>
          <a:p>
            <a:r>
              <a:rPr lang="fr-FR" dirty="0"/>
              <a:t>Diagnostic positif de la dénutrition </a:t>
            </a:r>
            <a:br>
              <a:rPr lang="fr-FR" dirty="0"/>
            </a:br>
            <a:r>
              <a:rPr lang="fr-FR" sz="2000" dirty="0"/>
              <a:t>(70 ans et +)</a:t>
            </a:r>
            <a:endParaRPr lang="fr-FR" dirty="0"/>
          </a:p>
        </p:txBody>
      </p:sp>
      <p:sp>
        <p:nvSpPr>
          <p:cNvPr id="4" name="Espace réservé du numéro de diapositive 3">
            <a:extLst>
              <a:ext uri="{FF2B5EF4-FFF2-40B4-BE49-F238E27FC236}">
                <a16:creationId xmlns:a16="http://schemas.microsoft.com/office/drawing/2014/main" id="{1D8719F3-EF8B-4F2D-9789-EB8173315898}"/>
              </a:ext>
            </a:extLst>
          </p:cNvPr>
          <p:cNvSpPr>
            <a:spLocks noGrp="1"/>
          </p:cNvSpPr>
          <p:nvPr>
            <p:ph type="sldNum" sz="quarter" idx="10"/>
          </p:nvPr>
        </p:nvSpPr>
        <p:spPr/>
        <p:txBody>
          <a:bodyPr/>
          <a:lstStyle/>
          <a:p>
            <a:pPr>
              <a:defRPr/>
            </a:pPr>
            <a:fld id="{1906F8B4-365A-46F3-9C5C-7889764C9AFB}" type="slidenum">
              <a:rPr lang="fr-FR" smtClean="0"/>
              <a:pPr>
                <a:defRPr/>
              </a:pPr>
              <a:t>40</a:t>
            </a:fld>
            <a:endParaRPr lang="fr-FR" dirty="0"/>
          </a:p>
        </p:txBody>
      </p:sp>
      <p:pic>
        <p:nvPicPr>
          <p:cNvPr id="6" name="Image 5">
            <a:extLst>
              <a:ext uri="{FF2B5EF4-FFF2-40B4-BE49-F238E27FC236}">
                <a16:creationId xmlns:a16="http://schemas.microsoft.com/office/drawing/2014/main" id="{5CC560F4-7DD9-4E9C-9DC3-BF37C66AAE01}"/>
              </a:ext>
            </a:extLst>
          </p:cNvPr>
          <p:cNvPicPr>
            <a:picLocks noChangeAspect="1"/>
          </p:cNvPicPr>
          <p:nvPr/>
        </p:nvPicPr>
        <p:blipFill rotWithShape="1">
          <a:blip r:embed="rId2"/>
          <a:srcRect l="4423"/>
          <a:stretch/>
        </p:blipFill>
        <p:spPr>
          <a:xfrm>
            <a:off x="216351" y="1866383"/>
            <a:ext cx="8711297" cy="4133716"/>
          </a:xfrm>
          <a:prstGeom prst="rect">
            <a:avLst/>
          </a:prstGeom>
        </p:spPr>
      </p:pic>
      <p:sp>
        <p:nvSpPr>
          <p:cNvPr id="7" name="ZoneTexte 6">
            <a:extLst>
              <a:ext uri="{FF2B5EF4-FFF2-40B4-BE49-F238E27FC236}">
                <a16:creationId xmlns:a16="http://schemas.microsoft.com/office/drawing/2014/main" id="{454F26CF-8CED-4156-BE19-8CB332436D72}"/>
              </a:ext>
            </a:extLst>
          </p:cNvPr>
          <p:cNvSpPr txBox="1"/>
          <p:nvPr/>
        </p:nvSpPr>
        <p:spPr>
          <a:xfrm>
            <a:off x="216351" y="6108917"/>
            <a:ext cx="4565468" cy="461665"/>
          </a:xfrm>
          <a:prstGeom prst="rect">
            <a:avLst/>
          </a:prstGeom>
          <a:noFill/>
        </p:spPr>
        <p:txBody>
          <a:bodyPr wrap="square" rtlCol="0">
            <a:spAutoFit/>
          </a:bodyPr>
          <a:lstStyle/>
          <a:p>
            <a:r>
              <a:rPr lang="fr-FR" sz="1200" dirty="0">
                <a:hlinkClick r:id="rId3"/>
              </a:rPr>
              <a:t>Fiche 2021 HAS et FFN Diagnostic de la dénutrition chez l'enfant, l'adulte et la personne de 70 ans et plus</a:t>
            </a:r>
            <a:endParaRPr lang="fr-FR" sz="1200" dirty="0"/>
          </a:p>
        </p:txBody>
      </p:sp>
      <p:pic>
        <p:nvPicPr>
          <p:cNvPr id="8" name="Image 7">
            <a:extLst>
              <a:ext uri="{FF2B5EF4-FFF2-40B4-BE49-F238E27FC236}">
                <a16:creationId xmlns:a16="http://schemas.microsoft.com/office/drawing/2014/main" id="{50A629A3-050C-4CD9-B48B-A20F6AC64B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9872" y="1335982"/>
            <a:ext cx="4565468" cy="653793"/>
          </a:xfrm>
          <a:prstGeom prst="rect">
            <a:avLst/>
          </a:prstGeom>
        </p:spPr>
      </p:pic>
      <p:sp>
        <p:nvSpPr>
          <p:cNvPr id="3" name="Espace réservé du pied de page 2">
            <a:extLst>
              <a:ext uri="{FF2B5EF4-FFF2-40B4-BE49-F238E27FC236}">
                <a16:creationId xmlns:a16="http://schemas.microsoft.com/office/drawing/2014/main" id="{689C30A5-9DA2-47A8-9832-5DCD97DCAF92}"/>
              </a:ext>
            </a:extLst>
          </p:cNvPr>
          <p:cNvSpPr>
            <a:spLocks noGrp="1"/>
          </p:cNvSpPr>
          <p:nvPr>
            <p:ph type="ftr" sz="quarter" idx="12"/>
          </p:nvPr>
        </p:nvSpPr>
        <p:spPr/>
        <p:txBody>
          <a:bodyPr/>
          <a:lstStyle/>
          <a:p>
            <a:r>
              <a:rPr lang="fr-FR"/>
              <a:t>Nouveautés PMSI 2022 MCO HAD - 7 avril 2022</a:t>
            </a:r>
            <a:endParaRPr lang="fr-FR" dirty="0"/>
          </a:p>
        </p:txBody>
      </p:sp>
    </p:spTree>
    <p:extLst>
      <p:ext uri="{BB962C8B-B14F-4D97-AF65-F5344CB8AC3E}">
        <p14:creationId xmlns:p14="http://schemas.microsoft.com/office/powerpoint/2010/main" val="25921399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DF1B22-5D10-4FDF-A137-69D2D17AD9BE}"/>
              </a:ext>
            </a:extLst>
          </p:cNvPr>
          <p:cNvSpPr>
            <a:spLocks noGrp="1"/>
          </p:cNvSpPr>
          <p:nvPr>
            <p:ph type="title"/>
          </p:nvPr>
        </p:nvSpPr>
        <p:spPr>
          <a:xfrm>
            <a:off x="2111741" y="444949"/>
            <a:ext cx="6574972" cy="744141"/>
          </a:xfrm>
        </p:spPr>
        <p:txBody>
          <a:bodyPr/>
          <a:lstStyle/>
          <a:p>
            <a:r>
              <a:rPr lang="fr-FR" dirty="0"/>
              <a:t>Sévérité de la dénutrition </a:t>
            </a:r>
            <a:r>
              <a:rPr lang="fr-FR" sz="2000" dirty="0"/>
              <a:t>(70 ans et +)</a:t>
            </a:r>
            <a:endParaRPr lang="fr-FR" dirty="0"/>
          </a:p>
        </p:txBody>
      </p:sp>
      <p:sp>
        <p:nvSpPr>
          <p:cNvPr id="4" name="Espace réservé du numéro de diapositive 3">
            <a:extLst>
              <a:ext uri="{FF2B5EF4-FFF2-40B4-BE49-F238E27FC236}">
                <a16:creationId xmlns:a16="http://schemas.microsoft.com/office/drawing/2014/main" id="{1D8719F3-EF8B-4F2D-9789-EB8173315898}"/>
              </a:ext>
            </a:extLst>
          </p:cNvPr>
          <p:cNvSpPr>
            <a:spLocks noGrp="1"/>
          </p:cNvSpPr>
          <p:nvPr>
            <p:ph type="sldNum" sz="quarter" idx="10"/>
          </p:nvPr>
        </p:nvSpPr>
        <p:spPr>
          <a:xfrm>
            <a:off x="7010400" y="6341318"/>
            <a:ext cx="1676400" cy="400050"/>
          </a:xfrm>
        </p:spPr>
        <p:txBody>
          <a:bodyPr/>
          <a:lstStyle/>
          <a:p>
            <a:pPr>
              <a:defRPr/>
            </a:pPr>
            <a:fld id="{1906F8B4-365A-46F3-9C5C-7889764C9AFB}" type="slidenum">
              <a:rPr lang="fr-FR" smtClean="0"/>
              <a:pPr>
                <a:defRPr/>
              </a:pPr>
              <a:t>41</a:t>
            </a:fld>
            <a:endParaRPr lang="fr-FR" dirty="0"/>
          </a:p>
        </p:txBody>
      </p:sp>
      <p:sp>
        <p:nvSpPr>
          <p:cNvPr id="7" name="ZoneTexte 6">
            <a:extLst>
              <a:ext uri="{FF2B5EF4-FFF2-40B4-BE49-F238E27FC236}">
                <a16:creationId xmlns:a16="http://schemas.microsoft.com/office/drawing/2014/main" id="{98D84609-02A5-42E2-9017-A8F6D2C9744A}"/>
              </a:ext>
            </a:extLst>
          </p:cNvPr>
          <p:cNvSpPr txBox="1"/>
          <p:nvPr/>
        </p:nvSpPr>
        <p:spPr>
          <a:xfrm>
            <a:off x="457200" y="6079678"/>
            <a:ext cx="4565468" cy="461665"/>
          </a:xfrm>
          <a:prstGeom prst="rect">
            <a:avLst/>
          </a:prstGeom>
          <a:noFill/>
        </p:spPr>
        <p:txBody>
          <a:bodyPr wrap="square" rtlCol="0">
            <a:spAutoFit/>
          </a:bodyPr>
          <a:lstStyle/>
          <a:p>
            <a:r>
              <a:rPr lang="fr-FR" sz="1200" dirty="0">
                <a:hlinkClick r:id="rId2"/>
              </a:rPr>
              <a:t>Fiche 2021 HAS et FFN Diagnostic de la dénutrition chez l'enfant, l'adulte et la personne de 70 ans et plus</a:t>
            </a:r>
            <a:endParaRPr lang="fr-FR" sz="1200" dirty="0"/>
          </a:p>
        </p:txBody>
      </p:sp>
      <p:grpSp>
        <p:nvGrpSpPr>
          <p:cNvPr id="9" name="Groupe 8">
            <a:extLst>
              <a:ext uri="{FF2B5EF4-FFF2-40B4-BE49-F238E27FC236}">
                <a16:creationId xmlns:a16="http://schemas.microsoft.com/office/drawing/2014/main" id="{5FC748E6-B163-45A0-BBA8-75B3BB4AB77A}"/>
              </a:ext>
            </a:extLst>
          </p:cNvPr>
          <p:cNvGrpSpPr/>
          <p:nvPr/>
        </p:nvGrpSpPr>
        <p:grpSpPr>
          <a:xfrm>
            <a:off x="1436440" y="1955869"/>
            <a:ext cx="6574973" cy="3579313"/>
            <a:chOff x="1915254" y="1464825"/>
            <a:chExt cx="8766630" cy="4772417"/>
          </a:xfrm>
        </p:grpSpPr>
        <p:pic>
          <p:nvPicPr>
            <p:cNvPr id="5" name="Image 4">
              <a:extLst>
                <a:ext uri="{FF2B5EF4-FFF2-40B4-BE49-F238E27FC236}">
                  <a16:creationId xmlns:a16="http://schemas.microsoft.com/office/drawing/2014/main" id="{AB9EC4E7-EA63-4935-AA19-F3C8DFFB31EB}"/>
                </a:ext>
              </a:extLst>
            </p:cNvPr>
            <p:cNvPicPr>
              <a:picLocks noChangeAspect="1"/>
            </p:cNvPicPr>
            <p:nvPr/>
          </p:nvPicPr>
          <p:blipFill rotWithShape="1">
            <a:blip r:embed="rId3"/>
            <a:srcRect l="3501"/>
            <a:stretch/>
          </p:blipFill>
          <p:spPr>
            <a:xfrm>
              <a:off x="1915254" y="1464825"/>
              <a:ext cx="8766630" cy="4772417"/>
            </a:xfrm>
            <a:prstGeom prst="rect">
              <a:avLst/>
            </a:prstGeom>
          </p:spPr>
        </p:pic>
        <p:sp>
          <p:nvSpPr>
            <p:cNvPr id="3" name="ZoneTexte 2">
              <a:extLst>
                <a:ext uri="{FF2B5EF4-FFF2-40B4-BE49-F238E27FC236}">
                  <a16:creationId xmlns:a16="http://schemas.microsoft.com/office/drawing/2014/main" id="{DC76B90A-E84A-444A-9375-26E0A2EDD1BB}"/>
                </a:ext>
              </a:extLst>
            </p:cNvPr>
            <p:cNvSpPr txBox="1"/>
            <p:nvPr/>
          </p:nvSpPr>
          <p:spPr>
            <a:xfrm>
              <a:off x="4126375" y="4553209"/>
              <a:ext cx="171533" cy="417827"/>
            </a:xfrm>
            <a:prstGeom prst="rect">
              <a:avLst/>
            </a:prstGeom>
            <a:solidFill>
              <a:srgbClr val="F1F3F9"/>
            </a:solidFill>
          </p:spPr>
          <p:txBody>
            <a:bodyPr wrap="none" lIns="0" tIns="0" rIns="0" bIns="0" rtlCol="0" anchor="t">
              <a:noAutofit/>
            </a:bodyPr>
            <a:lstStyle/>
            <a:p>
              <a:pPr algn="just"/>
              <a:r>
                <a:rPr lang="fr-FR" sz="2000" b="1" dirty="0"/>
                <a:t>&gt;</a:t>
              </a:r>
            </a:p>
          </p:txBody>
        </p:sp>
      </p:grpSp>
      <p:sp>
        <p:nvSpPr>
          <p:cNvPr id="8" name="Rectangle 7">
            <a:extLst>
              <a:ext uri="{FF2B5EF4-FFF2-40B4-BE49-F238E27FC236}">
                <a16:creationId xmlns:a16="http://schemas.microsoft.com/office/drawing/2014/main" id="{37FC8F14-1FA4-4BA2-9A7C-C26E42510589}"/>
              </a:ext>
            </a:extLst>
          </p:cNvPr>
          <p:cNvSpPr/>
          <p:nvPr/>
        </p:nvSpPr>
        <p:spPr bwMode="auto">
          <a:xfrm>
            <a:off x="4881772" y="1874327"/>
            <a:ext cx="3967664" cy="295232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25000">
              <a:ln>
                <a:noFill/>
              </a:ln>
              <a:solidFill>
                <a:schemeClr val="tx1"/>
              </a:solidFill>
              <a:effectLst/>
              <a:latin typeface="Times" charset="0"/>
              <a:ea typeface="ＭＳ Ｐゴシック" charset="0"/>
            </a:endParaRPr>
          </a:p>
        </p:txBody>
      </p:sp>
      <p:pic>
        <p:nvPicPr>
          <p:cNvPr id="10" name="Image 9">
            <a:extLst>
              <a:ext uri="{FF2B5EF4-FFF2-40B4-BE49-F238E27FC236}">
                <a16:creationId xmlns:a16="http://schemas.microsoft.com/office/drawing/2014/main" id="{3CCD9CF4-4C2E-4B3F-8226-B56FC0E097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9872" y="1335982"/>
            <a:ext cx="4565468" cy="653793"/>
          </a:xfrm>
          <a:prstGeom prst="rect">
            <a:avLst/>
          </a:prstGeom>
        </p:spPr>
      </p:pic>
      <p:sp>
        <p:nvSpPr>
          <p:cNvPr id="6" name="Espace réservé du pied de page 5">
            <a:extLst>
              <a:ext uri="{FF2B5EF4-FFF2-40B4-BE49-F238E27FC236}">
                <a16:creationId xmlns:a16="http://schemas.microsoft.com/office/drawing/2014/main" id="{04D1B969-35BF-4314-BB99-2DB161421F16}"/>
              </a:ext>
            </a:extLst>
          </p:cNvPr>
          <p:cNvSpPr>
            <a:spLocks noGrp="1"/>
          </p:cNvSpPr>
          <p:nvPr>
            <p:ph type="ftr" sz="quarter" idx="12"/>
          </p:nvPr>
        </p:nvSpPr>
        <p:spPr/>
        <p:txBody>
          <a:bodyPr/>
          <a:lstStyle/>
          <a:p>
            <a:r>
              <a:rPr lang="fr-FR"/>
              <a:t>Nouveautés PMSI 2022 MCO HAD - 7 avril 2022</a:t>
            </a:r>
            <a:endParaRPr lang="fr-FR" dirty="0"/>
          </a:p>
        </p:txBody>
      </p:sp>
    </p:spTree>
    <p:extLst>
      <p:ext uri="{BB962C8B-B14F-4D97-AF65-F5344CB8AC3E}">
        <p14:creationId xmlns:p14="http://schemas.microsoft.com/office/powerpoint/2010/main" val="1594678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DF1B22-5D10-4FDF-A137-69D2D17AD9BE}"/>
              </a:ext>
            </a:extLst>
          </p:cNvPr>
          <p:cNvSpPr>
            <a:spLocks noGrp="1"/>
          </p:cNvSpPr>
          <p:nvPr>
            <p:ph type="title"/>
          </p:nvPr>
        </p:nvSpPr>
        <p:spPr>
          <a:xfrm>
            <a:off x="2111741" y="444949"/>
            <a:ext cx="6574972" cy="744141"/>
          </a:xfrm>
        </p:spPr>
        <p:txBody>
          <a:bodyPr/>
          <a:lstStyle/>
          <a:p>
            <a:r>
              <a:rPr lang="fr-FR" dirty="0"/>
              <a:t>Sévérité de la dénutrition </a:t>
            </a:r>
            <a:r>
              <a:rPr lang="fr-FR" sz="2000" dirty="0"/>
              <a:t>(70 ans et +)</a:t>
            </a:r>
            <a:endParaRPr lang="fr-FR" dirty="0"/>
          </a:p>
        </p:txBody>
      </p:sp>
      <p:sp>
        <p:nvSpPr>
          <p:cNvPr id="4" name="Espace réservé du numéro de diapositive 3">
            <a:extLst>
              <a:ext uri="{FF2B5EF4-FFF2-40B4-BE49-F238E27FC236}">
                <a16:creationId xmlns:a16="http://schemas.microsoft.com/office/drawing/2014/main" id="{1D8719F3-EF8B-4F2D-9789-EB8173315898}"/>
              </a:ext>
            </a:extLst>
          </p:cNvPr>
          <p:cNvSpPr>
            <a:spLocks noGrp="1"/>
          </p:cNvSpPr>
          <p:nvPr>
            <p:ph type="sldNum" sz="quarter" idx="10"/>
          </p:nvPr>
        </p:nvSpPr>
        <p:spPr/>
        <p:txBody>
          <a:bodyPr/>
          <a:lstStyle/>
          <a:p>
            <a:pPr>
              <a:defRPr/>
            </a:pPr>
            <a:fld id="{1906F8B4-365A-46F3-9C5C-7889764C9AFB}" type="slidenum">
              <a:rPr lang="fr-FR" smtClean="0"/>
              <a:pPr>
                <a:defRPr/>
              </a:pPr>
              <a:t>42</a:t>
            </a:fld>
            <a:endParaRPr lang="fr-FR" dirty="0"/>
          </a:p>
        </p:txBody>
      </p:sp>
      <p:sp>
        <p:nvSpPr>
          <p:cNvPr id="7" name="ZoneTexte 6">
            <a:extLst>
              <a:ext uri="{FF2B5EF4-FFF2-40B4-BE49-F238E27FC236}">
                <a16:creationId xmlns:a16="http://schemas.microsoft.com/office/drawing/2014/main" id="{98D84609-02A5-42E2-9017-A8F6D2C9744A}"/>
              </a:ext>
            </a:extLst>
          </p:cNvPr>
          <p:cNvSpPr txBox="1"/>
          <p:nvPr/>
        </p:nvSpPr>
        <p:spPr>
          <a:xfrm>
            <a:off x="457200" y="6062960"/>
            <a:ext cx="4565468" cy="461665"/>
          </a:xfrm>
          <a:prstGeom prst="rect">
            <a:avLst/>
          </a:prstGeom>
          <a:noFill/>
        </p:spPr>
        <p:txBody>
          <a:bodyPr wrap="square" rtlCol="0">
            <a:spAutoFit/>
          </a:bodyPr>
          <a:lstStyle/>
          <a:p>
            <a:r>
              <a:rPr lang="fr-FR" sz="1200" dirty="0">
                <a:hlinkClick r:id="rId2"/>
              </a:rPr>
              <a:t>Fiche 2021 HAS et FFN Diagnostic de la dénutrition chez l'enfant, l'adulte et la personne de 70 ans et plus</a:t>
            </a:r>
            <a:endParaRPr lang="fr-FR" sz="1200" dirty="0"/>
          </a:p>
        </p:txBody>
      </p:sp>
      <p:grpSp>
        <p:nvGrpSpPr>
          <p:cNvPr id="9" name="Groupe 8">
            <a:extLst>
              <a:ext uri="{FF2B5EF4-FFF2-40B4-BE49-F238E27FC236}">
                <a16:creationId xmlns:a16="http://schemas.microsoft.com/office/drawing/2014/main" id="{5FC748E6-B163-45A0-BBA8-75B3BB4AB77A}"/>
              </a:ext>
            </a:extLst>
          </p:cNvPr>
          <p:cNvGrpSpPr/>
          <p:nvPr/>
        </p:nvGrpSpPr>
        <p:grpSpPr>
          <a:xfrm>
            <a:off x="1436440" y="1955869"/>
            <a:ext cx="6574973" cy="3579313"/>
            <a:chOff x="1915254" y="1464825"/>
            <a:chExt cx="8766630" cy="4772417"/>
          </a:xfrm>
        </p:grpSpPr>
        <p:pic>
          <p:nvPicPr>
            <p:cNvPr id="5" name="Image 4">
              <a:extLst>
                <a:ext uri="{FF2B5EF4-FFF2-40B4-BE49-F238E27FC236}">
                  <a16:creationId xmlns:a16="http://schemas.microsoft.com/office/drawing/2014/main" id="{AB9EC4E7-EA63-4935-AA19-F3C8DFFB31EB}"/>
                </a:ext>
              </a:extLst>
            </p:cNvPr>
            <p:cNvPicPr>
              <a:picLocks noChangeAspect="1"/>
            </p:cNvPicPr>
            <p:nvPr/>
          </p:nvPicPr>
          <p:blipFill rotWithShape="1">
            <a:blip r:embed="rId3"/>
            <a:srcRect l="3501"/>
            <a:stretch/>
          </p:blipFill>
          <p:spPr>
            <a:xfrm>
              <a:off x="1915254" y="1464825"/>
              <a:ext cx="8766630" cy="4772417"/>
            </a:xfrm>
            <a:prstGeom prst="rect">
              <a:avLst/>
            </a:prstGeom>
          </p:spPr>
        </p:pic>
        <p:sp>
          <p:nvSpPr>
            <p:cNvPr id="3" name="ZoneTexte 2">
              <a:extLst>
                <a:ext uri="{FF2B5EF4-FFF2-40B4-BE49-F238E27FC236}">
                  <a16:creationId xmlns:a16="http://schemas.microsoft.com/office/drawing/2014/main" id="{DC76B90A-E84A-444A-9375-26E0A2EDD1BB}"/>
                </a:ext>
              </a:extLst>
            </p:cNvPr>
            <p:cNvSpPr txBox="1"/>
            <p:nvPr/>
          </p:nvSpPr>
          <p:spPr>
            <a:xfrm>
              <a:off x="4126375" y="4553209"/>
              <a:ext cx="171533" cy="417827"/>
            </a:xfrm>
            <a:prstGeom prst="rect">
              <a:avLst/>
            </a:prstGeom>
            <a:solidFill>
              <a:srgbClr val="F1F3F9"/>
            </a:solidFill>
          </p:spPr>
          <p:txBody>
            <a:bodyPr wrap="none" lIns="0" tIns="0" rIns="0" bIns="0" rtlCol="0" anchor="t">
              <a:noAutofit/>
            </a:bodyPr>
            <a:lstStyle/>
            <a:p>
              <a:pPr algn="just"/>
              <a:r>
                <a:rPr lang="fr-FR" sz="2000" b="1" dirty="0"/>
                <a:t>&gt;</a:t>
              </a:r>
            </a:p>
          </p:txBody>
        </p:sp>
      </p:grpSp>
      <p:pic>
        <p:nvPicPr>
          <p:cNvPr id="8" name="Image 7">
            <a:extLst>
              <a:ext uri="{FF2B5EF4-FFF2-40B4-BE49-F238E27FC236}">
                <a16:creationId xmlns:a16="http://schemas.microsoft.com/office/drawing/2014/main" id="{57531EB0-78C6-4B0D-8305-E3C810E318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9872" y="1335982"/>
            <a:ext cx="4565468" cy="653793"/>
          </a:xfrm>
          <a:prstGeom prst="rect">
            <a:avLst/>
          </a:prstGeom>
        </p:spPr>
      </p:pic>
      <p:sp>
        <p:nvSpPr>
          <p:cNvPr id="6" name="Espace réservé du pied de page 5">
            <a:extLst>
              <a:ext uri="{FF2B5EF4-FFF2-40B4-BE49-F238E27FC236}">
                <a16:creationId xmlns:a16="http://schemas.microsoft.com/office/drawing/2014/main" id="{3CC4B488-832D-4C84-9743-E9C7ED791435}"/>
              </a:ext>
            </a:extLst>
          </p:cNvPr>
          <p:cNvSpPr>
            <a:spLocks noGrp="1"/>
          </p:cNvSpPr>
          <p:nvPr>
            <p:ph type="ftr" sz="quarter" idx="12"/>
          </p:nvPr>
        </p:nvSpPr>
        <p:spPr/>
        <p:txBody>
          <a:bodyPr/>
          <a:lstStyle/>
          <a:p>
            <a:r>
              <a:rPr lang="fr-FR"/>
              <a:t>Nouveautés PMSI 2022 MCO HAD - 7 avril 2022</a:t>
            </a:r>
            <a:endParaRPr lang="fr-FR" dirty="0"/>
          </a:p>
        </p:txBody>
      </p:sp>
    </p:spTree>
    <p:extLst>
      <p:ext uri="{BB962C8B-B14F-4D97-AF65-F5344CB8AC3E}">
        <p14:creationId xmlns:p14="http://schemas.microsoft.com/office/powerpoint/2010/main" val="21291670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DF1B22-5D10-4FDF-A137-69D2D17AD9BE}"/>
              </a:ext>
            </a:extLst>
          </p:cNvPr>
          <p:cNvSpPr>
            <a:spLocks noGrp="1"/>
          </p:cNvSpPr>
          <p:nvPr>
            <p:ph type="title"/>
          </p:nvPr>
        </p:nvSpPr>
        <p:spPr>
          <a:xfrm>
            <a:off x="2070423" y="441176"/>
            <a:ext cx="6574972" cy="744141"/>
          </a:xfrm>
        </p:spPr>
        <p:txBody>
          <a:bodyPr/>
          <a:lstStyle/>
          <a:p>
            <a:r>
              <a:rPr lang="fr-FR" dirty="0"/>
              <a:t>Codage de la dénutrition (70 ans et +)</a:t>
            </a:r>
          </a:p>
        </p:txBody>
      </p:sp>
      <p:sp>
        <p:nvSpPr>
          <p:cNvPr id="4" name="Espace réservé du numéro de diapositive 3">
            <a:extLst>
              <a:ext uri="{FF2B5EF4-FFF2-40B4-BE49-F238E27FC236}">
                <a16:creationId xmlns:a16="http://schemas.microsoft.com/office/drawing/2014/main" id="{1D8719F3-EF8B-4F2D-9789-EB8173315898}"/>
              </a:ext>
            </a:extLst>
          </p:cNvPr>
          <p:cNvSpPr>
            <a:spLocks noGrp="1"/>
          </p:cNvSpPr>
          <p:nvPr>
            <p:ph type="sldNum" sz="quarter" idx="10"/>
          </p:nvPr>
        </p:nvSpPr>
        <p:spPr/>
        <p:txBody>
          <a:bodyPr/>
          <a:lstStyle/>
          <a:p>
            <a:pPr>
              <a:defRPr/>
            </a:pPr>
            <a:fld id="{1906F8B4-365A-46F3-9C5C-7889764C9AFB}" type="slidenum">
              <a:rPr lang="fr-FR" smtClean="0"/>
              <a:pPr>
                <a:defRPr/>
              </a:pPr>
              <a:t>43</a:t>
            </a:fld>
            <a:endParaRPr lang="fr-FR" dirty="0"/>
          </a:p>
        </p:txBody>
      </p:sp>
      <p:pic>
        <p:nvPicPr>
          <p:cNvPr id="5" name="Image 4">
            <a:extLst>
              <a:ext uri="{FF2B5EF4-FFF2-40B4-BE49-F238E27FC236}">
                <a16:creationId xmlns:a16="http://schemas.microsoft.com/office/drawing/2014/main" id="{4713FE68-1879-45A0-A122-F7B4566948BD}"/>
              </a:ext>
            </a:extLst>
          </p:cNvPr>
          <p:cNvPicPr>
            <a:picLocks noChangeAspect="1"/>
          </p:cNvPicPr>
          <p:nvPr/>
        </p:nvPicPr>
        <p:blipFill>
          <a:blip r:embed="rId2"/>
          <a:stretch>
            <a:fillRect/>
          </a:stretch>
        </p:blipFill>
        <p:spPr>
          <a:xfrm>
            <a:off x="0" y="1788160"/>
            <a:ext cx="8964488" cy="3861659"/>
          </a:xfrm>
          <a:prstGeom prst="rect">
            <a:avLst/>
          </a:prstGeom>
        </p:spPr>
      </p:pic>
      <p:sp>
        <p:nvSpPr>
          <p:cNvPr id="38" name="Rectangle 37">
            <a:extLst>
              <a:ext uri="{FF2B5EF4-FFF2-40B4-BE49-F238E27FC236}">
                <a16:creationId xmlns:a16="http://schemas.microsoft.com/office/drawing/2014/main" id="{E3293697-6989-4CDC-82C7-70462AD32278}"/>
              </a:ext>
            </a:extLst>
          </p:cNvPr>
          <p:cNvSpPr/>
          <p:nvPr/>
        </p:nvSpPr>
        <p:spPr bwMode="auto">
          <a:xfrm>
            <a:off x="2206080" y="1647496"/>
            <a:ext cx="6758408" cy="250158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25000">
              <a:ln>
                <a:noFill/>
              </a:ln>
              <a:solidFill>
                <a:schemeClr val="tx1"/>
              </a:solidFill>
              <a:effectLst/>
              <a:latin typeface="Times" charset="0"/>
              <a:ea typeface="ＭＳ Ｐゴシック" charset="0"/>
            </a:endParaRPr>
          </a:p>
        </p:txBody>
      </p:sp>
      <p:sp>
        <p:nvSpPr>
          <p:cNvPr id="39" name="Rectangle 38">
            <a:extLst>
              <a:ext uri="{FF2B5EF4-FFF2-40B4-BE49-F238E27FC236}">
                <a16:creationId xmlns:a16="http://schemas.microsoft.com/office/drawing/2014/main" id="{445DAE33-9E4A-4589-9F1A-5563E3BF2428}"/>
              </a:ext>
            </a:extLst>
          </p:cNvPr>
          <p:cNvSpPr/>
          <p:nvPr/>
        </p:nvSpPr>
        <p:spPr bwMode="auto">
          <a:xfrm>
            <a:off x="4355976" y="1799896"/>
            <a:ext cx="4608512" cy="414938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25000">
              <a:ln>
                <a:noFill/>
              </a:ln>
              <a:solidFill>
                <a:schemeClr val="tx1"/>
              </a:solidFill>
              <a:effectLst/>
              <a:latin typeface="Times" charset="0"/>
              <a:ea typeface="ＭＳ Ｐゴシック" charset="0"/>
            </a:endParaRPr>
          </a:p>
        </p:txBody>
      </p:sp>
      <p:sp>
        <p:nvSpPr>
          <p:cNvPr id="3" name="Espace réservé du pied de page 2">
            <a:extLst>
              <a:ext uri="{FF2B5EF4-FFF2-40B4-BE49-F238E27FC236}">
                <a16:creationId xmlns:a16="http://schemas.microsoft.com/office/drawing/2014/main" id="{BEA0BF90-D887-4F88-9503-36418050449C}"/>
              </a:ext>
            </a:extLst>
          </p:cNvPr>
          <p:cNvSpPr>
            <a:spLocks noGrp="1"/>
          </p:cNvSpPr>
          <p:nvPr>
            <p:ph type="ftr" sz="quarter" idx="12"/>
          </p:nvPr>
        </p:nvSpPr>
        <p:spPr/>
        <p:txBody>
          <a:bodyPr/>
          <a:lstStyle/>
          <a:p>
            <a:r>
              <a:rPr lang="fr-FR"/>
              <a:t>Nouveautés PMSI 2022 MCO HAD - 7 avril 2022</a:t>
            </a:r>
            <a:endParaRPr lang="fr-FR" dirty="0"/>
          </a:p>
        </p:txBody>
      </p:sp>
    </p:spTree>
    <p:extLst>
      <p:ext uri="{BB962C8B-B14F-4D97-AF65-F5344CB8AC3E}">
        <p14:creationId xmlns:p14="http://schemas.microsoft.com/office/powerpoint/2010/main" val="8827543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DF1B22-5D10-4FDF-A137-69D2D17AD9BE}"/>
              </a:ext>
            </a:extLst>
          </p:cNvPr>
          <p:cNvSpPr>
            <a:spLocks noGrp="1"/>
          </p:cNvSpPr>
          <p:nvPr>
            <p:ph type="title"/>
          </p:nvPr>
        </p:nvSpPr>
        <p:spPr>
          <a:xfrm>
            <a:off x="2070423" y="441176"/>
            <a:ext cx="6574972" cy="744141"/>
          </a:xfrm>
        </p:spPr>
        <p:txBody>
          <a:bodyPr/>
          <a:lstStyle/>
          <a:p>
            <a:r>
              <a:rPr lang="fr-FR" dirty="0"/>
              <a:t>Codage de la dénutrition (70 ans et +)</a:t>
            </a:r>
          </a:p>
        </p:txBody>
      </p:sp>
      <p:sp>
        <p:nvSpPr>
          <p:cNvPr id="4" name="Espace réservé du numéro de diapositive 3">
            <a:extLst>
              <a:ext uri="{FF2B5EF4-FFF2-40B4-BE49-F238E27FC236}">
                <a16:creationId xmlns:a16="http://schemas.microsoft.com/office/drawing/2014/main" id="{1D8719F3-EF8B-4F2D-9789-EB8173315898}"/>
              </a:ext>
            </a:extLst>
          </p:cNvPr>
          <p:cNvSpPr>
            <a:spLocks noGrp="1"/>
          </p:cNvSpPr>
          <p:nvPr>
            <p:ph type="sldNum" sz="quarter" idx="10"/>
          </p:nvPr>
        </p:nvSpPr>
        <p:spPr/>
        <p:txBody>
          <a:bodyPr/>
          <a:lstStyle/>
          <a:p>
            <a:pPr>
              <a:defRPr/>
            </a:pPr>
            <a:fld id="{1906F8B4-365A-46F3-9C5C-7889764C9AFB}" type="slidenum">
              <a:rPr lang="fr-FR" smtClean="0"/>
              <a:pPr>
                <a:defRPr/>
              </a:pPr>
              <a:t>44</a:t>
            </a:fld>
            <a:endParaRPr lang="fr-FR" dirty="0"/>
          </a:p>
        </p:txBody>
      </p:sp>
      <p:pic>
        <p:nvPicPr>
          <p:cNvPr id="7" name="Image 6">
            <a:extLst>
              <a:ext uri="{FF2B5EF4-FFF2-40B4-BE49-F238E27FC236}">
                <a16:creationId xmlns:a16="http://schemas.microsoft.com/office/drawing/2014/main" id="{A2AE5C8B-2A51-4C77-8476-8B9E46E444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5718" y="5561656"/>
            <a:ext cx="6570833" cy="430054"/>
          </a:xfrm>
          <a:prstGeom prst="rect">
            <a:avLst/>
          </a:prstGeom>
        </p:spPr>
      </p:pic>
      <p:pic>
        <p:nvPicPr>
          <p:cNvPr id="9" name="Image 8">
            <a:extLst>
              <a:ext uri="{FF2B5EF4-FFF2-40B4-BE49-F238E27FC236}">
                <a16:creationId xmlns:a16="http://schemas.microsoft.com/office/drawing/2014/main" id="{3F525DC6-4D54-45EB-8F04-7D2067C534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5951275"/>
            <a:ext cx="5880983" cy="430053"/>
          </a:xfrm>
          <a:prstGeom prst="rect">
            <a:avLst/>
          </a:prstGeom>
        </p:spPr>
      </p:pic>
      <p:pic>
        <p:nvPicPr>
          <p:cNvPr id="5" name="Image 4">
            <a:extLst>
              <a:ext uri="{FF2B5EF4-FFF2-40B4-BE49-F238E27FC236}">
                <a16:creationId xmlns:a16="http://schemas.microsoft.com/office/drawing/2014/main" id="{4713FE68-1879-45A0-A122-F7B4566948BD}"/>
              </a:ext>
            </a:extLst>
          </p:cNvPr>
          <p:cNvPicPr>
            <a:picLocks noChangeAspect="1"/>
          </p:cNvPicPr>
          <p:nvPr/>
        </p:nvPicPr>
        <p:blipFill>
          <a:blip r:embed="rId4"/>
          <a:stretch>
            <a:fillRect/>
          </a:stretch>
        </p:blipFill>
        <p:spPr>
          <a:xfrm>
            <a:off x="0" y="1788160"/>
            <a:ext cx="8964488" cy="3861659"/>
          </a:xfrm>
          <a:prstGeom prst="rect">
            <a:avLst/>
          </a:prstGeom>
        </p:spPr>
      </p:pic>
      <p:sp>
        <p:nvSpPr>
          <p:cNvPr id="8" name="Rectangle 7">
            <a:extLst>
              <a:ext uri="{FF2B5EF4-FFF2-40B4-BE49-F238E27FC236}">
                <a16:creationId xmlns:a16="http://schemas.microsoft.com/office/drawing/2014/main" id="{B76C323F-D145-4597-8DD2-6B39F3188BCB}"/>
              </a:ext>
            </a:extLst>
          </p:cNvPr>
          <p:cNvSpPr/>
          <p:nvPr/>
        </p:nvSpPr>
        <p:spPr bwMode="auto">
          <a:xfrm>
            <a:off x="2267744" y="4221088"/>
            <a:ext cx="3312368" cy="1428731"/>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25000">
              <a:ln>
                <a:noFill/>
              </a:ln>
              <a:solidFill>
                <a:schemeClr val="tx1"/>
              </a:solidFill>
              <a:effectLst/>
              <a:latin typeface="Times" charset="0"/>
              <a:ea typeface="ＭＳ Ｐゴシック" charset="0"/>
            </a:endParaRPr>
          </a:p>
        </p:txBody>
      </p:sp>
      <p:sp>
        <p:nvSpPr>
          <p:cNvPr id="3" name="Espace réservé du pied de page 2">
            <a:extLst>
              <a:ext uri="{FF2B5EF4-FFF2-40B4-BE49-F238E27FC236}">
                <a16:creationId xmlns:a16="http://schemas.microsoft.com/office/drawing/2014/main" id="{E1249F00-E6A3-43EC-AF82-56F060ADCE56}"/>
              </a:ext>
            </a:extLst>
          </p:cNvPr>
          <p:cNvSpPr>
            <a:spLocks noGrp="1"/>
          </p:cNvSpPr>
          <p:nvPr>
            <p:ph type="ftr" sz="quarter" idx="12"/>
          </p:nvPr>
        </p:nvSpPr>
        <p:spPr/>
        <p:txBody>
          <a:bodyPr/>
          <a:lstStyle/>
          <a:p>
            <a:r>
              <a:rPr lang="fr-FR"/>
              <a:t>Nouveautés PMSI 2022 MCO HAD - 7 avril 2022</a:t>
            </a:r>
            <a:endParaRPr lang="fr-FR" dirty="0"/>
          </a:p>
        </p:txBody>
      </p:sp>
    </p:spTree>
    <p:extLst>
      <p:ext uri="{BB962C8B-B14F-4D97-AF65-F5344CB8AC3E}">
        <p14:creationId xmlns:p14="http://schemas.microsoft.com/office/powerpoint/2010/main" val="40816266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23728" y="1988840"/>
            <a:ext cx="5832648" cy="2304256"/>
          </a:xfrm>
        </p:spPr>
        <p:txBody>
          <a:bodyPr/>
          <a:lstStyle/>
          <a:p>
            <a:r>
              <a:rPr lang="fr-FR" b="1" dirty="0">
                <a:solidFill>
                  <a:schemeClr val="bg2"/>
                </a:solidFill>
              </a:rPr>
              <a:t>Classification MCO</a:t>
            </a:r>
            <a:br>
              <a:rPr lang="fr-FR" b="1" dirty="0">
                <a:solidFill>
                  <a:schemeClr val="bg2"/>
                </a:solidFill>
              </a:rPr>
            </a:br>
            <a:br>
              <a:rPr lang="fr-FR" b="1" dirty="0">
                <a:solidFill>
                  <a:schemeClr val="bg2"/>
                </a:solidFill>
              </a:rPr>
            </a:br>
            <a:r>
              <a:rPr lang="fr-FR" b="1" i="1" dirty="0">
                <a:solidFill>
                  <a:schemeClr val="bg2"/>
                </a:solidFill>
              </a:rPr>
              <a:t>Questions/réponses CMD09</a:t>
            </a:r>
          </a:p>
        </p:txBody>
      </p:sp>
    </p:spTree>
    <p:extLst>
      <p:ext uri="{BB962C8B-B14F-4D97-AF65-F5344CB8AC3E}">
        <p14:creationId xmlns:p14="http://schemas.microsoft.com/office/powerpoint/2010/main" val="17873785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1FF16FD-D88E-4F2D-859B-EAD100E016C9}"/>
              </a:ext>
            </a:extLst>
          </p:cNvPr>
          <p:cNvSpPr>
            <a:spLocks noGrp="1"/>
          </p:cNvSpPr>
          <p:nvPr>
            <p:ph type="ctrTitle"/>
          </p:nvPr>
        </p:nvSpPr>
        <p:spPr>
          <a:xfrm>
            <a:off x="2699792" y="3068960"/>
            <a:ext cx="4485611" cy="1314450"/>
          </a:xfrm>
        </p:spPr>
        <p:txBody>
          <a:bodyPr/>
          <a:lstStyle/>
          <a:p>
            <a:pPr algn="ctr"/>
            <a:r>
              <a:rPr lang="fr-FR" sz="4000" dirty="0">
                <a:solidFill>
                  <a:schemeClr val="bg2"/>
                </a:solidFill>
              </a:rPr>
              <a:t>Druides</a:t>
            </a:r>
            <a:endParaRPr lang="fr-FR" sz="3600" b="1" dirty="0">
              <a:solidFill>
                <a:schemeClr val="accent1"/>
              </a:solidFill>
            </a:endParaRPr>
          </a:p>
        </p:txBody>
      </p:sp>
    </p:spTree>
    <p:extLst>
      <p:ext uri="{BB962C8B-B14F-4D97-AF65-F5344CB8AC3E}">
        <p14:creationId xmlns:p14="http://schemas.microsoft.com/office/powerpoint/2010/main" val="6026461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C54D89-CF9F-427A-A392-E1F6983EDF54}"/>
              </a:ext>
            </a:extLst>
          </p:cNvPr>
          <p:cNvSpPr>
            <a:spLocks noGrp="1"/>
          </p:cNvSpPr>
          <p:nvPr>
            <p:ph type="title"/>
          </p:nvPr>
        </p:nvSpPr>
        <p:spPr/>
        <p:txBody>
          <a:bodyPr/>
          <a:lstStyle/>
          <a:p>
            <a:r>
              <a:rPr lang="fr-FR" dirty="0"/>
              <a:t>Druides : Rappel</a:t>
            </a:r>
          </a:p>
        </p:txBody>
      </p:sp>
      <p:sp>
        <p:nvSpPr>
          <p:cNvPr id="3" name="Espace réservé du contenu 2">
            <a:extLst>
              <a:ext uri="{FF2B5EF4-FFF2-40B4-BE49-F238E27FC236}">
                <a16:creationId xmlns:a16="http://schemas.microsoft.com/office/drawing/2014/main" id="{77941415-C746-4732-A8C9-99702EED0DAA}"/>
              </a:ext>
            </a:extLst>
          </p:cNvPr>
          <p:cNvSpPr>
            <a:spLocks noGrp="1"/>
          </p:cNvSpPr>
          <p:nvPr>
            <p:ph idx="1"/>
          </p:nvPr>
        </p:nvSpPr>
        <p:spPr>
          <a:xfrm>
            <a:off x="117849" y="1981994"/>
            <a:ext cx="8568951" cy="3657600"/>
          </a:xfrm>
        </p:spPr>
        <p:txBody>
          <a:bodyPr/>
          <a:lstStyle/>
          <a:p>
            <a:r>
              <a:rPr lang="fr-FR" sz="1800" dirty="0"/>
              <a:t>Dispositif de Remontée Unifié et Intégré des données des Etablissements de santé</a:t>
            </a:r>
          </a:p>
          <a:p>
            <a:pPr lvl="1"/>
            <a:r>
              <a:rPr lang="fr-FR" sz="1800" dirty="0"/>
              <a:t>Remplacer tous les outils de transmissions des établissements, de tous les champs d’activité  par </a:t>
            </a:r>
            <a:r>
              <a:rPr lang="fr-FR" sz="1800" b="1" dirty="0"/>
              <a:t>1 seul Outil</a:t>
            </a:r>
          </a:p>
          <a:p>
            <a:pPr lvl="1"/>
            <a:r>
              <a:rPr lang="fr-FR" sz="1800" b="1" dirty="0"/>
              <a:t>« Commander à distance » </a:t>
            </a:r>
            <a:r>
              <a:rPr lang="fr-FR" sz="1800" dirty="0"/>
              <a:t>la plateforme e-pmsi (Génération des tableaux </a:t>
            </a:r>
            <a:r>
              <a:rPr lang="fr-FR" sz="1800" dirty="0" err="1"/>
              <a:t>Ovalide</a:t>
            </a:r>
            <a:r>
              <a:rPr lang="fr-FR" sz="1800" dirty="0"/>
              <a:t> et récupération, Validation) </a:t>
            </a:r>
          </a:p>
          <a:p>
            <a:pPr lvl="1"/>
            <a:r>
              <a:rPr lang="fr-FR" sz="1800" dirty="0"/>
              <a:t>Architecture en </a:t>
            </a:r>
            <a:r>
              <a:rPr lang="fr-FR" sz="1800" b="1" dirty="0"/>
              <a:t>modules</a:t>
            </a:r>
          </a:p>
          <a:p>
            <a:pPr lvl="1"/>
            <a:r>
              <a:rPr lang="fr-FR" sz="1800" dirty="0"/>
              <a:t>Amélioration et fonctionnalités nouvelles :  </a:t>
            </a:r>
          </a:p>
          <a:p>
            <a:pPr lvl="2"/>
            <a:r>
              <a:rPr lang="fr-FR" dirty="0"/>
              <a:t>Automatisation des Mises à jour</a:t>
            </a:r>
          </a:p>
          <a:p>
            <a:pPr lvl="2"/>
            <a:r>
              <a:rPr lang="fr-FR" dirty="0"/>
              <a:t>Rapports : Synthèse et détail</a:t>
            </a:r>
          </a:p>
          <a:p>
            <a:pPr lvl="2"/>
            <a:r>
              <a:rPr lang="fr-FR" dirty="0"/>
              <a:t>Format : Txt, Csv, XML, </a:t>
            </a:r>
            <a:r>
              <a:rPr lang="fr-FR" dirty="0" err="1"/>
              <a:t>Json</a:t>
            </a:r>
            <a:endParaRPr lang="fr-FR" dirty="0"/>
          </a:p>
          <a:p>
            <a:endParaRPr lang="fr-FR" sz="1800" dirty="0"/>
          </a:p>
        </p:txBody>
      </p:sp>
      <p:sp>
        <p:nvSpPr>
          <p:cNvPr id="4" name="Espace réservé du numéro de diapositive 3">
            <a:extLst>
              <a:ext uri="{FF2B5EF4-FFF2-40B4-BE49-F238E27FC236}">
                <a16:creationId xmlns:a16="http://schemas.microsoft.com/office/drawing/2014/main" id="{405D0D1F-935C-4BEC-9B15-7CB6DE6BF0B5}"/>
              </a:ext>
            </a:extLst>
          </p:cNvPr>
          <p:cNvSpPr>
            <a:spLocks noGrp="1"/>
          </p:cNvSpPr>
          <p:nvPr>
            <p:ph type="sldNum" sz="quarter" idx="10"/>
          </p:nvPr>
        </p:nvSpPr>
        <p:spPr/>
        <p:txBody>
          <a:bodyPr/>
          <a:lstStyle/>
          <a:p>
            <a:fld id="{E5369045-A61C-425D-88C5-655E2D52834C}" type="slidenum">
              <a:rPr lang="fr-FR" smtClean="0"/>
              <a:pPr/>
              <a:t>47</a:t>
            </a:fld>
            <a:endParaRPr lang="fr-FR" dirty="0"/>
          </a:p>
        </p:txBody>
      </p:sp>
      <p:sp>
        <p:nvSpPr>
          <p:cNvPr id="6" name="Espace réservé du pied de page 5">
            <a:extLst>
              <a:ext uri="{FF2B5EF4-FFF2-40B4-BE49-F238E27FC236}">
                <a16:creationId xmlns:a16="http://schemas.microsoft.com/office/drawing/2014/main" id="{B979A651-963B-43FE-A05C-A2C86F1D6E84}"/>
              </a:ext>
            </a:extLst>
          </p:cNvPr>
          <p:cNvSpPr>
            <a:spLocks noGrp="1"/>
          </p:cNvSpPr>
          <p:nvPr>
            <p:ph type="ftr" sz="quarter" idx="12"/>
          </p:nvPr>
        </p:nvSpPr>
        <p:spPr/>
        <p:txBody>
          <a:bodyPr/>
          <a:lstStyle/>
          <a:p>
            <a:r>
              <a:rPr lang="fr-FR"/>
              <a:t>Nouveautés PMSI 2022 MCO HAD - 7 avril 2022</a:t>
            </a:r>
            <a:endParaRPr lang="fr-FR" dirty="0"/>
          </a:p>
        </p:txBody>
      </p:sp>
    </p:spTree>
    <p:extLst>
      <p:ext uri="{BB962C8B-B14F-4D97-AF65-F5344CB8AC3E}">
        <p14:creationId xmlns:p14="http://schemas.microsoft.com/office/powerpoint/2010/main" val="16178310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FD0E1C-FF88-415C-998A-D64CB2F4BDF7}"/>
              </a:ext>
            </a:extLst>
          </p:cNvPr>
          <p:cNvSpPr>
            <a:spLocks noGrp="1"/>
          </p:cNvSpPr>
          <p:nvPr>
            <p:ph type="title"/>
          </p:nvPr>
        </p:nvSpPr>
        <p:spPr/>
        <p:txBody>
          <a:bodyPr/>
          <a:lstStyle/>
          <a:p>
            <a:r>
              <a:rPr lang="fr-FR" dirty="0"/>
              <a:t>Druides : Rappel</a:t>
            </a:r>
          </a:p>
        </p:txBody>
      </p:sp>
      <p:sp>
        <p:nvSpPr>
          <p:cNvPr id="3" name="Espace réservé du contenu 2">
            <a:extLst>
              <a:ext uri="{FF2B5EF4-FFF2-40B4-BE49-F238E27FC236}">
                <a16:creationId xmlns:a16="http://schemas.microsoft.com/office/drawing/2014/main" id="{9B49D9C3-E306-4C2B-A8FE-F87AAD3335FE}"/>
              </a:ext>
            </a:extLst>
          </p:cNvPr>
          <p:cNvSpPr>
            <a:spLocks noGrp="1"/>
          </p:cNvSpPr>
          <p:nvPr>
            <p:ph idx="1"/>
          </p:nvPr>
        </p:nvSpPr>
        <p:spPr/>
        <p:txBody>
          <a:bodyPr/>
          <a:lstStyle/>
          <a:p>
            <a:r>
              <a:rPr lang="fr-FR" sz="2000" dirty="0"/>
              <a:t>2 produits Basées sur les mêmes modules</a:t>
            </a:r>
          </a:p>
          <a:p>
            <a:pPr lvl="1"/>
            <a:endParaRPr lang="fr-FR" sz="2000" b="1" u="sng" dirty="0"/>
          </a:p>
          <a:p>
            <a:pPr lvl="1"/>
            <a:r>
              <a:rPr lang="fr-FR" sz="2000" b="1" u="sng" dirty="0"/>
              <a:t>Druides</a:t>
            </a:r>
            <a:r>
              <a:rPr lang="fr-FR" sz="2000" dirty="0"/>
              <a:t> : (anciennement : Client minimal ATIH)</a:t>
            </a:r>
          </a:p>
          <a:p>
            <a:pPr marL="476250" lvl="1" indent="0">
              <a:buNone/>
            </a:pPr>
            <a:endParaRPr lang="fr-FR" sz="2000" dirty="0"/>
          </a:p>
          <a:p>
            <a:pPr lvl="1"/>
            <a:r>
              <a:rPr lang="fr-FR" sz="2000" dirty="0"/>
              <a:t>Druides API : destiné aux éditeurs pour intégration dans le SIH</a:t>
            </a:r>
          </a:p>
          <a:p>
            <a:pPr marL="184150" indent="0">
              <a:buNone/>
            </a:pPr>
            <a:endParaRPr lang="fr-FR" sz="2000" dirty="0"/>
          </a:p>
        </p:txBody>
      </p:sp>
      <p:sp>
        <p:nvSpPr>
          <p:cNvPr id="4" name="Espace réservé du numéro de diapositive 3">
            <a:extLst>
              <a:ext uri="{FF2B5EF4-FFF2-40B4-BE49-F238E27FC236}">
                <a16:creationId xmlns:a16="http://schemas.microsoft.com/office/drawing/2014/main" id="{9D2223FF-FE4F-4925-935C-523A5D0F7446}"/>
              </a:ext>
            </a:extLst>
          </p:cNvPr>
          <p:cNvSpPr>
            <a:spLocks noGrp="1"/>
          </p:cNvSpPr>
          <p:nvPr>
            <p:ph type="sldNum" sz="quarter" idx="10"/>
          </p:nvPr>
        </p:nvSpPr>
        <p:spPr/>
        <p:txBody>
          <a:bodyPr/>
          <a:lstStyle/>
          <a:p>
            <a:fld id="{E5369045-A61C-425D-88C5-655E2D52834C}" type="slidenum">
              <a:rPr lang="fr-FR" smtClean="0"/>
              <a:pPr/>
              <a:t>48</a:t>
            </a:fld>
            <a:endParaRPr lang="fr-FR" dirty="0"/>
          </a:p>
        </p:txBody>
      </p:sp>
      <p:sp>
        <p:nvSpPr>
          <p:cNvPr id="6" name="Espace réservé du pied de page 5">
            <a:extLst>
              <a:ext uri="{FF2B5EF4-FFF2-40B4-BE49-F238E27FC236}">
                <a16:creationId xmlns:a16="http://schemas.microsoft.com/office/drawing/2014/main" id="{FBAD9984-83F4-47E8-A0B1-561ED0094E79}"/>
              </a:ext>
            </a:extLst>
          </p:cNvPr>
          <p:cNvSpPr>
            <a:spLocks noGrp="1"/>
          </p:cNvSpPr>
          <p:nvPr>
            <p:ph type="ftr" sz="quarter" idx="12"/>
          </p:nvPr>
        </p:nvSpPr>
        <p:spPr/>
        <p:txBody>
          <a:bodyPr/>
          <a:lstStyle/>
          <a:p>
            <a:r>
              <a:rPr lang="fr-FR"/>
              <a:t>Nouveautés PMSI 2022 MCO HAD - 7 avril 2022</a:t>
            </a:r>
            <a:endParaRPr lang="fr-FR" dirty="0"/>
          </a:p>
        </p:txBody>
      </p:sp>
    </p:spTree>
    <p:extLst>
      <p:ext uri="{BB962C8B-B14F-4D97-AF65-F5344CB8AC3E}">
        <p14:creationId xmlns:p14="http://schemas.microsoft.com/office/powerpoint/2010/main" val="17163831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06EC2F-6DCA-4E7B-8DE1-8E5C1BE319E4}"/>
              </a:ext>
            </a:extLst>
          </p:cNvPr>
          <p:cNvSpPr>
            <a:spLocks noGrp="1"/>
          </p:cNvSpPr>
          <p:nvPr>
            <p:ph type="title"/>
          </p:nvPr>
        </p:nvSpPr>
        <p:spPr/>
        <p:txBody>
          <a:bodyPr/>
          <a:lstStyle/>
          <a:p>
            <a:r>
              <a:rPr lang="fr-FR" dirty="0"/>
              <a:t>Druides : Phase actuelle</a:t>
            </a:r>
          </a:p>
        </p:txBody>
      </p:sp>
      <p:sp>
        <p:nvSpPr>
          <p:cNvPr id="3" name="Espace réservé du contenu 2">
            <a:extLst>
              <a:ext uri="{FF2B5EF4-FFF2-40B4-BE49-F238E27FC236}">
                <a16:creationId xmlns:a16="http://schemas.microsoft.com/office/drawing/2014/main" id="{961E2AC9-8EEC-4283-B0C1-450C0B8F1EDD}"/>
              </a:ext>
            </a:extLst>
          </p:cNvPr>
          <p:cNvSpPr>
            <a:spLocks noGrp="1"/>
          </p:cNvSpPr>
          <p:nvPr>
            <p:ph idx="1"/>
          </p:nvPr>
        </p:nvSpPr>
        <p:spPr>
          <a:xfrm>
            <a:off x="863600" y="2005929"/>
            <a:ext cx="7416800" cy="3657600"/>
          </a:xfrm>
        </p:spPr>
        <p:txBody>
          <a:bodyPr/>
          <a:lstStyle/>
          <a:p>
            <a:r>
              <a:rPr lang="fr-FR" sz="2000" dirty="0"/>
              <a:t>2</a:t>
            </a:r>
            <a:r>
              <a:rPr lang="fr-FR" sz="2000" baseline="30000" dirty="0"/>
              <a:t>ème</a:t>
            </a:r>
            <a:r>
              <a:rPr lang="fr-FR" sz="2000" dirty="0"/>
              <a:t> Phase de test Etablissement  Ex-DG et Ex-OQN</a:t>
            </a:r>
          </a:p>
          <a:p>
            <a:pPr lvl="1"/>
            <a:r>
              <a:rPr lang="fr-FR" sz="2000" dirty="0"/>
              <a:t>13 établissements.</a:t>
            </a:r>
          </a:p>
          <a:p>
            <a:pPr lvl="1"/>
            <a:r>
              <a:rPr lang="fr-FR" sz="2000" dirty="0"/>
              <a:t>Débuté mi-décembre, encore en cours.</a:t>
            </a:r>
          </a:p>
          <a:p>
            <a:pPr lvl="1"/>
            <a:r>
              <a:rPr lang="fr-FR" sz="2000" dirty="0"/>
              <a:t>Versions : </a:t>
            </a:r>
          </a:p>
          <a:p>
            <a:pPr lvl="2"/>
            <a:r>
              <a:rPr lang="fr-FR" sz="2000" dirty="0"/>
              <a:t>3 versions correctrices consécutives testées : 0.5.5.0, 0.5.6.0 et 0.5.7.0</a:t>
            </a:r>
          </a:p>
          <a:p>
            <a:pPr lvl="2"/>
            <a:r>
              <a:rPr lang="fr-FR" sz="2000" dirty="0"/>
              <a:t>Participation : retours de 6/7 établissements</a:t>
            </a:r>
          </a:p>
          <a:p>
            <a:pPr lvl="1"/>
            <a:r>
              <a:rPr lang="fr-FR" sz="2000" dirty="0"/>
              <a:t>Points d’attention : </a:t>
            </a:r>
          </a:p>
          <a:p>
            <a:pPr lvl="2"/>
            <a:r>
              <a:rPr lang="fr-FR" sz="2000" dirty="0"/>
              <a:t>Format des fichiers : RSF et UM notamment</a:t>
            </a:r>
          </a:p>
          <a:p>
            <a:pPr lvl="2"/>
            <a:r>
              <a:rPr lang="fr-FR" sz="2000" dirty="0"/>
              <a:t>Plateforme de test e-pmsi</a:t>
            </a:r>
          </a:p>
          <a:p>
            <a:pPr lvl="1"/>
            <a:r>
              <a:rPr lang="fr-FR" sz="2000" dirty="0"/>
              <a:t>Prochaine version à tester Mi avril : 0.5.7.8</a:t>
            </a:r>
          </a:p>
          <a:p>
            <a:endParaRPr lang="fr-FR" sz="2000" dirty="0"/>
          </a:p>
        </p:txBody>
      </p:sp>
      <p:sp>
        <p:nvSpPr>
          <p:cNvPr id="4" name="Espace réservé du numéro de diapositive 3">
            <a:extLst>
              <a:ext uri="{FF2B5EF4-FFF2-40B4-BE49-F238E27FC236}">
                <a16:creationId xmlns:a16="http://schemas.microsoft.com/office/drawing/2014/main" id="{40151578-6039-4649-954A-7BD21A952C0B}"/>
              </a:ext>
            </a:extLst>
          </p:cNvPr>
          <p:cNvSpPr>
            <a:spLocks noGrp="1"/>
          </p:cNvSpPr>
          <p:nvPr>
            <p:ph type="sldNum" sz="quarter" idx="10"/>
          </p:nvPr>
        </p:nvSpPr>
        <p:spPr/>
        <p:txBody>
          <a:bodyPr/>
          <a:lstStyle/>
          <a:p>
            <a:fld id="{E5369045-A61C-425D-88C5-655E2D52834C}" type="slidenum">
              <a:rPr lang="fr-FR" smtClean="0"/>
              <a:pPr/>
              <a:t>49</a:t>
            </a:fld>
            <a:endParaRPr lang="fr-FR" dirty="0"/>
          </a:p>
        </p:txBody>
      </p:sp>
      <p:sp>
        <p:nvSpPr>
          <p:cNvPr id="6" name="Espace réservé du pied de page 5">
            <a:extLst>
              <a:ext uri="{FF2B5EF4-FFF2-40B4-BE49-F238E27FC236}">
                <a16:creationId xmlns:a16="http://schemas.microsoft.com/office/drawing/2014/main" id="{D4B773E9-4757-44A8-828D-7587B37BBCD4}"/>
              </a:ext>
            </a:extLst>
          </p:cNvPr>
          <p:cNvSpPr>
            <a:spLocks noGrp="1"/>
          </p:cNvSpPr>
          <p:nvPr>
            <p:ph type="ftr" sz="quarter" idx="12"/>
          </p:nvPr>
        </p:nvSpPr>
        <p:spPr/>
        <p:txBody>
          <a:bodyPr/>
          <a:lstStyle/>
          <a:p>
            <a:r>
              <a:rPr lang="fr-FR"/>
              <a:t>Nouveautés PMSI 2022 MCO HAD - 7 avril 2022</a:t>
            </a:r>
            <a:endParaRPr lang="fr-FR" dirty="0"/>
          </a:p>
        </p:txBody>
      </p:sp>
    </p:spTree>
    <p:extLst>
      <p:ext uri="{BB962C8B-B14F-4D97-AF65-F5344CB8AC3E}">
        <p14:creationId xmlns:p14="http://schemas.microsoft.com/office/powerpoint/2010/main" val="3918509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23728" y="552055"/>
            <a:ext cx="6624736" cy="604292"/>
          </a:xfrm>
        </p:spPr>
        <p:txBody>
          <a:bodyPr/>
          <a:lstStyle/>
          <a:p>
            <a:r>
              <a:rPr lang="fr-FR" dirty="0"/>
              <a:t>Ordre du jour</a:t>
            </a:r>
          </a:p>
        </p:txBody>
      </p:sp>
      <p:sp>
        <p:nvSpPr>
          <p:cNvPr id="3" name="Espace réservé du contenu 2"/>
          <p:cNvSpPr>
            <a:spLocks noGrp="1"/>
          </p:cNvSpPr>
          <p:nvPr>
            <p:ph idx="1"/>
          </p:nvPr>
        </p:nvSpPr>
        <p:spPr>
          <a:xfrm>
            <a:off x="1127470" y="1793319"/>
            <a:ext cx="6751786" cy="3304434"/>
          </a:xfrm>
        </p:spPr>
        <p:txBody>
          <a:bodyPr/>
          <a:lstStyle/>
          <a:p>
            <a:r>
              <a:rPr lang="fr-FR" sz="1800" dirty="0"/>
              <a:t>MCO </a:t>
            </a:r>
          </a:p>
          <a:p>
            <a:pPr lvl="1"/>
            <a:r>
              <a:rPr lang="fr-FR" sz="1600" dirty="0"/>
              <a:t>Information médicale </a:t>
            </a:r>
          </a:p>
          <a:p>
            <a:pPr lvl="2"/>
            <a:r>
              <a:rPr lang="fr-FR" sz="1400" dirty="0"/>
              <a:t>Sepsis </a:t>
            </a:r>
          </a:p>
          <a:p>
            <a:pPr lvl="2"/>
            <a:r>
              <a:rPr lang="fr-FR" sz="1400" dirty="0"/>
              <a:t>CAR T </a:t>
            </a:r>
            <a:r>
              <a:rPr lang="fr-FR" sz="1400" dirty="0" err="1"/>
              <a:t>cells</a:t>
            </a:r>
            <a:endParaRPr lang="fr-FR" sz="1400" dirty="0"/>
          </a:p>
          <a:p>
            <a:pPr lvl="2"/>
            <a:r>
              <a:rPr lang="fr-FR" sz="1400" dirty="0"/>
              <a:t>HTNM / Engagement maternité</a:t>
            </a:r>
          </a:p>
          <a:p>
            <a:pPr lvl="2"/>
            <a:r>
              <a:rPr lang="fr-FR" sz="1400" dirty="0"/>
              <a:t>Dispositifs médicaux intra GHS</a:t>
            </a:r>
          </a:p>
          <a:p>
            <a:pPr lvl="2"/>
            <a:r>
              <a:rPr lang="fr-FR" sz="1400" dirty="0"/>
              <a:t>Forfait Maladie Rénale Chronique </a:t>
            </a:r>
          </a:p>
          <a:p>
            <a:pPr lvl="2"/>
            <a:r>
              <a:rPr lang="fr-FR" sz="1400" dirty="0"/>
              <a:t>Admissions directes non programmées</a:t>
            </a:r>
          </a:p>
          <a:p>
            <a:pPr lvl="2"/>
            <a:r>
              <a:rPr lang="fr-FR" sz="1400" dirty="0"/>
              <a:t>CCAM descriptive </a:t>
            </a:r>
          </a:p>
          <a:p>
            <a:pPr lvl="2"/>
            <a:r>
              <a:rPr lang="fr-FR" sz="1400" dirty="0"/>
              <a:t>Dénutrition</a:t>
            </a:r>
          </a:p>
          <a:p>
            <a:pPr lvl="1"/>
            <a:r>
              <a:rPr lang="fr-FR" sz="1800" dirty="0"/>
              <a:t>Classification</a:t>
            </a:r>
          </a:p>
          <a:p>
            <a:pPr lvl="2"/>
            <a:r>
              <a:rPr lang="fr-FR" sz="1400" dirty="0"/>
              <a:t>Questions/réponses CMD09</a:t>
            </a:r>
          </a:p>
          <a:p>
            <a:r>
              <a:rPr lang="fr-FR" sz="1800" dirty="0"/>
              <a:t>DRUIDES</a:t>
            </a:r>
          </a:p>
          <a:p>
            <a:r>
              <a:rPr lang="fr-FR" sz="1800" dirty="0"/>
              <a:t>HAD</a:t>
            </a:r>
          </a:p>
          <a:p>
            <a:pPr lvl="1"/>
            <a:r>
              <a:rPr lang="fr-FR" sz="1600" dirty="0"/>
              <a:t>Information médicale</a:t>
            </a:r>
          </a:p>
          <a:p>
            <a:pPr lvl="1"/>
            <a:endParaRPr lang="fr-FR" sz="1600" dirty="0"/>
          </a:p>
          <a:p>
            <a:pPr lvl="2"/>
            <a:endParaRPr lang="fr-FR" sz="1400" dirty="0"/>
          </a:p>
          <a:p>
            <a:pPr marL="476250" lvl="1" indent="0">
              <a:buNone/>
            </a:pPr>
            <a:endParaRPr lang="fr-FR" sz="1600" dirty="0"/>
          </a:p>
        </p:txBody>
      </p:sp>
      <p:sp>
        <p:nvSpPr>
          <p:cNvPr id="6" name="Espace réservé du numéro de diapositive 5"/>
          <p:cNvSpPr>
            <a:spLocks noGrp="1"/>
          </p:cNvSpPr>
          <p:nvPr>
            <p:ph type="sldNum" sz="quarter" idx="10"/>
          </p:nvPr>
        </p:nvSpPr>
        <p:spPr>
          <a:xfrm>
            <a:off x="7432104" y="6531040"/>
            <a:ext cx="1676400" cy="232590"/>
          </a:xfrm>
        </p:spPr>
        <p:txBody>
          <a:bodyPr/>
          <a:lstStyle/>
          <a:p>
            <a:pPr>
              <a:defRPr/>
            </a:pPr>
            <a:fld id="{DCF0FE79-DE73-43CB-BCBB-32A609205783}" type="slidenum">
              <a:rPr lang="fr-FR" smtClean="0"/>
              <a:pPr>
                <a:defRPr/>
              </a:pPr>
              <a:t>5</a:t>
            </a:fld>
            <a:endParaRPr lang="fr-FR" dirty="0"/>
          </a:p>
        </p:txBody>
      </p:sp>
      <p:sp>
        <p:nvSpPr>
          <p:cNvPr id="8" name="Rectangle 7"/>
          <p:cNvSpPr/>
          <p:nvPr/>
        </p:nvSpPr>
        <p:spPr bwMode="auto">
          <a:xfrm>
            <a:off x="1141695" y="1793319"/>
            <a:ext cx="6895114" cy="4572986"/>
          </a:xfrm>
          <a:prstGeom prst="rect">
            <a:avLst/>
          </a:prstGeom>
          <a:noFill/>
          <a:ln w="2857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25000">
              <a:ln>
                <a:noFill/>
              </a:ln>
              <a:solidFill>
                <a:schemeClr val="tx1"/>
              </a:solidFill>
              <a:effectLst/>
              <a:latin typeface="Times" charset="0"/>
              <a:ea typeface="ＭＳ Ｐゴシック" charset="0"/>
            </a:endParaRPr>
          </a:p>
        </p:txBody>
      </p:sp>
      <p:sp>
        <p:nvSpPr>
          <p:cNvPr id="4" name="Espace réservé du pied de page 3">
            <a:extLst>
              <a:ext uri="{FF2B5EF4-FFF2-40B4-BE49-F238E27FC236}">
                <a16:creationId xmlns:a16="http://schemas.microsoft.com/office/drawing/2014/main" id="{CD1857FC-BC4C-42FB-A400-083D41D66937}"/>
              </a:ext>
            </a:extLst>
          </p:cNvPr>
          <p:cNvSpPr>
            <a:spLocks noGrp="1"/>
          </p:cNvSpPr>
          <p:nvPr>
            <p:ph type="ftr" sz="quarter" idx="12"/>
          </p:nvPr>
        </p:nvSpPr>
        <p:spPr/>
        <p:txBody>
          <a:bodyPr/>
          <a:lstStyle/>
          <a:p>
            <a:pPr>
              <a:defRPr/>
            </a:pPr>
            <a:r>
              <a:rPr lang="fr-FR"/>
              <a:t>Nouveautés PMSI 2022 MCO HAD - 7 avril 2022</a:t>
            </a:r>
            <a:endParaRPr lang="fr-FR" dirty="0"/>
          </a:p>
        </p:txBody>
      </p:sp>
    </p:spTree>
    <p:extLst>
      <p:ext uri="{BB962C8B-B14F-4D97-AF65-F5344CB8AC3E}">
        <p14:creationId xmlns:p14="http://schemas.microsoft.com/office/powerpoint/2010/main" val="19682494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AF4A37-0B4C-4BE9-B451-8A8DB3C1B805}"/>
              </a:ext>
            </a:extLst>
          </p:cNvPr>
          <p:cNvSpPr>
            <a:spLocks noGrp="1"/>
          </p:cNvSpPr>
          <p:nvPr>
            <p:ph type="title"/>
          </p:nvPr>
        </p:nvSpPr>
        <p:spPr/>
        <p:txBody>
          <a:bodyPr/>
          <a:lstStyle/>
          <a:p>
            <a:r>
              <a:rPr lang="fr-FR" dirty="0"/>
              <a:t>Druides : phases prochaines</a:t>
            </a:r>
          </a:p>
        </p:txBody>
      </p:sp>
      <p:sp>
        <p:nvSpPr>
          <p:cNvPr id="3" name="Espace réservé du contenu 2">
            <a:extLst>
              <a:ext uri="{FF2B5EF4-FFF2-40B4-BE49-F238E27FC236}">
                <a16:creationId xmlns:a16="http://schemas.microsoft.com/office/drawing/2014/main" id="{EB45C668-EA68-49C6-B427-4EDFC7A3C2EA}"/>
              </a:ext>
            </a:extLst>
          </p:cNvPr>
          <p:cNvSpPr>
            <a:spLocks noGrp="1"/>
          </p:cNvSpPr>
          <p:nvPr>
            <p:ph idx="1"/>
          </p:nvPr>
        </p:nvSpPr>
        <p:spPr>
          <a:xfrm>
            <a:off x="650776" y="2132856"/>
            <a:ext cx="7842448" cy="3657600"/>
          </a:xfrm>
        </p:spPr>
        <p:txBody>
          <a:bodyPr/>
          <a:lstStyle/>
          <a:p>
            <a:r>
              <a:rPr lang="fr-FR" sz="2000" dirty="0"/>
              <a:t>Prochaines étapes :</a:t>
            </a:r>
          </a:p>
          <a:p>
            <a:pPr lvl="1"/>
            <a:r>
              <a:rPr lang="fr-FR" sz="2000" dirty="0"/>
              <a:t>Phase de test et d’apprentissage ouverte à tous les établissements :  Fin-avril ?</a:t>
            </a:r>
          </a:p>
          <a:p>
            <a:pPr lvl="1"/>
            <a:r>
              <a:rPr lang="fr-FR" sz="2000" dirty="0"/>
              <a:t>Evolutions à intégrer : </a:t>
            </a:r>
          </a:p>
          <a:p>
            <a:pPr lvl="2"/>
            <a:r>
              <a:rPr lang="fr-FR" sz="2000" dirty="0"/>
              <a:t>Mode « hors connexion »</a:t>
            </a:r>
          </a:p>
          <a:p>
            <a:pPr lvl="2"/>
            <a:r>
              <a:rPr lang="fr-FR" sz="2000" dirty="0"/>
              <a:t>Module : Visual (Qualité, Séjours…)</a:t>
            </a:r>
          </a:p>
          <a:p>
            <a:pPr lvl="2"/>
            <a:r>
              <a:rPr lang="fr-FR" sz="2000" dirty="0"/>
              <a:t>Nouveautés recueil 2022</a:t>
            </a:r>
          </a:p>
          <a:p>
            <a:pPr lvl="2"/>
            <a:r>
              <a:rPr lang="fr-FR" sz="2000" dirty="0"/>
              <a:t>Module monitorage et ergonomie</a:t>
            </a:r>
          </a:p>
          <a:p>
            <a:endParaRPr lang="fr-FR" sz="2000" dirty="0"/>
          </a:p>
          <a:p>
            <a:pPr lvl="1"/>
            <a:r>
              <a:rPr lang="fr-FR" sz="2000" dirty="0"/>
              <a:t>Généralisation pour M5 2022 (initialement prévue pour M3)</a:t>
            </a:r>
          </a:p>
          <a:p>
            <a:endParaRPr lang="fr-FR" sz="2000" dirty="0"/>
          </a:p>
        </p:txBody>
      </p:sp>
      <p:sp>
        <p:nvSpPr>
          <p:cNvPr id="4" name="Espace réservé du numéro de diapositive 3">
            <a:extLst>
              <a:ext uri="{FF2B5EF4-FFF2-40B4-BE49-F238E27FC236}">
                <a16:creationId xmlns:a16="http://schemas.microsoft.com/office/drawing/2014/main" id="{2E4D6645-0541-44D7-80BA-FED43A00C30A}"/>
              </a:ext>
            </a:extLst>
          </p:cNvPr>
          <p:cNvSpPr>
            <a:spLocks noGrp="1"/>
          </p:cNvSpPr>
          <p:nvPr>
            <p:ph type="sldNum" sz="quarter" idx="10"/>
          </p:nvPr>
        </p:nvSpPr>
        <p:spPr/>
        <p:txBody>
          <a:bodyPr/>
          <a:lstStyle/>
          <a:p>
            <a:fld id="{E5369045-A61C-425D-88C5-655E2D52834C}" type="slidenum">
              <a:rPr lang="fr-FR" smtClean="0"/>
              <a:pPr/>
              <a:t>50</a:t>
            </a:fld>
            <a:endParaRPr lang="fr-FR" dirty="0"/>
          </a:p>
        </p:txBody>
      </p:sp>
      <p:sp>
        <p:nvSpPr>
          <p:cNvPr id="6" name="Espace réservé du pied de page 5">
            <a:extLst>
              <a:ext uri="{FF2B5EF4-FFF2-40B4-BE49-F238E27FC236}">
                <a16:creationId xmlns:a16="http://schemas.microsoft.com/office/drawing/2014/main" id="{BAAB5E75-8A5B-4DEF-9844-2D24D8FBC2E2}"/>
              </a:ext>
            </a:extLst>
          </p:cNvPr>
          <p:cNvSpPr>
            <a:spLocks noGrp="1"/>
          </p:cNvSpPr>
          <p:nvPr>
            <p:ph type="ftr" sz="quarter" idx="12"/>
          </p:nvPr>
        </p:nvSpPr>
        <p:spPr/>
        <p:txBody>
          <a:bodyPr/>
          <a:lstStyle/>
          <a:p>
            <a:r>
              <a:rPr lang="fr-FR"/>
              <a:t>Nouveautés PMSI 2022 MCO HAD - 7 avril 2022</a:t>
            </a:r>
            <a:endParaRPr lang="fr-FR" dirty="0"/>
          </a:p>
        </p:txBody>
      </p:sp>
    </p:spTree>
    <p:extLst>
      <p:ext uri="{BB962C8B-B14F-4D97-AF65-F5344CB8AC3E}">
        <p14:creationId xmlns:p14="http://schemas.microsoft.com/office/powerpoint/2010/main" val="27516647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1FF16FD-D88E-4F2D-859B-EAD100E016C9}"/>
              </a:ext>
            </a:extLst>
          </p:cNvPr>
          <p:cNvSpPr>
            <a:spLocks noGrp="1"/>
          </p:cNvSpPr>
          <p:nvPr>
            <p:ph type="ctrTitle"/>
          </p:nvPr>
        </p:nvSpPr>
        <p:spPr>
          <a:xfrm>
            <a:off x="2699792" y="3068960"/>
            <a:ext cx="4485611" cy="1314450"/>
          </a:xfrm>
        </p:spPr>
        <p:txBody>
          <a:bodyPr/>
          <a:lstStyle/>
          <a:p>
            <a:pPr algn="ctr"/>
            <a:r>
              <a:rPr lang="fr-FR" sz="4000" dirty="0">
                <a:solidFill>
                  <a:schemeClr val="bg2"/>
                </a:solidFill>
              </a:rPr>
              <a:t>HAD</a:t>
            </a:r>
            <a:endParaRPr lang="fr-FR" sz="3600" b="1" dirty="0">
              <a:solidFill>
                <a:schemeClr val="accent1"/>
              </a:solidFill>
            </a:endParaRPr>
          </a:p>
        </p:txBody>
      </p:sp>
    </p:spTree>
    <p:extLst>
      <p:ext uri="{BB962C8B-B14F-4D97-AF65-F5344CB8AC3E}">
        <p14:creationId xmlns:p14="http://schemas.microsoft.com/office/powerpoint/2010/main" val="24109468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15EEA8-6475-451D-BF78-69491A1B8478}"/>
              </a:ext>
            </a:extLst>
          </p:cNvPr>
          <p:cNvSpPr>
            <a:spLocks noGrp="1"/>
          </p:cNvSpPr>
          <p:nvPr>
            <p:ph type="title"/>
          </p:nvPr>
        </p:nvSpPr>
        <p:spPr/>
        <p:txBody>
          <a:bodyPr/>
          <a:lstStyle/>
          <a:p>
            <a:r>
              <a:rPr lang="fr-FR" dirty="0"/>
              <a:t>Modifications du chapitre VII (1/3)</a:t>
            </a:r>
          </a:p>
        </p:txBody>
      </p:sp>
      <p:sp>
        <p:nvSpPr>
          <p:cNvPr id="3" name="Espace réservé du contenu 2">
            <a:extLst>
              <a:ext uri="{FF2B5EF4-FFF2-40B4-BE49-F238E27FC236}">
                <a16:creationId xmlns:a16="http://schemas.microsoft.com/office/drawing/2014/main" id="{237A0D21-CB34-450A-B920-A477B3DC417E}"/>
              </a:ext>
            </a:extLst>
          </p:cNvPr>
          <p:cNvSpPr>
            <a:spLocks noGrp="1"/>
          </p:cNvSpPr>
          <p:nvPr>
            <p:ph idx="1"/>
          </p:nvPr>
        </p:nvSpPr>
        <p:spPr>
          <a:xfrm>
            <a:off x="539552" y="2420888"/>
            <a:ext cx="7848872" cy="4032448"/>
          </a:xfrm>
        </p:spPr>
        <p:txBody>
          <a:bodyPr/>
          <a:lstStyle/>
          <a:p>
            <a:r>
              <a:rPr lang="fr-FR" dirty="0"/>
              <a:t>Oxygénothérapie nasale à haut débit (</a:t>
            </a:r>
            <a:r>
              <a:rPr lang="fr-FR" dirty="0" err="1"/>
              <a:t>Optiflow</a:t>
            </a:r>
            <a:r>
              <a:rPr lang="fr-FR" dirty="0">
                <a:latin typeface="Times New Roman" panose="02020603050405020304" pitchFamily="18" charset="0"/>
                <a:cs typeface="Times New Roman" panose="02020603050405020304" pitchFamily="18" charset="0"/>
              </a:rPr>
              <a:t>®)</a:t>
            </a:r>
            <a:endParaRPr lang="fr-FR" dirty="0"/>
          </a:p>
          <a:p>
            <a:pPr lvl="1"/>
            <a:r>
              <a:rPr lang="fr-FR" sz="1800" dirty="0"/>
              <a:t>Contexte </a:t>
            </a:r>
            <a:r>
              <a:rPr lang="fr-FR" sz="1800" dirty="0" err="1"/>
              <a:t>covid</a:t>
            </a:r>
            <a:r>
              <a:rPr lang="fr-FR" sz="1800" dirty="0"/>
              <a:t> : augmentation des prises en charge avec des dispositifs type </a:t>
            </a:r>
            <a:r>
              <a:rPr lang="fr-FR" sz="1800" dirty="0" err="1"/>
              <a:t>Optiflow</a:t>
            </a:r>
            <a:r>
              <a:rPr lang="fr-FR" sz="1800" dirty="0"/>
              <a:t> mais sans solution de codage </a:t>
            </a:r>
          </a:p>
          <a:p>
            <a:pPr lvl="1"/>
            <a:r>
              <a:rPr lang="fr-FR" sz="1800" dirty="0"/>
              <a:t>Ouverture du codage du MP01 d’assistance respiratoire</a:t>
            </a:r>
          </a:p>
          <a:p>
            <a:pPr lvl="2"/>
            <a:r>
              <a:rPr lang="fr-FR" sz="1600" dirty="0"/>
              <a:t>Pour les dispositifs d’oxygénothérapie nasale à haut débit (exemple : </a:t>
            </a:r>
            <a:r>
              <a:rPr lang="fr-FR" sz="1600" dirty="0" err="1"/>
              <a:t>Optiflow</a:t>
            </a:r>
            <a:r>
              <a:rPr lang="fr-FR" sz="1600" dirty="0"/>
              <a:t>®, …) </a:t>
            </a:r>
          </a:p>
          <a:p>
            <a:pPr lvl="2"/>
            <a:r>
              <a:rPr lang="fr-FR" sz="1600" dirty="0"/>
              <a:t>En MPA et MPP du MP01 </a:t>
            </a:r>
            <a:endParaRPr lang="fr-FR" dirty="0"/>
          </a:p>
          <a:p>
            <a:pPr marL="952500" lvl="2" indent="0">
              <a:buNone/>
            </a:pPr>
            <a:endParaRPr lang="fr-FR" sz="1600" dirty="0"/>
          </a:p>
          <a:p>
            <a:endParaRPr lang="fr-FR" sz="2000" dirty="0"/>
          </a:p>
        </p:txBody>
      </p:sp>
      <p:sp>
        <p:nvSpPr>
          <p:cNvPr id="4" name="Espace réservé du numéro de diapositive 3">
            <a:extLst>
              <a:ext uri="{FF2B5EF4-FFF2-40B4-BE49-F238E27FC236}">
                <a16:creationId xmlns:a16="http://schemas.microsoft.com/office/drawing/2014/main" id="{CE5A81C3-02F9-4208-8368-1CFF1FB7FF7E}"/>
              </a:ext>
            </a:extLst>
          </p:cNvPr>
          <p:cNvSpPr>
            <a:spLocks noGrp="1"/>
          </p:cNvSpPr>
          <p:nvPr>
            <p:ph type="sldNum" sz="quarter" idx="10"/>
          </p:nvPr>
        </p:nvSpPr>
        <p:spPr/>
        <p:txBody>
          <a:bodyPr/>
          <a:lstStyle/>
          <a:p>
            <a:pPr>
              <a:defRPr/>
            </a:pPr>
            <a:fld id="{DCF0FE79-DE73-43CB-BCBB-32A609205783}" type="slidenum">
              <a:rPr lang="fr-FR" smtClean="0"/>
              <a:pPr>
                <a:defRPr/>
              </a:pPr>
              <a:t>52</a:t>
            </a:fld>
            <a:endParaRPr lang="fr-FR"/>
          </a:p>
        </p:txBody>
      </p:sp>
      <p:sp>
        <p:nvSpPr>
          <p:cNvPr id="5" name="Espace réservé du pied de page 4">
            <a:extLst>
              <a:ext uri="{FF2B5EF4-FFF2-40B4-BE49-F238E27FC236}">
                <a16:creationId xmlns:a16="http://schemas.microsoft.com/office/drawing/2014/main" id="{AD82B6A2-E760-4019-816B-43684C9A930B}"/>
              </a:ext>
            </a:extLst>
          </p:cNvPr>
          <p:cNvSpPr>
            <a:spLocks noGrp="1"/>
          </p:cNvSpPr>
          <p:nvPr>
            <p:ph type="ftr" sz="quarter" idx="12"/>
          </p:nvPr>
        </p:nvSpPr>
        <p:spPr/>
        <p:txBody>
          <a:bodyPr/>
          <a:lstStyle/>
          <a:p>
            <a:pPr>
              <a:defRPr/>
            </a:pPr>
            <a:r>
              <a:rPr lang="fr-FR"/>
              <a:t>Nouveautés PMSI 2022 MCO HAD - 7 avril 2022</a:t>
            </a:r>
            <a:endParaRPr lang="fr-FR" dirty="0"/>
          </a:p>
        </p:txBody>
      </p:sp>
    </p:spTree>
    <p:extLst>
      <p:ext uri="{BB962C8B-B14F-4D97-AF65-F5344CB8AC3E}">
        <p14:creationId xmlns:p14="http://schemas.microsoft.com/office/powerpoint/2010/main" val="28942764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15EEA8-6475-451D-BF78-69491A1B8478}"/>
              </a:ext>
            </a:extLst>
          </p:cNvPr>
          <p:cNvSpPr>
            <a:spLocks noGrp="1"/>
          </p:cNvSpPr>
          <p:nvPr>
            <p:ph type="title"/>
          </p:nvPr>
        </p:nvSpPr>
        <p:spPr/>
        <p:txBody>
          <a:bodyPr/>
          <a:lstStyle/>
          <a:p>
            <a:r>
              <a:rPr lang="fr-FR" dirty="0"/>
              <a:t>Modifications du chapitre VII (2/3)</a:t>
            </a:r>
          </a:p>
        </p:txBody>
      </p:sp>
      <p:sp>
        <p:nvSpPr>
          <p:cNvPr id="3" name="Espace réservé du contenu 2">
            <a:extLst>
              <a:ext uri="{FF2B5EF4-FFF2-40B4-BE49-F238E27FC236}">
                <a16:creationId xmlns:a16="http://schemas.microsoft.com/office/drawing/2014/main" id="{237A0D21-CB34-450A-B920-A477B3DC417E}"/>
              </a:ext>
            </a:extLst>
          </p:cNvPr>
          <p:cNvSpPr>
            <a:spLocks noGrp="1"/>
          </p:cNvSpPr>
          <p:nvPr>
            <p:ph idx="1"/>
          </p:nvPr>
        </p:nvSpPr>
        <p:spPr>
          <a:xfrm>
            <a:off x="323528" y="1916832"/>
            <a:ext cx="8496944" cy="4032448"/>
          </a:xfrm>
        </p:spPr>
        <p:txBody>
          <a:bodyPr/>
          <a:lstStyle/>
          <a:p>
            <a:r>
              <a:rPr lang="fr-FR" sz="2000" dirty="0"/>
              <a:t>Séances de rééducation réalisées au domicile </a:t>
            </a:r>
          </a:p>
          <a:p>
            <a:pPr lvl="1"/>
            <a:r>
              <a:rPr lang="fr-FR" sz="1600" dirty="0"/>
              <a:t>Contexte : les patients pris en charge en HAD peuvent requérir des séances de rééducation (masseur-kinésithérapeute, orthophoniste, …) dans le cabinet des professionnels libéraux </a:t>
            </a:r>
          </a:p>
          <a:p>
            <a:pPr lvl="2"/>
            <a:r>
              <a:rPr lang="fr-FR" sz="1400" dirty="0"/>
              <a:t>Habitudes du patient</a:t>
            </a:r>
          </a:p>
          <a:p>
            <a:pPr lvl="2"/>
            <a:r>
              <a:rPr lang="fr-FR" sz="1400" dirty="0"/>
              <a:t>Refus de déplacement</a:t>
            </a:r>
          </a:p>
          <a:p>
            <a:pPr lvl="1"/>
            <a:r>
              <a:rPr lang="fr-FR" sz="1600" dirty="0"/>
              <a:t>Règles actuelles de codage des MP11 et 12 de rééducation orthopédique et neurologique </a:t>
            </a:r>
          </a:p>
          <a:p>
            <a:pPr lvl="2"/>
            <a:r>
              <a:rPr lang="fr-FR" sz="1400" dirty="0"/>
              <a:t>100% (5/5 en MPP et 3/3 en MPA) des passages des acteurs de rééducation doivent être effectués au domicile du patient </a:t>
            </a:r>
          </a:p>
          <a:p>
            <a:pPr lvl="1"/>
            <a:r>
              <a:rPr lang="fr-FR" sz="1800" dirty="0">
                <a:sym typeface="Wingdings" panose="05000000000000000000" pitchFamily="2" charset="2"/>
              </a:rPr>
              <a:t> </a:t>
            </a:r>
            <a:r>
              <a:rPr lang="fr-FR" sz="1800" dirty="0"/>
              <a:t>Ouverture à la réalisation de ces séances au domicile </a:t>
            </a:r>
          </a:p>
          <a:p>
            <a:pPr lvl="2"/>
            <a:r>
              <a:rPr lang="fr-FR" sz="1600" b="1" dirty="0"/>
              <a:t>2/5 </a:t>
            </a:r>
            <a:r>
              <a:rPr lang="fr-FR" sz="1600" dirty="0"/>
              <a:t>au domicile maximum pour le codage en </a:t>
            </a:r>
            <a:r>
              <a:rPr lang="fr-FR" sz="1600" b="1" dirty="0"/>
              <a:t>MPP</a:t>
            </a:r>
          </a:p>
          <a:p>
            <a:pPr lvl="2"/>
            <a:r>
              <a:rPr lang="fr-FR" sz="1600" b="1" dirty="0"/>
              <a:t>1/3</a:t>
            </a:r>
            <a:r>
              <a:rPr lang="fr-FR" sz="1600" dirty="0"/>
              <a:t> au domicile maximum pour le codage en </a:t>
            </a:r>
            <a:r>
              <a:rPr lang="fr-FR" sz="1600" b="1" dirty="0"/>
              <a:t>MPA</a:t>
            </a:r>
          </a:p>
          <a:p>
            <a:pPr lvl="2"/>
            <a:endParaRPr lang="fr-FR" sz="1600" b="1" dirty="0"/>
          </a:p>
          <a:p>
            <a:pPr lvl="2"/>
            <a:r>
              <a:rPr lang="fr-FR" sz="1600" i="1" dirty="0"/>
              <a:t>« l’activité d’hospitalisation à domicile a pour objet d’assurer des soins au domicile du patient »</a:t>
            </a:r>
            <a:endParaRPr lang="fr-FR" sz="1600" b="1" i="1" dirty="0"/>
          </a:p>
          <a:p>
            <a:endParaRPr lang="fr-FR" sz="1800" dirty="0"/>
          </a:p>
        </p:txBody>
      </p:sp>
      <p:sp>
        <p:nvSpPr>
          <p:cNvPr id="4" name="Espace réservé du numéro de diapositive 3">
            <a:extLst>
              <a:ext uri="{FF2B5EF4-FFF2-40B4-BE49-F238E27FC236}">
                <a16:creationId xmlns:a16="http://schemas.microsoft.com/office/drawing/2014/main" id="{CE5A81C3-02F9-4208-8368-1CFF1FB7FF7E}"/>
              </a:ext>
            </a:extLst>
          </p:cNvPr>
          <p:cNvSpPr>
            <a:spLocks noGrp="1"/>
          </p:cNvSpPr>
          <p:nvPr>
            <p:ph type="sldNum" sz="quarter" idx="10"/>
          </p:nvPr>
        </p:nvSpPr>
        <p:spPr/>
        <p:txBody>
          <a:bodyPr/>
          <a:lstStyle/>
          <a:p>
            <a:pPr>
              <a:defRPr/>
            </a:pPr>
            <a:fld id="{DCF0FE79-DE73-43CB-BCBB-32A609205783}" type="slidenum">
              <a:rPr lang="fr-FR" smtClean="0"/>
              <a:pPr>
                <a:defRPr/>
              </a:pPr>
              <a:t>53</a:t>
            </a:fld>
            <a:endParaRPr lang="fr-FR"/>
          </a:p>
        </p:txBody>
      </p:sp>
      <p:sp>
        <p:nvSpPr>
          <p:cNvPr id="5" name="Espace réservé du pied de page 4">
            <a:extLst>
              <a:ext uri="{FF2B5EF4-FFF2-40B4-BE49-F238E27FC236}">
                <a16:creationId xmlns:a16="http://schemas.microsoft.com/office/drawing/2014/main" id="{AD82B6A2-E760-4019-816B-43684C9A930B}"/>
              </a:ext>
            </a:extLst>
          </p:cNvPr>
          <p:cNvSpPr>
            <a:spLocks noGrp="1"/>
          </p:cNvSpPr>
          <p:nvPr>
            <p:ph type="ftr" sz="quarter" idx="12"/>
          </p:nvPr>
        </p:nvSpPr>
        <p:spPr/>
        <p:txBody>
          <a:bodyPr/>
          <a:lstStyle/>
          <a:p>
            <a:pPr>
              <a:defRPr/>
            </a:pPr>
            <a:r>
              <a:rPr lang="fr-FR"/>
              <a:t>Nouveautés PMSI 2022 MCO HAD - 7 avril 2022</a:t>
            </a:r>
            <a:endParaRPr lang="fr-FR" dirty="0"/>
          </a:p>
        </p:txBody>
      </p:sp>
    </p:spTree>
    <p:extLst>
      <p:ext uri="{BB962C8B-B14F-4D97-AF65-F5344CB8AC3E}">
        <p14:creationId xmlns:p14="http://schemas.microsoft.com/office/powerpoint/2010/main" val="29170522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15EEA8-6475-451D-BF78-69491A1B8478}"/>
              </a:ext>
            </a:extLst>
          </p:cNvPr>
          <p:cNvSpPr>
            <a:spLocks noGrp="1"/>
          </p:cNvSpPr>
          <p:nvPr>
            <p:ph type="title"/>
          </p:nvPr>
        </p:nvSpPr>
        <p:spPr/>
        <p:txBody>
          <a:bodyPr/>
          <a:lstStyle/>
          <a:p>
            <a:r>
              <a:rPr lang="fr-FR" dirty="0"/>
              <a:t>Modifications du chapitre VII (3/3)</a:t>
            </a:r>
          </a:p>
        </p:txBody>
      </p:sp>
      <p:sp>
        <p:nvSpPr>
          <p:cNvPr id="3" name="Espace réservé du contenu 2">
            <a:extLst>
              <a:ext uri="{FF2B5EF4-FFF2-40B4-BE49-F238E27FC236}">
                <a16:creationId xmlns:a16="http://schemas.microsoft.com/office/drawing/2014/main" id="{237A0D21-CB34-450A-B920-A477B3DC417E}"/>
              </a:ext>
            </a:extLst>
          </p:cNvPr>
          <p:cNvSpPr>
            <a:spLocks noGrp="1"/>
          </p:cNvSpPr>
          <p:nvPr>
            <p:ph idx="1"/>
          </p:nvPr>
        </p:nvSpPr>
        <p:spPr>
          <a:xfrm>
            <a:off x="323528" y="1794570"/>
            <a:ext cx="8496944" cy="4032448"/>
          </a:xfrm>
        </p:spPr>
        <p:txBody>
          <a:bodyPr/>
          <a:lstStyle/>
          <a:p>
            <a:r>
              <a:rPr lang="fr-FR" sz="2000" dirty="0"/>
              <a:t>Traitements administrés en sous-cutané et intramusculaire  </a:t>
            </a:r>
          </a:p>
          <a:p>
            <a:pPr lvl="1"/>
            <a:r>
              <a:rPr lang="fr-FR" sz="1600" dirty="0"/>
              <a:t>Contexte : les différents MP existants ne couvrent que partiellement ces traitements </a:t>
            </a:r>
          </a:p>
          <a:p>
            <a:pPr lvl="2"/>
            <a:r>
              <a:rPr lang="fr-FR" sz="1600" dirty="0"/>
              <a:t>MP05 pour les chimiothérapies anticancéreuses </a:t>
            </a:r>
          </a:p>
          <a:p>
            <a:pPr lvl="2"/>
            <a:r>
              <a:rPr lang="fr-FR" sz="1600" dirty="0"/>
              <a:t>MP08 pour certains traitements (exemple : réponses Agora pour </a:t>
            </a:r>
            <a:r>
              <a:rPr lang="fr-FR" sz="1600" dirty="0" err="1"/>
              <a:t>l’hypnovel</a:t>
            </a:r>
            <a:r>
              <a:rPr lang="fr-FR" sz="1600" dirty="0"/>
              <a:t> appartenant à la réserve hospitalière) </a:t>
            </a:r>
          </a:p>
          <a:p>
            <a:pPr lvl="1"/>
            <a:r>
              <a:rPr lang="fr-FR" sz="1800" dirty="0"/>
              <a:t>Besoin : </a:t>
            </a:r>
          </a:p>
          <a:p>
            <a:pPr lvl="2"/>
            <a:r>
              <a:rPr lang="fr-FR" sz="1600" dirty="0"/>
              <a:t>Prévoir le codage des administrations sous-cutanées et intramusculaires dans le guide méthodologique pour d’autres situations </a:t>
            </a:r>
            <a:endParaRPr lang="fr-FR" sz="1400" dirty="0"/>
          </a:p>
          <a:p>
            <a:pPr lvl="1"/>
            <a:r>
              <a:rPr lang="fr-FR" sz="1800" dirty="0"/>
              <a:t>Dans le MP08 </a:t>
            </a:r>
            <a:r>
              <a:rPr lang="fr-FR" sz="1800" i="1" dirty="0"/>
              <a:t>Autres traitements </a:t>
            </a:r>
            <a:r>
              <a:rPr lang="fr-FR" sz="1800" dirty="0"/>
              <a:t>: </a:t>
            </a:r>
          </a:p>
          <a:p>
            <a:pPr lvl="2"/>
            <a:r>
              <a:rPr lang="fr-FR" sz="1600" dirty="0"/>
              <a:t>Ouverture du codage en MPP ou MPA « </a:t>
            </a:r>
            <a:r>
              <a:rPr lang="fr-FR" sz="1600" i="1" dirty="0"/>
              <a:t>lorsque le patient a bénéficié d’un traitement par voie intraveineuse respectant les consignes de codage du MP03 (médicament à usage hospitalier ou état polypathologique ou sévérité de l’état pathologique) et que son état nécessite une poursuite du traitement par voie sous-cutanée ou intramusculaire en relai de la voie veineuse, alors l’utilisation du MP08 est autorisée. »</a:t>
            </a:r>
          </a:p>
          <a:p>
            <a:pPr lvl="1"/>
            <a:r>
              <a:rPr lang="fr-FR" sz="1800" dirty="0"/>
              <a:t>+ Renvoi vers cette consigne dans le MP03</a:t>
            </a:r>
          </a:p>
        </p:txBody>
      </p:sp>
      <p:sp>
        <p:nvSpPr>
          <p:cNvPr id="4" name="Espace réservé du numéro de diapositive 3">
            <a:extLst>
              <a:ext uri="{FF2B5EF4-FFF2-40B4-BE49-F238E27FC236}">
                <a16:creationId xmlns:a16="http://schemas.microsoft.com/office/drawing/2014/main" id="{CE5A81C3-02F9-4208-8368-1CFF1FB7FF7E}"/>
              </a:ext>
            </a:extLst>
          </p:cNvPr>
          <p:cNvSpPr>
            <a:spLocks noGrp="1"/>
          </p:cNvSpPr>
          <p:nvPr>
            <p:ph type="sldNum" sz="quarter" idx="10"/>
          </p:nvPr>
        </p:nvSpPr>
        <p:spPr/>
        <p:txBody>
          <a:bodyPr/>
          <a:lstStyle/>
          <a:p>
            <a:pPr>
              <a:defRPr/>
            </a:pPr>
            <a:fld id="{DCF0FE79-DE73-43CB-BCBB-32A609205783}" type="slidenum">
              <a:rPr lang="fr-FR" smtClean="0"/>
              <a:pPr>
                <a:defRPr/>
              </a:pPr>
              <a:t>54</a:t>
            </a:fld>
            <a:endParaRPr lang="fr-FR"/>
          </a:p>
        </p:txBody>
      </p:sp>
      <p:sp>
        <p:nvSpPr>
          <p:cNvPr id="5" name="Espace réservé du pied de page 4">
            <a:extLst>
              <a:ext uri="{FF2B5EF4-FFF2-40B4-BE49-F238E27FC236}">
                <a16:creationId xmlns:a16="http://schemas.microsoft.com/office/drawing/2014/main" id="{AD82B6A2-E760-4019-816B-43684C9A930B}"/>
              </a:ext>
            </a:extLst>
          </p:cNvPr>
          <p:cNvSpPr>
            <a:spLocks noGrp="1"/>
          </p:cNvSpPr>
          <p:nvPr>
            <p:ph type="ftr" sz="quarter" idx="12"/>
          </p:nvPr>
        </p:nvSpPr>
        <p:spPr/>
        <p:txBody>
          <a:bodyPr/>
          <a:lstStyle/>
          <a:p>
            <a:pPr>
              <a:defRPr/>
            </a:pPr>
            <a:r>
              <a:rPr lang="fr-FR"/>
              <a:t>Nouveautés PMSI 2022 MCO HAD - 7 avril 2022</a:t>
            </a:r>
            <a:endParaRPr lang="fr-FR" dirty="0"/>
          </a:p>
        </p:txBody>
      </p:sp>
    </p:spTree>
    <p:extLst>
      <p:ext uri="{BB962C8B-B14F-4D97-AF65-F5344CB8AC3E}">
        <p14:creationId xmlns:p14="http://schemas.microsoft.com/office/powerpoint/2010/main" val="6133313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15EEA8-6475-451D-BF78-69491A1B8478}"/>
              </a:ext>
            </a:extLst>
          </p:cNvPr>
          <p:cNvSpPr>
            <a:spLocks noGrp="1"/>
          </p:cNvSpPr>
          <p:nvPr>
            <p:ph type="title"/>
          </p:nvPr>
        </p:nvSpPr>
        <p:spPr>
          <a:xfrm>
            <a:off x="2057400" y="304800"/>
            <a:ext cx="6619056" cy="992188"/>
          </a:xfrm>
        </p:spPr>
        <p:txBody>
          <a:bodyPr/>
          <a:lstStyle/>
          <a:p>
            <a:r>
              <a:rPr lang="fr-FR" dirty="0"/>
              <a:t>Prestations interactivités HAD/SSR</a:t>
            </a:r>
          </a:p>
        </p:txBody>
      </p:sp>
      <p:sp>
        <p:nvSpPr>
          <p:cNvPr id="3" name="Espace réservé du contenu 2">
            <a:extLst>
              <a:ext uri="{FF2B5EF4-FFF2-40B4-BE49-F238E27FC236}">
                <a16:creationId xmlns:a16="http://schemas.microsoft.com/office/drawing/2014/main" id="{237A0D21-CB34-450A-B920-A477B3DC417E}"/>
              </a:ext>
            </a:extLst>
          </p:cNvPr>
          <p:cNvSpPr>
            <a:spLocks noGrp="1"/>
          </p:cNvSpPr>
          <p:nvPr>
            <p:ph idx="1"/>
          </p:nvPr>
        </p:nvSpPr>
        <p:spPr>
          <a:xfrm>
            <a:off x="323528" y="1826618"/>
            <a:ext cx="8496944" cy="4032448"/>
          </a:xfrm>
        </p:spPr>
        <p:txBody>
          <a:bodyPr/>
          <a:lstStyle/>
          <a:p>
            <a:r>
              <a:rPr lang="fr-FR" sz="1800" dirty="0"/>
              <a:t>Certains patients pris en charge en HAD bénéficient de prise en charge de jour en SSR </a:t>
            </a:r>
          </a:p>
          <a:p>
            <a:r>
              <a:rPr lang="fr-FR" sz="1800" dirty="0"/>
              <a:t>Règles existantes : </a:t>
            </a:r>
          </a:p>
          <a:p>
            <a:pPr lvl="1"/>
            <a:r>
              <a:rPr lang="fr-FR" sz="1400" dirty="0"/>
              <a:t>Facturation d’un GHT pour cette journée d’absence déjà prévue par l’arrêté « prestations » MCO/HAD</a:t>
            </a:r>
          </a:p>
          <a:p>
            <a:pPr lvl="1"/>
            <a:r>
              <a:rPr lang="fr-FR" sz="1400" dirty="0"/>
              <a:t>Mais une rédaction du guide méthodologique non sécurisante </a:t>
            </a:r>
          </a:p>
          <a:p>
            <a:r>
              <a:rPr lang="fr-FR" sz="1800" dirty="0">
                <a:sym typeface="Wingdings" panose="05000000000000000000" pitchFamily="2" charset="2"/>
              </a:rPr>
              <a:t> Intégration des « établissements de soins médicaux et de réadaptation » et des « soins de réadaptation » </a:t>
            </a:r>
            <a:endParaRPr lang="fr-FR" sz="1800" dirty="0"/>
          </a:p>
        </p:txBody>
      </p:sp>
      <p:sp>
        <p:nvSpPr>
          <p:cNvPr id="4" name="Espace réservé du numéro de diapositive 3">
            <a:extLst>
              <a:ext uri="{FF2B5EF4-FFF2-40B4-BE49-F238E27FC236}">
                <a16:creationId xmlns:a16="http://schemas.microsoft.com/office/drawing/2014/main" id="{CE5A81C3-02F9-4208-8368-1CFF1FB7FF7E}"/>
              </a:ext>
            </a:extLst>
          </p:cNvPr>
          <p:cNvSpPr>
            <a:spLocks noGrp="1"/>
          </p:cNvSpPr>
          <p:nvPr>
            <p:ph type="sldNum" sz="quarter" idx="10"/>
          </p:nvPr>
        </p:nvSpPr>
        <p:spPr/>
        <p:txBody>
          <a:bodyPr/>
          <a:lstStyle/>
          <a:p>
            <a:pPr>
              <a:defRPr/>
            </a:pPr>
            <a:fld id="{DCF0FE79-DE73-43CB-BCBB-32A609205783}" type="slidenum">
              <a:rPr lang="fr-FR" smtClean="0"/>
              <a:pPr>
                <a:defRPr/>
              </a:pPr>
              <a:t>55</a:t>
            </a:fld>
            <a:endParaRPr lang="fr-FR"/>
          </a:p>
        </p:txBody>
      </p:sp>
      <p:sp>
        <p:nvSpPr>
          <p:cNvPr id="5" name="Espace réservé du pied de page 4">
            <a:extLst>
              <a:ext uri="{FF2B5EF4-FFF2-40B4-BE49-F238E27FC236}">
                <a16:creationId xmlns:a16="http://schemas.microsoft.com/office/drawing/2014/main" id="{AD82B6A2-E760-4019-816B-43684C9A930B}"/>
              </a:ext>
            </a:extLst>
          </p:cNvPr>
          <p:cNvSpPr>
            <a:spLocks noGrp="1"/>
          </p:cNvSpPr>
          <p:nvPr>
            <p:ph type="ftr" sz="quarter" idx="12"/>
          </p:nvPr>
        </p:nvSpPr>
        <p:spPr/>
        <p:txBody>
          <a:bodyPr/>
          <a:lstStyle/>
          <a:p>
            <a:pPr>
              <a:defRPr/>
            </a:pPr>
            <a:r>
              <a:rPr lang="fr-FR"/>
              <a:t>Nouveautés PMSI 2022 MCO HAD - 7 avril 2022</a:t>
            </a:r>
            <a:endParaRPr lang="fr-FR" dirty="0"/>
          </a:p>
        </p:txBody>
      </p:sp>
      <p:pic>
        <p:nvPicPr>
          <p:cNvPr id="7" name="Image 6">
            <a:extLst>
              <a:ext uri="{FF2B5EF4-FFF2-40B4-BE49-F238E27FC236}">
                <a16:creationId xmlns:a16="http://schemas.microsoft.com/office/drawing/2014/main" id="{A6CEEA6D-BAB2-4D65-A837-600854C5C1EE}"/>
              </a:ext>
            </a:extLst>
          </p:cNvPr>
          <p:cNvPicPr>
            <a:picLocks noChangeAspect="1"/>
          </p:cNvPicPr>
          <p:nvPr/>
        </p:nvPicPr>
        <p:blipFill>
          <a:blip r:embed="rId2"/>
          <a:stretch>
            <a:fillRect/>
          </a:stretch>
        </p:blipFill>
        <p:spPr>
          <a:xfrm>
            <a:off x="827584" y="4191165"/>
            <a:ext cx="7648575" cy="2381250"/>
          </a:xfrm>
          <a:prstGeom prst="rect">
            <a:avLst/>
          </a:prstGeom>
        </p:spPr>
      </p:pic>
    </p:spTree>
    <p:extLst>
      <p:ext uri="{BB962C8B-B14F-4D97-AF65-F5344CB8AC3E}">
        <p14:creationId xmlns:p14="http://schemas.microsoft.com/office/powerpoint/2010/main" val="9555893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2AF464-072A-4779-94D9-B1F7E8D81796}"/>
              </a:ext>
            </a:extLst>
          </p:cNvPr>
          <p:cNvSpPr>
            <a:spLocks noGrp="1"/>
          </p:cNvSpPr>
          <p:nvPr>
            <p:ph type="title"/>
          </p:nvPr>
        </p:nvSpPr>
        <p:spPr/>
        <p:txBody>
          <a:bodyPr/>
          <a:lstStyle/>
          <a:p>
            <a:r>
              <a:rPr lang="fr-FR" dirty="0"/>
              <a:t>Modifications de pondérations des MP</a:t>
            </a:r>
          </a:p>
        </p:txBody>
      </p:sp>
      <p:sp>
        <p:nvSpPr>
          <p:cNvPr id="3" name="Espace réservé du contenu 2">
            <a:extLst>
              <a:ext uri="{FF2B5EF4-FFF2-40B4-BE49-F238E27FC236}">
                <a16:creationId xmlns:a16="http://schemas.microsoft.com/office/drawing/2014/main" id="{5DBA796D-F909-4E7C-BDC3-32046920FF2F}"/>
              </a:ext>
            </a:extLst>
          </p:cNvPr>
          <p:cNvSpPr>
            <a:spLocks noGrp="1"/>
          </p:cNvSpPr>
          <p:nvPr>
            <p:ph idx="1"/>
          </p:nvPr>
        </p:nvSpPr>
        <p:spPr/>
        <p:txBody>
          <a:bodyPr/>
          <a:lstStyle/>
          <a:p>
            <a:r>
              <a:rPr lang="fr-FR" dirty="0"/>
              <a:t>Certaines mesures Ségur concernent des catégories de personnel spécifiques dont les sages-femmes</a:t>
            </a:r>
          </a:p>
          <a:p>
            <a:endParaRPr lang="fr-FR" dirty="0"/>
          </a:p>
          <a:p>
            <a:r>
              <a:rPr lang="fr-FR" dirty="0">
                <a:sym typeface="Wingdings" panose="05000000000000000000" pitchFamily="2" charset="2"/>
              </a:rPr>
              <a:t> Modifications de pondérations des MP 19 et 21 </a:t>
            </a:r>
          </a:p>
          <a:p>
            <a:endParaRPr lang="fr-FR" dirty="0">
              <a:sym typeface="Wingdings" panose="05000000000000000000" pitchFamily="2" charset="2"/>
            </a:endParaRPr>
          </a:p>
          <a:p>
            <a:endParaRPr lang="fr-FR" dirty="0">
              <a:sym typeface="Wingdings" panose="05000000000000000000" pitchFamily="2" charset="2"/>
            </a:endParaRPr>
          </a:p>
        </p:txBody>
      </p:sp>
      <p:sp>
        <p:nvSpPr>
          <p:cNvPr id="4" name="Espace réservé du numéro de diapositive 3">
            <a:extLst>
              <a:ext uri="{FF2B5EF4-FFF2-40B4-BE49-F238E27FC236}">
                <a16:creationId xmlns:a16="http://schemas.microsoft.com/office/drawing/2014/main" id="{0DF23AD6-A8E3-4C33-939B-CDFCD5FE301C}"/>
              </a:ext>
            </a:extLst>
          </p:cNvPr>
          <p:cNvSpPr>
            <a:spLocks noGrp="1"/>
          </p:cNvSpPr>
          <p:nvPr>
            <p:ph type="sldNum" sz="quarter" idx="10"/>
          </p:nvPr>
        </p:nvSpPr>
        <p:spPr/>
        <p:txBody>
          <a:bodyPr/>
          <a:lstStyle/>
          <a:p>
            <a:pPr>
              <a:defRPr/>
            </a:pPr>
            <a:fld id="{DCF0FE79-DE73-43CB-BCBB-32A609205783}" type="slidenum">
              <a:rPr lang="fr-FR" smtClean="0"/>
              <a:pPr>
                <a:defRPr/>
              </a:pPr>
              <a:t>56</a:t>
            </a:fld>
            <a:endParaRPr lang="fr-FR"/>
          </a:p>
        </p:txBody>
      </p:sp>
      <p:sp>
        <p:nvSpPr>
          <p:cNvPr id="5" name="Espace réservé du pied de page 4">
            <a:extLst>
              <a:ext uri="{FF2B5EF4-FFF2-40B4-BE49-F238E27FC236}">
                <a16:creationId xmlns:a16="http://schemas.microsoft.com/office/drawing/2014/main" id="{271121E9-8E63-4C84-A770-D3827FA1DE47}"/>
              </a:ext>
            </a:extLst>
          </p:cNvPr>
          <p:cNvSpPr>
            <a:spLocks noGrp="1"/>
          </p:cNvSpPr>
          <p:nvPr>
            <p:ph type="ftr" sz="quarter" idx="12"/>
          </p:nvPr>
        </p:nvSpPr>
        <p:spPr/>
        <p:txBody>
          <a:bodyPr/>
          <a:lstStyle/>
          <a:p>
            <a:pPr>
              <a:defRPr/>
            </a:pPr>
            <a:r>
              <a:rPr lang="fr-FR"/>
              <a:t>Nouveautés PMSI 2022 MCO HAD - 7 avril 2022</a:t>
            </a:r>
            <a:endParaRPr lang="fr-FR" dirty="0"/>
          </a:p>
        </p:txBody>
      </p:sp>
      <p:pic>
        <p:nvPicPr>
          <p:cNvPr id="7" name="Image 6">
            <a:extLst>
              <a:ext uri="{FF2B5EF4-FFF2-40B4-BE49-F238E27FC236}">
                <a16:creationId xmlns:a16="http://schemas.microsoft.com/office/drawing/2014/main" id="{F06D6902-5BDC-4019-AA27-9861D4F394C3}"/>
              </a:ext>
            </a:extLst>
          </p:cNvPr>
          <p:cNvPicPr>
            <a:picLocks noChangeAspect="1"/>
          </p:cNvPicPr>
          <p:nvPr/>
        </p:nvPicPr>
        <p:blipFill>
          <a:blip r:embed="rId2"/>
          <a:stretch>
            <a:fillRect/>
          </a:stretch>
        </p:blipFill>
        <p:spPr>
          <a:xfrm>
            <a:off x="895350" y="4869160"/>
            <a:ext cx="7353300" cy="752475"/>
          </a:xfrm>
          <a:prstGeom prst="rect">
            <a:avLst/>
          </a:prstGeom>
        </p:spPr>
      </p:pic>
    </p:spTree>
    <p:extLst>
      <p:ext uri="{BB962C8B-B14F-4D97-AF65-F5344CB8AC3E}">
        <p14:creationId xmlns:p14="http://schemas.microsoft.com/office/powerpoint/2010/main" val="40596305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7">
            <a:extLst>
              <a:ext uri="{FF2B5EF4-FFF2-40B4-BE49-F238E27FC236}">
                <a16:creationId xmlns:a16="http://schemas.microsoft.com/office/drawing/2014/main" id="{7A0CF460-E04F-4AC0-97BF-6992B6AC50AF}"/>
              </a:ext>
            </a:extLst>
          </p:cNvPr>
          <p:cNvSpPr>
            <a:spLocks noGrp="1"/>
          </p:cNvSpPr>
          <p:nvPr>
            <p:ph type="subTitle" idx="1"/>
          </p:nvPr>
        </p:nvSpPr>
        <p:spPr/>
        <p:txBody>
          <a:bodyPr/>
          <a:lstStyle/>
          <a:p>
            <a:endParaRPr lang="fr-FR" dirty="0"/>
          </a:p>
        </p:txBody>
      </p:sp>
      <p:sp>
        <p:nvSpPr>
          <p:cNvPr id="7" name="Titre 6">
            <a:extLst>
              <a:ext uri="{FF2B5EF4-FFF2-40B4-BE49-F238E27FC236}">
                <a16:creationId xmlns:a16="http://schemas.microsoft.com/office/drawing/2014/main" id="{D592F928-685D-4E4C-9ED9-387C30AF5E7D}"/>
              </a:ext>
            </a:extLst>
          </p:cNvPr>
          <p:cNvSpPr>
            <a:spLocks noGrp="1"/>
          </p:cNvSpPr>
          <p:nvPr>
            <p:ph type="ctrTitle"/>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396A7B8-D478-4BCA-9154-BBF1540C915C}"/>
              </a:ext>
            </a:extLst>
          </p:cNvPr>
          <p:cNvSpPr>
            <a:spLocks noGrp="1"/>
          </p:cNvSpPr>
          <p:nvPr>
            <p:ph type="sldNum" sz="quarter" idx="10"/>
          </p:nvPr>
        </p:nvSpPr>
        <p:spPr/>
        <p:txBody>
          <a:bodyPr/>
          <a:lstStyle/>
          <a:p>
            <a:fld id="{E5369045-A61C-425D-88C5-655E2D52834C}" type="slidenum">
              <a:rPr lang="fr-FR" smtClean="0"/>
              <a:pPr/>
              <a:t>57</a:t>
            </a:fld>
            <a:endParaRPr lang="fr-FR" dirty="0"/>
          </a:p>
        </p:txBody>
      </p:sp>
      <p:sp>
        <p:nvSpPr>
          <p:cNvPr id="6" name="Espace réservé du pied de page 5">
            <a:extLst>
              <a:ext uri="{FF2B5EF4-FFF2-40B4-BE49-F238E27FC236}">
                <a16:creationId xmlns:a16="http://schemas.microsoft.com/office/drawing/2014/main" id="{69CC6738-0495-4F43-B919-94E9209AD6D5}"/>
              </a:ext>
            </a:extLst>
          </p:cNvPr>
          <p:cNvSpPr>
            <a:spLocks noGrp="1"/>
          </p:cNvSpPr>
          <p:nvPr>
            <p:ph type="ftr" sz="quarter" idx="12"/>
          </p:nvPr>
        </p:nvSpPr>
        <p:spPr/>
        <p:txBody>
          <a:bodyPr/>
          <a:lstStyle/>
          <a:p>
            <a:r>
              <a:rPr lang="fr-FR"/>
              <a:t>Nouveautés PMSI 2022 MCO HAD - 7 avril 2022</a:t>
            </a:r>
            <a:endParaRPr lang="fr-FR" dirty="0"/>
          </a:p>
        </p:txBody>
      </p:sp>
    </p:spTree>
    <p:extLst>
      <p:ext uri="{BB962C8B-B14F-4D97-AF65-F5344CB8AC3E}">
        <p14:creationId xmlns:p14="http://schemas.microsoft.com/office/powerpoint/2010/main" val="3528815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1FF16FD-D88E-4F2D-859B-EAD100E016C9}"/>
              </a:ext>
            </a:extLst>
          </p:cNvPr>
          <p:cNvSpPr>
            <a:spLocks noGrp="1"/>
          </p:cNvSpPr>
          <p:nvPr>
            <p:ph type="ctrTitle"/>
          </p:nvPr>
        </p:nvSpPr>
        <p:spPr>
          <a:xfrm>
            <a:off x="2699792" y="2492896"/>
            <a:ext cx="4485611" cy="1314450"/>
          </a:xfrm>
        </p:spPr>
        <p:txBody>
          <a:bodyPr/>
          <a:lstStyle/>
          <a:p>
            <a:pPr algn="ctr"/>
            <a:r>
              <a:rPr lang="fr-FR" sz="4000" dirty="0">
                <a:solidFill>
                  <a:schemeClr val="bg2"/>
                </a:solidFill>
              </a:rPr>
              <a:t>MCO</a:t>
            </a:r>
            <a:endParaRPr lang="fr-FR" sz="3600" b="1" dirty="0">
              <a:solidFill>
                <a:schemeClr val="accent1"/>
              </a:solidFill>
            </a:endParaRPr>
          </a:p>
        </p:txBody>
      </p:sp>
    </p:spTree>
    <p:extLst>
      <p:ext uri="{BB962C8B-B14F-4D97-AF65-F5344CB8AC3E}">
        <p14:creationId xmlns:p14="http://schemas.microsoft.com/office/powerpoint/2010/main" val="1860692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95936" y="1484784"/>
            <a:ext cx="1872208" cy="648072"/>
          </a:xfrm>
        </p:spPr>
        <p:txBody>
          <a:bodyPr/>
          <a:lstStyle/>
          <a:p>
            <a:r>
              <a:rPr lang="fr-FR" sz="3200" b="1" dirty="0">
                <a:solidFill>
                  <a:schemeClr val="bg2"/>
                </a:solidFill>
              </a:rPr>
              <a:t>Sepsis</a:t>
            </a:r>
          </a:p>
        </p:txBody>
      </p:sp>
      <p:pic>
        <p:nvPicPr>
          <p:cNvPr id="3" name="Image 2">
            <a:extLst>
              <a:ext uri="{FF2B5EF4-FFF2-40B4-BE49-F238E27FC236}">
                <a16:creationId xmlns:a16="http://schemas.microsoft.com/office/drawing/2014/main" id="{575E0BF6-1D5F-4962-9CEE-F19C40DA5DEF}"/>
              </a:ext>
            </a:extLst>
          </p:cNvPr>
          <p:cNvPicPr>
            <a:picLocks noChangeAspect="1"/>
          </p:cNvPicPr>
          <p:nvPr/>
        </p:nvPicPr>
        <p:blipFill rotWithShape="1">
          <a:blip r:embed="rId2">
            <a:extLst>
              <a:ext uri="{28A0092B-C50C-407E-A947-70E740481C1C}">
                <a14:useLocalDpi xmlns:a14="http://schemas.microsoft.com/office/drawing/2010/main" val="0"/>
              </a:ext>
            </a:extLst>
          </a:blip>
          <a:srcRect b="7655"/>
          <a:stretch/>
        </p:blipFill>
        <p:spPr>
          <a:xfrm>
            <a:off x="2646040" y="2348880"/>
            <a:ext cx="4572000" cy="2736304"/>
          </a:xfrm>
          <a:prstGeom prst="rect">
            <a:avLst/>
          </a:prstGeom>
          <a:ln>
            <a:noFill/>
          </a:ln>
          <a:effectLst>
            <a:softEdge rad="112500"/>
          </a:effectLst>
        </p:spPr>
      </p:pic>
    </p:spTree>
    <p:extLst>
      <p:ext uri="{BB962C8B-B14F-4D97-AF65-F5344CB8AC3E}">
        <p14:creationId xmlns:p14="http://schemas.microsoft.com/office/powerpoint/2010/main" val="2711785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C9A370-01FC-47D2-BDD1-E4DD9C5F3A87}"/>
              </a:ext>
            </a:extLst>
          </p:cNvPr>
          <p:cNvSpPr>
            <a:spLocks noGrp="1"/>
          </p:cNvSpPr>
          <p:nvPr>
            <p:ph type="title"/>
          </p:nvPr>
        </p:nvSpPr>
        <p:spPr/>
        <p:txBody>
          <a:bodyPr/>
          <a:lstStyle/>
          <a:p>
            <a:r>
              <a:rPr lang="fr-FR" dirty="0"/>
              <a:t>Définitions cliniques</a:t>
            </a:r>
          </a:p>
        </p:txBody>
      </p:sp>
      <p:sp>
        <p:nvSpPr>
          <p:cNvPr id="4" name="Espace réservé du numéro de diapositive 3">
            <a:extLst>
              <a:ext uri="{FF2B5EF4-FFF2-40B4-BE49-F238E27FC236}">
                <a16:creationId xmlns:a16="http://schemas.microsoft.com/office/drawing/2014/main" id="{C03608A9-1F2C-4EF4-B2F7-FE054E4AEA30}"/>
              </a:ext>
            </a:extLst>
          </p:cNvPr>
          <p:cNvSpPr>
            <a:spLocks noGrp="1"/>
          </p:cNvSpPr>
          <p:nvPr>
            <p:ph type="sldNum" sz="quarter" idx="10"/>
          </p:nvPr>
        </p:nvSpPr>
        <p:spPr/>
        <p:txBody>
          <a:bodyPr/>
          <a:lstStyle/>
          <a:p>
            <a:pPr>
              <a:defRPr/>
            </a:pPr>
            <a:fld id="{1906F8B4-365A-46F3-9C5C-7889764C9AFB}" type="slidenum">
              <a:rPr lang="fr-FR" smtClean="0"/>
              <a:pPr>
                <a:defRPr/>
              </a:pPr>
              <a:t>8</a:t>
            </a:fld>
            <a:endParaRPr lang="fr-FR" dirty="0"/>
          </a:p>
        </p:txBody>
      </p:sp>
      <p:graphicFrame>
        <p:nvGraphicFramePr>
          <p:cNvPr id="8" name="Diagramme 7">
            <a:extLst>
              <a:ext uri="{FF2B5EF4-FFF2-40B4-BE49-F238E27FC236}">
                <a16:creationId xmlns:a16="http://schemas.microsoft.com/office/drawing/2014/main" id="{E25C532D-7C3F-41C0-AF8A-04A7B81BC8D1}"/>
              </a:ext>
            </a:extLst>
          </p:cNvPr>
          <p:cNvGraphicFramePr/>
          <p:nvPr>
            <p:extLst/>
          </p:nvPr>
        </p:nvGraphicFramePr>
        <p:xfrm>
          <a:off x="240760" y="1829991"/>
          <a:ext cx="8536021" cy="3942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pied de page 2">
            <a:extLst>
              <a:ext uri="{FF2B5EF4-FFF2-40B4-BE49-F238E27FC236}">
                <a16:creationId xmlns:a16="http://schemas.microsoft.com/office/drawing/2014/main" id="{D043EF4C-0EEB-48C9-AA16-D9B4DF2D7D3F}"/>
              </a:ext>
            </a:extLst>
          </p:cNvPr>
          <p:cNvSpPr>
            <a:spLocks noGrp="1"/>
          </p:cNvSpPr>
          <p:nvPr>
            <p:ph type="ftr" sz="quarter" idx="12"/>
          </p:nvPr>
        </p:nvSpPr>
        <p:spPr/>
        <p:txBody>
          <a:bodyPr/>
          <a:lstStyle/>
          <a:p>
            <a:r>
              <a:rPr lang="fr-FR"/>
              <a:t>Nouveautés PMSI 2022 MCO HAD - 7 avril 2022</a:t>
            </a:r>
            <a:endParaRPr lang="fr-FR" dirty="0"/>
          </a:p>
        </p:txBody>
      </p:sp>
    </p:spTree>
    <p:extLst>
      <p:ext uri="{BB962C8B-B14F-4D97-AF65-F5344CB8AC3E}">
        <p14:creationId xmlns:p14="http://schemas.microsoft.com/office/powerpoint/2010/main" val="845557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C9A370-01FC-47D2-BDD1-E4DD9C5F3A87}"/>
              </a:ext>
            </a:extLst>
          </p:cNvPr>
          <p:cNvSpPr>
            <a:spLocks noGrp="1"/>
          </p:cNvSpPr>
          <p:nvPr>
            <p:ph type="title"/>
          </p:nvPr>
        </p:nvSpPr>
        <p:spPr/>
        <p:txBody>
          <a:bodyPr/>
          <a:lstStyle/>
          <a:p>
            <a:r>
              <a:rPr lang="fr-FR" dirty="0"/>
              <a:t>Définitions cliniques</a:t>
            </a:r>
          </a:p>
        </p:txBody>
      </p:sp>
      <p:sp>
        <p:nvSpPr>
          <p:cNvPr id="4" name="Espace réservé du numéro de diapositive 3">
            <a:extLst>
              <a:ext uri="{FF2B5EF4-FFF2-40B4-BE49-F238E27FC236}">
                <a16:creationId xmlns:a16="http://schemas.microsoft.com/office/drawing/2014/main" id="{C03608A9-1F2C-4EF4-B2F7-FE054E4AEA30}"/>
              </a:ext>
            </a:extLst>
          </p:cNvPr>
          <p:cNvSpPr>
            <a:spLocks noGrp="1"/>
          </p:cNvSpPr>
          <p:nvPr>
            <p:ph type="sldNum" sz="quarter" idx="10"/>
          </p:nvPr>
        </p:nvSpPr>
        <p:spPr/>
        <p:txBody>
          <a:bodyPr/>
          <a:lstStyle/>
          <a:p>
            <a:pPr>
              <a:defRPr/>
            </a:pPr>
            <a:fld id="{1906F8B4-365A-46F3-9C5C-7889764C9AFB}" type="slidenum">
              <a:rPr lang="fr-FR" smtClean="0"/>
              <a:pPr>
                <a:defRPr/>
              </a:pPr>
              <a:t>9</a:t>
            </a:fld>
            <a:endParaRPr lang="fr-FR" dirty="0"/>
          </a:p>
        </p:txBody>
      </p:sp>
      <p:graphicFrame>
        <p:nvGraphicFramePr>
          <p:cNvPr id="8" name="Diagramme 7">
            <a:extLst>
              <a:ext uri="{FF2B5EF4-FFF2-40B4-BE49-F238E27FC236}">
                <a16:creationId xmlns:a16="http://schemas.microsoft.com/office/drawing/2014/main" id="{E25C532D-7C3F-41C0-AF8A-04A7B81BC8D1}"/>
              </a:ext>
            </a:extLst>
          </p:cNvPr>
          <p:cNvGraphicFramePr/>
          <p:nvPr>
            <p:extLst/>
          </p:nvPr>
        </p:nvGraphicFramePr>
        <p:xfrm>
          <a:off x="262647" y="1829991"/>
          <a:ext cx="8514134" cy="3942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pied de page 2">
            <a:extLst>
              <a:ext uri="{FF2B5EF4-FFF2-40B4-BE49-F238E27FC236}">
                <a16:creationId xmlns:a16="http://schemas.microsoft.com/office/drawing/2014/main" id="{9F99F104-1733-482A-9865-4D206F7F17DB}"/>
              </a:ext>
            </a:extLst>
          </p:cNvPr>
          <p:cNvSpPr>
            <a:spLocks noGrp="1"/>
          </p:cNvSpPr>
          <p:nvPr>
            <p:ph type="ftr" sz="quarter" idx="12"/>
          </p:nvPr>
        </p:nvSpPr>
        <p:spPr/>
        <p:txBody>
          <a:bodyPr/>
          <a:lstStyle/>
          <a:p>
            <a:r>
              <a:rPr lang="fr-FR"/>
              <a:t>Nouveautés PMSI 2022 MCO HAD - 7 avril 2022</a:t>
            </a:r>
            <a:endParaRPr lang="fr-FR" dirty="0"/>
          </a:p>
        </p:txBody>
      </p:sp>
    </p:spTree>
    <p:extLst>
      <p:ext uri="{BB962C8B-B14F-4D97-AF65-F5344CB8AC3E}">
        <p14:creationId xmlns:p14="http://schemas.microsoft.com/office/powerpoint/2010/main" val="1235337349"/>
      </p:ext>
    </p:extLst>
  </p:cSld>
  <p:clrMapOvr>
    <a:masterClrMapping/>
  </p:clrMapOvr>
</p:sld>
</file>

<file path=ppt/theme/theme1.xml><?xml version="1.0" encoding="utf-8"?>
<a:theme xmlns:a="http://schemas.openxmlformats.org/drawingml/2006/main" name="Thème ATIH Paris">
  <a:themeElements>
    <a:clrScheme name="Personnalisée 1">
      <a:dk1>
        <a:srgbClr val="4E455D"/>
      </a:dk1>
      <a:lt1>
        <a:sysClr val="window" lastClr="FFFFFF"/>
      </a:lt1>
      <a:dk2>
        <a:srgbClr val="4E455D"/>
      </a:dk2>
      <a:lt2>
        <a:srgbClr val="0095CB"/>
      </a:lt2>
      <a:accent1>
        <a:srgbClr val="55A935"/>
      </a:accent1>
      <a:accent2>
        <a:srgbClr val="E47823"/>
      </a:accent2>
      <a:accent3>
        <a:srgbClr val="4E455D"/>
      </a:accent3>
      <a:accent4>
        <a:srgbClr val="4E455D"/>
      </a:accent4>
      <a:accent5>
        <a:srgbClr val="4E455D"/>
      </a:accent5>
      <a:accent6>
        <a:srgbClr val="4E455D"/>
      </a:accent6>
      <a:hlink>
        <a:srgbClr val="4E455D"/>
      </a:hlink>
      <a:folHlink>
        <a:srgbClr val="4E455D"/>
      </a:folHlink>
    </a:clrScheme>
    <a:fontScheme name="Nouvelle présentation">
      <a:majorFont>
        <a:latin typeface="Arial Bold"/>
        <a:ea typeface="ＭＳ Ｐゴシック"/>
        <a:cs typeface=""/>
      </a:majorFont>
      <a:minorFont>
        <a:latin typeface="Arial"/>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2500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25000">
            <a:ln>
              <a:noFill/>
            </a:ln>
            <a:solidFill>
              <a:schemeClr val="tx1"/>
            </a:solidFill>
            <a:effectLst/>
            <a:latin typeface="Times" charset="0"/>
            <a:ea typeface="ＭＳ Ｐゴシック"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ouvelle présentation 13">
        <a:dk1>
          <a:srgbClr val="000000"/>
        </a:dk1>
        <a:lt1>
          <a:srgbClr val="FFFFFF"/>
        </a:lt1>
        <a:dk2>
          <a:srgbClr val="453B50"/>
        </a:dk2>
        <a:lt2>
          <a:srgbClr val="453B50"/>
        </a:lt2>
        <a:accent1>
          <a:srgbClr val="BBE0E3"/>
        </a:accent1>
        <a:accent2>
          <a:srgbClr val="1592BC"/>
        </a:accent2>
        <a:accent3>
          <a:srgbClr val="FFFFFF"/>
        </a:accent3>
        <a:accent4>
          <a:srgbClr val="000000"/>
        </a:accent4>
        <a:accent5>
          <a:srgbClr val="DAEDEF"/>
        </a:accent5>
        <a:accent6>
          <a:srgbClr val="1284AA"/>
        </a:accent6>
        <a:hlink>
          <a:srgbClr val="1592BC"/>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14">
        <a:dk1>
          <a:srgbClr val="453B50"/>
        </a:dk1>
        <a:lt1>
          <a:srgbClr val="FFFFFF"/>
        </a:lt1>
        <a:dk2>
          <a:srgbClr val="453B50"/>
        </a:dk2>
        <a:lt2>
          <a:srgbClr val="453B50"/>
        </a:lt2>
        <a:accent1>
          <a:srgbClr val="BBE0E3"/>
        </a:accent1>
        <a:accent2>
          <a:srgbClr val="1592BC"/>
        </a:accent2>
        <a:accent3>
          <a:srgbClr val="FFFFFF"/>
        </a:accent3>
        <a:accent4>
          <a:srgbClr val="3A3143"/>
        </a:accent4>
        <a:accent5>
          <a:srgbClr val="DAEDEF"/>
        </a:accent5>
        <a:accent6>
          <a:srgbClr val="1284AA"/>
        </a:accent6>
        <a:hlink>
          <a:srgbClr val="1592BC"/>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06d1b5d-7da7-4eae-a83b-f2e8fbfa0788">
      <UserInfo>
        <DisplayName>Catherine LE GOUHIR</DisplayName>
        <AccountId>20</AccountId>
        <AccountType/>
      </UserInfo>
      <UserInfo>
        <DisplayName>Diane PAILLET</DisplayName>
        <AccountId>21</AccountId>
        <AccountType/>
      </UserInfo>
      <UserInfo>
        <DisplayName>Alexandra DELANNOY</DisplayName>
        <AccountId>56</AccountId>
        <AccountType/>
      </UserInfo>
      <UserInfo>
        <DisplayName>Joëlle DUBOIS</DisplayName>
        <AccountId>18</AccountId>
        <AccountType/>
      </UserInfo>
      <UserInfo>
        <DisplayName>Sophie BARON</DisplayName>
        <AccountId>27</AccountId>
        <AccountType/>
      </UserInfo>
      <UserInfo>
        <DisplayName>Raphaêl SCHWOB</DisplayName>
        <AccountId>1</AccountId>
        <AccountType/>
      </UserInfo>
      <UserInfo>
        <DisplayName>Christophe DUJARDIN</DisplayName>
        <AccountId>2</AccountId>
        <AccountType/>
      </UserInfo>
      <UserInfo>
        <DisplayName>Clément RALLET</DisplayName>
        <AccountId>11</AccountId>
        <AccountType/>
      </UserInfo>
      <UserInfo>
        <DisplayName>Anis ELLINI</DisplayName>
        <AccountId>25</AccountId>
        <AccountType/>
      </UserInfo>
      <UserInfo>
        <DisplayName>Natasha PESLIN</DisplayName>
        <AccountId>68</AccountId>
        <AccountType/>
      </UserInfo>
      <UserInfo>
        <DisplayName>Nicole MELIN</DisplayName>
        <AccountId>23</AccountId>
        <AccountType/>
      </UserInfo>
      <UserInfo>
        <DisplayName>Guylène ROBERT</DisplayName>
        <AccountId>74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069A852B7C52843BF166AAD1350051D" ma:contentTypeVersion="1" ma:contentTypeDescription="Crée un document." ma:contentTypeScope="" ma:versionID="41f3afd471521af909c5b24db65548c1">
  <xsd:schema xmlns:xsd="http://www.w3.org/2001/XMLSchema" xmlns:xs="http://www.w3.org/2001/XMLSchema" xmlns:p="http://schemas.microsoft.com/office/2006/metadata/properties" xmlns:ns2="f06d1b5d-7da7-4eae-a83b-f2e8fbfa0788" targetNamespace="http://schemas.microsoft.com/office/2006/metadata/properties" ma:root="true" ma:fieldsID="e2e39ea882cf0a94f6828011f3fa2d07" ns2:_="">
    <xsd:import namespace="f06d1b5d-7da7-4eae-a83b-f2e8fbfa0788"/>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6d1b5d-7da7-4eae-a83b-f2e8fbfa0788" elementFormDefault="qualified">
    <xsd:import namespace="http://schemas.microsoft.com/office/2006/documentManagement/types"/>
    <xsd:import namespace="http://schemas.microsoft.com/office/infopath/2007/PartnerControls"/>
    <xsd:element name="SharedWithUsers" ma:index="8"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3EFAC3-06D0-4F62-9222-9BD4F6DA4199}">
  <ds:schemaRefs>
    <ds:schemaRef ds:uri="http://www.w3.org/XML/1998/namespace"/>
    <ds:schemaRef ds:uri="http://schemas.microsoft.com/office/2006/documentManagement/types"/>
    <ds:schemaRef ds:uri="http://purl.org/dc/terms/"/>
    <ds:schemaRef ds:uri="http://purl.org/dc/elements/1.1/"/>
    <ds:schemaRef ds:uri="f06d1b5d-7da7-4eae-a83b-f2e8fbfa0788"/>
    <ds:schemaRef ds:uri="http://schemas.openxmlformats.org/package/2006/metadata/core-properties"/>
    <ds:schemaRef ds:uri="http://schemas.microsoft.com/office/2006/metadata/properti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86106294-4DAD-4E20-8611-186B91D0BBF8}">
  <ds:schemaRefs>
    <ds:schemaRef ds:uri="http://schemas.microsoft.com/sharepoint/v3/contenttype/forms"/>
  </ds:schemaRefs>
</ds:datastoreItem>
</file>

<file path=customXml/itemProps3.xml><?xml version="1.0" encoding="utf-8"?>
<ds:datastoreItem xmlns:ds="http://schemas.openxmlformats.org/officeDocument/2006/customXml" ds:itemID="{C42D6172-E7D8-4F0F-B0A6-96060F2097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6d1b5d-7da7-4eae-a83b-f2e8fbfa07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20778</TotalTime>
  <Words>3322</Words>
  <Application>Microsoft Office PowerPoint</Application>
  <PresentationFormat>Affichage à l'écran (4:3)</PresentationFormat>
  <Paragraphs>551</Paragraphs>
  <Slides>57</Slides>
  <Notes>15</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57</vt:i4>
      </vt:variant>
    </vt:vector>
  </HeadingPairs>
  <TitlesOfParts>
    <vt:vector size="67" baseType="lpstr">
      <vt:lpstr>MS PGothic</vt:lpstr>
      <vt:lpstr>MS PGothic</vt:lpstr>
      <vt:lpstr>Arial</vt:lpstr>
      <vt:lpstr>Arial Bold</vt:lpstr>
      <vt:lpstr>Arial Narrow</vt:lpstr>
      <vt:lpstr>Calibri</vt:lpstr>
      <vt:lpstr>Times</vt:lpstr>
      <vt:lpstr>Times New Roman</vt:lpstr>
      <vt:lpstr>Wingdings</vt:lpstr>
      <vt:lpstr>Thème ATIH Paris</vt:lpstr>
      <vt:lpstr>Nouveautés PMSI 2022 </vt:lpstr>
      <vt:lpstr>  </vt:lpstr>
      <vt:lpstr>  </vt:lpstr>
      <vt:lpstr>  </vt:lpstr>
      <vt:lpstr>Ordre du jour</vt:lpstr>
      <vt:lpstr>MCO</vt:lpstr>
      <vt:lpstr>Sepsis</vt:lpstr>
      <vt:lpstr>Définitions cliniques</vt:lpstr>
      <vt:lpstr>Définitions cliniques</vt:lpstr>
      <vt:lpstr>Définitions cliniques</vt:lpstr>
      <vt:lpstr>Recommandations de codage 2021</vt:lpstr>
      <vt:lpstr>Recommandations de codage 2021</vt:lpstr>
      <vt:lpstr>Travaux ATIH : dernier trimestre 2021</vt:lpstr>
      <vt:lpstr>Travaux ATIH : premier trimestre 2022</vt:lpstr>
      <vt:lpstr>Présentation PowerPoint</vt:lpstr>
      <vt:lpstr>CAR T cells</vt:lpstr>
      <vt:lpstr>Valorisation </vt:lpstr>
      <vt:lpstr>Hébergements temporaires non médicalisés / Engagement maternité </vt:lpstr>
      <vt:lpstr>HTNM</vt:lpstr>
      <vt:lpstr>Engagement maternité </vt:lpstr>
      <vt:lpstr>Dispositifs médicaux intra GHS</vt:lpstr>
      <vt:lpstr>DM intra-GHS (1)</vt:lpstr>
      <vt:lpstr>DM intra-GHS (2)</vt:lpstr>
      <vt:lpstr>Forfait Maladie Rénale Chronique</vt:lpstr>
      <vt:lpstr>Dynamique du forfait MRC</vt:lpstr>
      <vt:lpstr>Recueil de l’INS en 2022</vt:lpstr>
      <vt:lpstr>Mise en œuvre du recueil de la qualité de vie (PROMIS29) et de l’expérience patient</vt:lpstr>
      <vt:lpstr>Admissions directes non programmées</vt:lpstr>
      <vt:lpstr>Réponses aux questions adressées à adnp75@atih.sante.fr </vt:lpstr>
      <vt:lpstr>Programme de travail 2022</vt:lpstr>
      <vt:lpstr>Présentation PowerPoint</vt:lpstr>
      <vt:lpstr>Nouveautés CCAM descriptive V1 2022 </vt:lpstr>
      <vt:lpstr>Création d’extensions de codes PMSI </vt:lpstr>
      <vt:lpstr>Inscription d’un acte provisoire en CCAMd (1/2)</vt:lpstr>
      <vt:lpstr>Inscription d’un acte provisoire en CCAMd (2/2)</vt:lpstr>
      <vt:lpstr>Nouveautés CCAM V69</vt:lpstr>
      <vt:lpstr>Dénutrition de la personne âgée de 70 ans et plus</vt:lpstr>
      <vt:lpstr>Codage à l’issue de 3 étapes</vt:lpstr>
      <vt:lpstr>Diagnostic positif de la dénutrition  (70 ans et +)</vt:lpstr>
      <vt:lpstr>Diagnostic positif de la dénutrition  (70 ans et +)</vt:lpstr>
      <vt:lpstr>Sévérité de la dénutrition (70 ans et +)</vt:lpstr>
      <vt:lpstr>Sévérité de la dénutrition (70 ans et +)</vt:lpstr>
      <vt:lpstr>Codage de la dénutrition (70 ans et +)</vt:lpstr>
      <vt:lpstr>Codage de la dénutrition (70 ans et +)</vt:lpstr>
      <vt:lpstr>Classification MCO  Questions/réponses CMD09</vt:lpstr>
      <vt:lpstr>Druides</vt:lpstr>
      <vt:lpstr>Druides : Rappel</vt:lpstr>
      <vt:lpstr>Druides : Rappel</vt:lpstr>
      <vt:lpstr>Druides : Phase actuelle</vt:lpstr>
      <vt:lpstr>Druides : phases prochaines</vt:lpstr>
      <vt:lpstr>HAD</vt:lpstr>
      <vt:lpstr>Modifications du chapitre VII (1/3)</vt:lpstr>
      <vt:lpstr>Modifications du chapitre VII (2/3)</vt:lpstr>
      <vt:lpstr>Modifications du chapitre VII (3/3)</vt:lpstr>
      <vt:lpstr>Prestations interactivités HAD/SSR</vt:lpstr>
      <vt:lpstr>Modifications de pondérations des MP</vt:lpstr>
      <vt:lpstr>Présentation PowerPoint</vt:lpstr>
    </vt:vector>
  </TitlesOfParts>
  <Company>ATIH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atih</dc:creator>
  <cp:lastModifiedBy>Guylène ROBERT</cp:lastModifiedBy>
  <cp:revision>1708</cp:revision>
  <cp:lastPrinted>2019-11-06T20:25:54Z</cp:lastPrinted>
  <dcterms:created xsi:type="dcterms:W3CDTF">2012-11-07T10:39:32Z</dcterms:created>
  <dcterms:modified xsi:type="dcterms:W3CDTF">2022-04-12T12:46:42Z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0x0101003069A852B7C52843BF166AAD1350051D</vt:lpwstr>
  </property>
</Properties>
</file>