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3" d="100"/>
          <a:sy n="103" d="100"/>
        </p:scale>
        <p:origin x="29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59231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3253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10373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6F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cxnSp>
        <p:nvCxnSpPr>
          <p:cNvPr id="4" name="Connecteur droit 3"/>
          <p:cNvCxnSpPr/>
          <p:nvPr userDrawn="1"/>
        </p:nvCxnSpPr>
        <p:spPr>
          <a:xfrm>
            <a:off x="0" y="1224000"/>
            <a:ext cx="2688448" cy="0"/>
          </a:xfrm>
          <a:prstGeom prst="line">
            <a:avLst/>
          </a:prstGeom>
          <a:ln w="50800">
            <a:solidFill>
              <a:srgbClr val="E10880"/>
            </a:solidFill>
          </a:ln>
        </p:spPr>
        <p:style>
          <a:lnRef idx="1">
            <a:schemeClr val="accent1"/>
          </a:lnRef>
          <a:fillRef idx="0">
            <a:schemeClr val="accent1"/>
          </a:fillRef>
          <a:effectRef idx="0">
            <a:schemeClr val="accent1"/>
          </a:effectRef>
          <a:fontRef idx="minor">
            <a:schemeClr val="tx1"/>
          </a:fontRef>
        </p:style>
      </p:cxnSp>
      <p:pic>
        <p:nvPicPr>
          <p:cNvPr id="16387" name="Picture 3" descr="D:\TRAVAIL AURELIEN\Identité visuelle DGOS\affaires_sociales_150.jpg"/>
          <p:cNvPicPr>
            <a:picLocks noChangeAspect="1" noChangeArrowheads="1"/>
          </p:cNvPicPr>
          <p:nvPr userDrawn="1"/>
        </p:nvPicPr>
        <p:blipFill>
          <a:blip r:embed="rId2" cstate="print"/>
          <a:srcRect/>
          <a:stretch>
            <a:fillRect/>
          </a:stretch>
        </p:blipFill>
        <p:spPr bwMode="auto">
          <a:xfrm>
            <a:off x="239350" y="188640"/>
            <a:ext cx="1161509" cy="856800"/>
          </a:xfrm>
          <a:prstGeom prst="rect">
            <a:avLst/>
          </a:prstGeom>
          <a:noFill/>
        </p:spPr>
      </p:pic>
      <p:pic>
        <p:nvPicPr>
          <p:cNvPr id="16391" name="Picture 7" descr="D:\TRAVAIL AURELIEN\Identité visuelle DGOS\Powerpoint 2016\png\DGOS-ROUGE.png"/>
          <p:cNvPicPr>
            <a:picLocks noChangeAspect="1" noChangeArrowheads="1"/>
          </p:cNvPicPr>
          <p:nvPr userDrawn="1"/>
        </p:nvPicPr>
        <p:blipFill>
          <a:blip r:embed="rId3" cstate="print"/>
          <a:stretch>
            <a:fillRect/>
          </a:stretch>
        </p:blipFill>
        <p:spPr bwMode="auto">
          <a:xfrm>
            <a:off x="1488000" y="136800"/>
            <a:ext cx="1447800" cy="1085850"/>
          </a:xfrm>
          <a:prstGeom prst="rect">
            <a:avLst/>
          </a:prstGeom>
          <a:noFill/>
        </p:spPr>
      </p:pic>
    </p:spTree>
    <p:extLst>
      <p:ext uri="{BB962C8B-B14F-4D97-AF65-F5344CB8AC3E}">
        <p14:creationId xmlns:p14="http://schemas.microsoft.com/office/powerpoint/2010/main" val="1991629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Diapositive de titr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6F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dirty="0">
                <a:solidFill>
                  <a:prstClr val="white"/>
                </a:solidFill>
              </a:rPr>
              <a:t> </a:t>
            </a:r>
          </a:p>
        </p:txBody>
      </p:sp>
      <p:pic>
        <p:nvPicPr>
          <p:cNvPr id="16387" name="Picture 3" descr="D:\TRAVAIL AURELIEN\Identité visuelle DGOS\affaires_sociales_150.jpg"/>
          <p:cNvPicPr>
            <a:picLocks noChangeAspect="1" noChangeArrowheads="1"/>
          </p:cNvPicPr>
          <p:nvPr userDrawn="1"/>
        </p:nvPicPr>
        <p:blipFill>
          <a:blip r:embed="rId2" cstate="print"/>
          <a:srcRect/>
          <a:stretch>
            <a:fillRect/>
          </a:stretch>
        </p:blipFill>
        <p:spPr bwMode="auto">
          <a:xfrm>
            <a:off x="239350" y="188640"/>
            <a:ext cx="1161509" cy="856800"/>
          </a:xfrm>
          <a:prstGeom prst="rect">
            <a:avLst/>
          </a:prstGeom>
          <a:noFill/>
        </p:spPr>
      </p:pic>
      <p:pic>
        <p:nvPicPr>
          <p:cNvPr id="16391" name="Picture 7" descr="D:\TRAVAIL AURELIEN\Identité visuelle DGOS\Powerpoint 2016\png\DGOS-ROUGE.png"/>
          <p:cNvPicPr>
            <a:picLocks noChangeAspect="1" noChangeArrowheads="1"/>
          </p:cNvPicPr>
          <p:nvPr userDrawn="1"/>
        </p:nvPicPr>
        <p:blipFill>
          <a:blip r:embed="rId3" cstate="print"/>
          <a:stretch>
            <a:fillRect/>
          </a:stretch>
        </p:blipFill>
        <p:spPr bwMode="auto">
          <a:xfrm>
            <a:off x="1488000" y="136800"/>
            <a:ext cx="1447800" cy="1085850"/>
          </a:xfrm>
          <a:prstGeom prst="rect">
            <a:avLst/>
          </a:prstGeom>
          <a:noFill/>
        </p:spPr>
      </p:pic>
      <p:cxnSp>
        <p:nvCxnSpPr>
          <p:cNvPr id="17" name="Connecteur droit 16"/>
          <p:cNvCxnSpPr/>
          <p:nvPr userDrawn="1"/>
        </p:nvCxnSpPr>
        <p:spPr>
          <a:xfrm>
            <a:off x="0" y="1224000"/>
            <a:ext cx="2688448" cy="0"/>
          </a:xfrm>
          <a:prstGeom prst="line">
            <a:avLst/>
          </a:prstGeom>
          <a:ln w="50800">
            <a:solidFill>
              <a:srgbClr val="E108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303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6F4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cxnSp>
        <p:nvCxnSpPr>
          <p:cNvPr id="4" name="Connecteur droit 3"/>
          <p:cNvCxnSpPr/>
          <p:nvPr userDrawn="1"/>
        </p:nvCxnSpPr>
        <p:spPr>
          <a:xfrm>
            <a:off x="0" y="1224000"/>
            <a:ext cx="2688448" cy="0"/>
          </a:xfrm>
          <a:prstGeom prst="line">
            <a:avLst/>
          </a:prstGeom>
          <a:ln w="50800">
            <a:solidFill>
              <a:srgbClr val="E10880"/>
            </a:solidFill>
          </a:ln>
        </p:spPr>
        <p:style>
          <a:lnRef idx="1">
            <a:schemeClr val="accent1"/>
          </a:lnRef>
          <a:fillRef idx="0">
            <a:schemeClr val="accent1"/>
          </a:fillRef>
          <a:effectRef idx="0">
            <a:schemeClr val="accent1"/>
          </a:effectRef>
          <a:fontRef idx="minor">
            <a:schemeClr val="tx1"/>
          </a:fontRef>
        </p:style>
      </p:cxnSp>
      <p:pic>
        <p:nvPicPr>
          <p:cNvPr id="16387" name="Picture 3" descr="D:\TRAVAIL AURELIEN\Identité visuelle DGOS\affaires_sociales_150.jpg"/>
          <p:cNvPicPr>
            <a:picLocks noChangeAspect="1" noChangeArrowheads="1"/>
          </p:cNvPicPr>
          <p:nvPr userDrawn="1"/>
        </p:nvPicPr>
        <p:blipFill>
          <a:blip r:embed="rId2" cstate="print"/>
          <a:srcRect/>
          <a:stretch>
            <a:fillRect/>
          </a:stretch>
        </p:blipFill>
        <p:spPr bwMode="auto">
          <a:xfrm>
            <a:off x="239350" y="188640"/>
            <a:ext cx="1161509" cy="856800"/>
          </a:xfrm>
          <a:prstGeom prst="rect">
            <a:avLst/>
          </a:prstGeom>
          <a:noFill/>
        </p:spPr>
      </p:pic>
      <p:pic>
        <p:nvPicPr>
          <p:cNvPr id="16391" name="Picture 7" descr="D:\TRAVAIL AURELIEN\Identité visuelle DGOS\Powerpoint 2016\png\DGOS-ROUGE.png"/>
          <p:cNvPicPr>
            <a:picLocks noChangeAspect="1" noChangeArrowheads="1"/>
          </p:cNvPicPr>
          <p:nvPr userDrawn="1"/>
        </p:nvPicPr>
        <p:blipFill>
          <a:blip r:embed="rId3" cstate="print"/>
          <a:stretch>
            <a:fillRect/>
          </a:stretch>
        </p:blipFill>
        <p:spPr bwMode="auto">
          <a:xfrm>
            <a:off x="1488000" y="136800"/>
            <a:ext cx="1447800" cy="1085850"/>
          </a:xfrm>
          <a:prstGeom prst="rect">
            <a:avLst/>
          </a:prstGeom>
          <a:noFill/>
        </p:spPr>
      </p:pic>
    </p:spTree>
    <p:extLst>
      <p:ext uri="{BB962C8B-B14F-4D97-AF65-F5344CB8AC3E}">
        <p14:creationId xmlns:p14="http://schemas.microsoft.com/office/powerpoint/2010/main" val="81169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3501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5182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3144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6223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1757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8877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5229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305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74749-5796-4F3D-A81C-6FA3713120CF}" type="datetimeFigureOut">
              <a:rPr lang="fr-FR" smtClean="0">
                <a:solidFill>
                  <a:prstClr val="black">
                    <a:tint val="75000"/>
                  </a:prstClr>
                </a:solidFill>
              </a:rPr>
              <a:pPr/>
              <a:t>08/03/2017</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7BDC2-1C14-45C1-BC45-123B2036264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16227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24000" y="2586678"/>
            <a:ext cx="9144000" cy="1831271"/>
          </a:xfrm>
          <a:prstGeom prst="rect">
            <a:avLst/>
          </a:prstGeom>
          <a:noFill/>
        </p:spPr>
        <p:txBody>
          <a:bodyPr wrap="square" rtlCol="0">
            <a:spAutoFit/>
          </a:bodyPr>
          <a:lstStyle/>
          <a:p>
            <a:pPr marL="457200" indent="-457200" algn="ctr">
              <a:spcBef>
                <a:spcPts val="600"/>
              </a:spcBef>
            </a:pPr>
            <a:r>
              <a:rPr lang="fr-FR" sz="3600" b="1" dirty="0">
                <a:solidFill>
                  <a:prstClr val="black"/>
                </a:solidFill>
                <a:latin typeface="Typist"/>
              </a:rPr>
              <a:t>2</a:t>
            </a:r>
            <a:r>
              <a:rPr lang="fr-FR" sz="3600" b="1" dirty="0">
                <a:solidFill>
                  <a:prstClr val="black"/>
                </a:solidFill>
                <a:latin typeface="Typist"/>
              </a:rPr>
              <a:t>.2. Prise en compte des retours</a:t>
            </a:r>
          </a:p>
          <a:p>
            <a:pPr marL="457200" indent="-457200" algn="ctr">
              <a:spcBef>
                <a:spcPts val="600"/>
              </a:spcBef>
            </a:pPr>
            <a:r>
              <a:rPr lang="fr-FR" sz="3600" b="1" dirty="0">
                <a:solidFill>
                  <a:prstClr val="black"/>
                </a:solidFill>
                <a:latin typeface="Typist"/>
              </a:rPr>
              <a:t>d</a:t>
            </a:r>
            <a:r>
              <a:rPr lang="fr-FR" sz="3600" b="1" dirty="0">
                <a:solidFill>
                  <a:prstClr val="black"/>
                </a:solidFill>
                <a:latin typeface="Typist"/>
              </a:rPr>
              <a:t>es fédérations sur l’arrêté prestations MCO </a:t>
            </a:r>
            <a:endParaRPr lang="fr-FR" sz="3400" b="1" dirty="0">
              <a:solidFill>
                <a:prstClr val="black">
                  <a:lumMod val="95000"/>
                  <a:lumOff val="5000"/>
                </a:prstClr>
              </a:solidFill>
              <a:latin typeface="Typist"/>
            </a:endParaRPr>
          </a:p>
        </p:txBody>
      </p:sp>
      <p:cxnSp>
        <p:nvCxnSpPr>
          <p:cNvPr id="5" name="Connecteur droit 4"/>
          <p:cNvCxnSpPr/>
          <p:nvPr/>
        </p:nvCxnSpPr>
        <p:spPr>
          <a:xfrm>
            <a:off x="4367808" y="2492896"/>
            <a:ext cx="3168352" cy="0"/>
          </a:xfrm>
          <a:prstGeom prst="line">
            <a:avLst/>
          </a:prstGeom>
          <a:ln w="14605">
            <a:solidFill>
              <a:srgbClr val="E10880"/>
            </a:solidFill>
            <a:prstDash val="sysDot"/>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4367808" y="4581128"/>
            <a:ext cx="3240360" cy="0"/>
          </a:xfrm>
          <a:prstGeom prst="line">
            <a:avLst/>
          </a:prstGeom>
          <a:ln w="50800">
            <a:solidFill>
              <a:srgbClr val="E108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472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39816" y="68432"/>
            <a:ext cx="6120680" cy="830997"/>
          </a:xfrm>
          <a:prstGeom prst="rect">
            <a:avLst/>
          </a:prstGeom>
          <a:noFill/>
        </p:spPr>
        <p:txBody>
          <a:bodyPr wrap="square" rtlCol="0">
            <a:spAutoFit/>
          </a:bodyPr>
          <a:lstStyle/>
          <a:p>
            <a:pPr algn="r"/>
            <a:r>
              <a:rPr lang="fr-FR" sz="2400" b="1" dirty="0">
                <a:solidFill>
                  <a:srgbClr val="E10880"/>
                </a:solidFill>
              </a:rPr>
              <a:t>Propositions prises en compte dans l’arrêté prestation 2017 (1/4)</a:t>
            </a:r>
            <a:endParaRPr lang="fr-FR" sz="3200" cap="all" dirty="0">
              <a:solidFill>
                <a:srgbClr val="E10880"/>
              </a:solidFill>
              <a:latin typeface="Trebuchet MS" pitchFamily="34" charset="0"/>
            </a:endParaRPr>
          </a:p>
        </p:txBody>
      </p:sp>
      <p:sp>
        <p:nvSpPr>
          <p:cNvPr id="3" name="ZoneTexte 2"/>
          <p:cNvSpPr txBox="1"/>
          <p:nvPr/>
        </p:nvSpPr>
        <p:spPr>
          <a:xfrm>
            <a:off x="1703512" y="1339309"/>
            <a:ext cx="8784976" cy="5432256"/>
          </a:xfrm>
          <a:prstGeom prst="rect">
            <a:avLst/>
          </a:prstGeom>
          <a:noFill/>
        </p:spPr>
        <p:txBody>
          <a:bodyPr wrap="square" rtlCol="0">
            <a:spAutoFit/>
          </a:bodyPr>
          <a:lstStyle/>
          <a:p>
            <a:pPr algn="just"/>
            <a:r>
              <a:rPr lang="fr-FR" sz="1600" dirty="0">
                <a:solidFill>
                  <a:prstClr val="black"/>
                </a:solidFill>
              </a:rPr>
              <a:t>L’arrêté prestations a été amendé pour tenir compte de certaines propositions</a:t>
            </a:r>
          </a:p>
          <a:p>
            <a:pPr algn="just"/>
            <a:endParaRPr lang="fr-FR" sz="900" dirty="0">
              <a:solidFill>
                <a:prstClr val="black"/>
              </a:solidFill>
            </a:endParaRPr>
          </a:p>
          <a:p>
            <a:pPr marL="285750" indent="-285750" algn="just">
              <a:buFont typeface="Wingdings" panose="05000000000000000000" pitchFamily="2" charset="2"/>
              <a:buChar char="Ø"/>
            </a:pPr>
            <a:r>
              <a:rPr lang="fr-FR" sz="1600" b="1" dirty="0">
                <a:solidFill>
                  <a:prstClr val="black"/>
                </a:solidFill>
              </a:rPr>
              <a:t> </a:t>
            </a:r>
            <a:r>
              <a:rPr lang="fr-FR" sz="1600" b="1" dirty="0">
                <a:solidFill>
                  <a:prstClr val="black"/>
                </a:solidFill>
              </a:rPr>
              <a:t>Cumul forfaits de dialyse / GHS</a:t>
            </a:r>
          </a:p>
          <a:p>
            <a:pPr algn="just"/>
            <a:endParaRPr lang="fr-FR" sz="700" dirty="0">
              <a:solidFill>
                <a:prstClr val="black"/>
              </a:solidFill>
            </a:endParaRPr>
          </a:p>
          <a:p>
            <a:pPr marL="285750" indent="-285750" algn="just">
              <a:buFont typeface="Arial" panose="020B0604020202020204" pitchFamily="34" charset="0"/>
              <a:buChar char="•"/>
            </a:pPr>
            <a:r>
              <a:rPr lang="fr-FR" sz="1600" dirty="0">
                <a:solidFill>
                  <a:prstClr val="black"/>
                </a:solidFill>
              </a:rPr>
              <a:t>Ouverture du cumul des séances d’</a:t>
            </a:r>
            <a:r>
              <a:rPr lang="fr-FR" sz="1600" dirty="0" err="1">
                <a:solidFill>
                  <a:prstClr val="black"/>
                </a:solidFill>
              </a:rPr>
              <a:t>autodialyse</a:t>
            </a:r>
            <a:r>
              <a:rPr lang="fr-FR" sz="1600" dirty="0">
                <a:solidFill>
                  <a:prstClr val="black"/>
                </a:solidFill>
              </a:rPr>
              <a:t> avec un GHS mais maintien de la condition selon laquelle la structure d’</a:t>
            </a:r>
            <a:r>
              <a:rPr lang="fr-FR" sz="1600" dirty="0" err="1">
                <a:solidFill>
                  <a:prstClr val="black"/>
                </a:solidFill>
              </a:rPr>
              <a:t>autodialyse</a:t>
            </a:r>
            <a:r>
              <a:rPr lang="fr-FR" sz="1600" dirty="0">
                <a:solidFill>
                  <a:prstClr val="black"/>
                </a:solidFill>
              </a:rPr>
              <a:t> doit être accolée à l’ES (nécessaire pour des raisons médicales et répond par ailleurs à une réalité organisationnelle) ;</a:t>
            </a:r>
          </a:p>
          <a:p>
            <a:pPr algn="just"/>
            <a:endParaRPr lang="fr-FR" sz="700" dirty="0">
              <a:solidFill>
                <a:prstClr val="black"/>
              </a:solidFill>
            </a:endParaRPr>
          </a:p>
          <a:p>
            <a:pPr marL="285750" indent="-285750" algn="just">
              <a:buFont typeface="Arial" panose="020B0604020202020204" pitchFamily="34" charset="0"/>
              <a:buChar char="•"/>
            </a:pPr>
            <a:r>
              <a:rPr lang="fr-FR" sz="1600" dirty="0">
                <a:solidFill>
                  <a:prstClr val="black"/>
                </a:solidFill>
              </a:rPr>
              <a:t>Le cumul, le même jour, pour un même patient, d’un forfait de dialyse (quel qu’il soit) avec un GHS, ou d’un forfait de dialyse/ GHS avec un forfait SE ou FPI est en revanche possible sans restriction dans le cas où les deux prises en charge sont </a:t>
            </a:r>
            <a:r>
              <a:rPr lang="fr-FR" sz="1600" b="1" dirty="0">
                <a:solidFill>
                  <a:prstClr val="black"/>
                </a:solidFill>
              </a:rPr>
              <a:t>consécutives</a:t>
            </a:r>
            <a:r>
              <a:rPr lang="fr-FR" sz="1600" dirty="0">
                <a:solidFill>
                  <a:prstClr val="black"/>
                </a:solidFill>
              </a:rPr>
              <a:t> (séance de dialyse précédant ou suivant les prestations donnant lieu à GHS, SE ou FPI) et qu’elles renvoient à des </a:t>
            </a:r>
            <a:r>
              <a:rPr lang="fr-FR" sz="1600" b="1" dirty="0">
                <a:solidFill>
                  <a:prstClr val="black"/>
                </a:solidFill>
              </a:rPr>
              <a:t>motifs de prise en charge distincts</a:t>
            </a:r>
            <a:r>
              <a:rPr lang="fr-FR" sz="1600" dirty="0">
                <a:solidFill>
                  <a:prstClr val="black"/>
                </a:solidFill>
              </a:rPr>
              <a:t>. Ce principe qui figurait dans le guide méthodologique PMSI MCO a été rappelé dans l’arrêté prestations.</a:t>
            </a:r>
            <a:endParaRPr lang="fr-FR" sz="1600" dirty="0">
              <a:solidFill>
                <a:prstClr val="black"/>
              </a:solidFill>
            </a:endParaRPr>
          </a:p>
          <a:p>
            <a:pPr algn="just"/>
            <a:endParaRPr lang="fr-FR" sz="1000" dirty="0">
              <a:solidFill>
                <a:prstClr val="black"/>
              </a:solidFill>
            </a:endParaRPr>
          </a:p>
          <a:p>
            <a:pPr marL="285750" indent="-285750" algn="just">
              <a:buFont typeface="Arial" panose="020B0604020202020204" pitchFamily="34" charset="0"/>
              <a:buChar char="•"/>
            </a:pPr>
            <a:r>
              <a:rPr lang="fr-FR" sz="1600" dirty="0">
                <a:solidFill>
                  <a:prstClr val="black"/>
                </a:solidFill>
              </a:rPr>
              <a:t>Le cumul GHS/AP2 n’apparait en revanche pas opportun dans la mesure où les charges d’achat et d’administration de spécialités pharmaceutiques, hors produits de la liste en sus, sont couvert</a:t>
            </a:r>
            <a:r>
              <a:rPr lang="fr-FR" sz="1600" strike="sngStrike" dirty="0">
                <a:solidFill>
                  <a:prstClr val="black"/>
                </a:solidFill>
              </a:rPr>
              <a:t>e</a:t>
            </a:r>
            <a:r>
              <a:rPr lang="fr-FR" sz="1600" dirty="0">
                <a:solidFill>
                  <a:prstClr val="black"/>
                </a:solidFill>
              </a:rPr>
              <a:t>s par le GHS.</a:t>
            </a:r>
            <a:endParaRPr lang="fr-FR" sz="1600" strike="sngStrike" dirty="0">
              <a:solidFill>
                <a:prstClr val="black"/>
              </a:solidFill>
            </a:endParaRPr>
          </a:p>
          <a:p>
            <a:pPr algn="just"/>
            <a:endParaRPr lang="fr-FR" sz="1000" dirty="0">
              <a:solidFill>
                <a:prstClr val="black"/>
              </a:solidFill>
            </a:endParaRPr>
          </a:p>
          <a:p>
            <a:pPr marL="285750" indent="-285750" algn="just">
              <a:buFont typeface="Wingdings" panose="05000000000000000000" pitchFamily="2" charset="2"/>
              <a:buChar char="Ø"/>
            </a:pPr>
            <a:r>
              <a:rPr lang="fr-FR" sz="1600" b="1" dirty="0">
                <a:solidFill>
                  <a:prstClr val="black"/>
                </a:solidFill>
              </a:rPr>
              <a:t>Ré-hospitalisation pour un motif distinct de celui ayant justifié la prise en charge </a:t>
            </a:r>
            <a:r>
              <a:rPr lang="fr-FR" sz="1600" b="1" dirty="0">
                <a:solidFill>
                  <a:prstClr val="black"/>
                </a:solidFill>
              </a:rPr>
              <a:t>initiale : </a:t>
            </a:r>
            <a:r>
              <a:rPr lang="fr-FR" sz="1600" dirty="0">
                <a:solidFill>
                  <a:prstClr val="black"/>
                </a:solidFill>
              </a:rPr>
              <a:t>Si </a:t>
            </a:r>
            <a:r>
              <a:rPr lang="fr-FR" sz="1600" dirty="0">
                <a:solidFill>
                  <a:prstClr val="black"/>
                </a:solidFill>
              </a:rPr>
              <a:t>en principe la sortie du patient suivie d’une réadmission le même jour ne donne lieu à facturation que d’un seul GHS, l’arrêté prévoit </a:t>
            </a:r>
            <a:r>
              <a:rPr lang="fr-FR" sz="1600" dirty="0">
                <a:solidFill>
                  <a:prstClr val="black"/>
                </a:solidFill>
              </a:rPr>
              <a:t>désormais </a:t>
            </a:r>
            <a:r>
              <a:rPr lang="fr-FR" sz="1600" dirty="0">
                <a:solidFill>
                  <a:prstClr val="black"/>
                </a:solidFill>
              </a:rPr>
              <a:t>qu’à titre exceptionnel deux GHS peuvent être produits quand le retour est du à une autre affection que celle prise en charge initialement ou à un autre problème qu’une complication de l’affection prise en charge initialement ou de son traitement</a:t>
            </a:r>
            <a:r>
              <a:rPr lang="fr-FR" sz="1600" dirty="0">
                <a:solidFill>
                  <a:prstClr val="black"/>
                </a:solidFill>
              </a:rPr>
              <a:t>.</a:t>
            </a:r>
          </a:p>
        </p:txBody>
      </p:sp>
    </p:spTree>
    <p:extLst>
      <p:ext uri="{BB962C8B-B14F-4D97-AF65-F5344CB8AC3E}">
        <p14:creationId xmlns:p14="http://schemas.microsoft.com/office/powerpoint/2010/main" val="2030934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03512" y="1324937"/>
            <a:ext cx="8784976" cy="5016758"/>
          </a:xfrm>
          <a:prstGeom prst="rect">
            <a:avLst/>
          </a:prstGeom>
          <a:noFill/>
        </p:spPr>
        <p:txBody>
          <a:bodyPr wrap="square" rtlCol="0">
            <a:spAutoFit/>
          </a:bodyPr>
          <a:lstStyle/>
          <a:p>
            <a:pPr algn="just"/>
            <a:endParaRPr lang="fr-FR" sz="1600" dirty="0">
              <a:solidFill>
                <a:prstClr val="black"/>
              </a:solidFill>
            </a:endParaRPr>
          </a:p>
          <a:p>
            <a:pPr marL="285750" indent="-285750" algn="just">
              <a:buFont typeface="Wingdings" panose="05000000000000000000" pitchFamily="2" charset="2"/>
              <a:buChar char="Ø"/>
            </a:pPr>
            <a:r>
              <a:rPr lang="fr-FR" dirty="0">
                <a:solidFill>
                  <a:prstClr val="black"/>
                </a:solidFill>
              </a:rPr>
              <a:t> </a:t>
            </a:r>
            <a:r>
              <a:rPr lang="fr-FR" b="1" dirty="0">
                <a:solidFill>
                  <a:prstClr val="black"/>
                </a:solidFill>
              </a:rPr>
              <a:t>Actes donnant droit à forfait SE</a:t>
            </a:r>
          </a:p>
          <a:p>
            <a:pPr algn="just"/>
            <a:endParaRPr lang="fr-FR" sz="800" dirty="0">
              <a:solidFill>
                <a:prstClr val="black"/>
              </a:solidFill>
            </a:endParaRPr>
          </a:p>
          <a:p>
            <a:pPr marL="268288" lvl="1" algn="just">
              <a:tabLst>
                <a:tab pos="268288" algn="l"/>
              </a:tabLst>
            </a:pPr>
            <a:r>
              <a:rPr lang="fr-FR" dirty="0">
                <a:solidFill>
                  <a:prstClr val="black"/>
                </a:solidFill>
              </a:rPr>
              <a:t>Demande d’inscription sur la liste des actes donnant droit à SE5 des actes JDLE332 et QCLB222. Ces actes ont été volontairement écartés dans la mesure où, réalisés essentiellement au cours de séjours d’hospitalisation, ils ne relèvent pas d’une facturation en « environnement hospitalier » mais justifient une hospitalisation.</a:t>
            </a:r>
          </a:p>
          <a:p>
            <a:pPr marL="285750" indent="-285750" algn="just">
              <a:buFont typeface="Arial" panose="020B0604020202020204" pitchFamily="34" charset="0"/>
              <a:buChar char="•"/>
            </a:pPr>
            <a:endParaRPr lang="fr-FR" dirty="0">
              <a:solidFill>
                <a:prstClr val="black"/>
              </a:solidFill>
            </a:endParaRPr>
          </a:p>
          <a:p>
            <a:pPr marL="285750" indent="-285750" algn="just">
              <a:buFont typeface="Wingdings" panose="05000000000000000000" pitchFamily="2" charset="2"/>
              <a:buChar char="Ø"/>
            </a:pPr>
            <a:r>
              <a:rPr lang="fr-FR" b="1" dirty="0">
                <a:solidFill>
                  <a:prstClr val="black"/>
                </a:solidFill>
              </a:rPr>
              <a:t> Forfaits APE/AP2</a:t>
            </a:r>
          </a:p>
          <a:p>
            <a:pPr marL="285750" indent="-285750" algn="just">
              <a:buFont typeface="Wingdings" panose="05000000000000000000" pitchFamily="2" charset="2"/>
              <a:buChar char="Ø"/>
            </a:pPr>
            <a:endParaRPr lang="fr-FR" b="1" dirty="0">
              <a:solidFill>
                <a:prstClr val="black"/>
              </a:solidFill>
            </a:endParaRPr>
          </a:p>
          <a:p>
            <a:pPr marL="268288" algn="just"/>
            <a:r>
              <a:rPr lang="fr-FR" dirty="0">
                <a:solidFill>
                  <a:prstClr val="black"/>
                </a:solidFill>
              </a:rPr>
              <a:t>L’arrêté précise que pour les prises en charge de moins d’une journée, toute administration d’un produit de la RH (y compris pour les médicaments concernés par l’APE et l’AP2) qui remplirait les critères de l’HDJ/des UHCD justifie la production d’un GHS.</a:t>
            </a:r>
          </a:p>
          <a:p>
            <a:pPr algn="just"/>
            <a:endParaRPr lang="fr-FR" sz="1600" dirty="0">
              <a:solidFill>
                <a:prstClr val="black"/>
              </a:solidFill>
            </a:endParaRPr>
          </a:p>
          <a:p>
            <a:pPr algn="just"/>
            <a:endParaRPr lang="fr-FR" sz="1600" dirty="0">
              <a:solidFill>
                <a:prstClr val="black"/>
              </a:solidFill>
            </a:endParaRPr>
          </a:p>
          <a:p>
            <a:pPr algn="just"/>
            <a:endParaRPr lang="fr-FR" sz="1600" dirty="0">
              <a:solidFill>
                <a:prstClr val="black"/>
              </a:solidFill>
            </a:endParaRPr>
          </a:p>
          <a:p>
            <a:pPr algn="just"/>
            <a:endParaRPr lang="fr-FR" sz="1600" dirty="0">
              <a:solidFill>
                <a:prstClr val="black"/>
              </a:solidFill>
            </a:endParaRPr>
          </a:p>
          <a:p>
            <a:pPr algn="just"/>
            <a:endParaRPr lang="fr-FR" sz="1600" dirty="0">
              <a:solidFill>
                <a:prstClr val="black"/>
              </a:solidFill>
            </a:endParaRPr>
          </a:p>
        </p:txBody>
      </p:sp>
      <p:sp>
        <p:nvSpPr>
          <p:cNvPr id="3" name="ZoneTexte 2"/>
          <p:cNvSpPr txBox="1"/>
          <p:nvPr/>
        </p:nvSpPr>
        <p:spPr>
          <a:xfrm>
            <a:off x="4439816" y="68432"/>
            <a:ext cx="6120680" cy="830997"/>
          </a:xfrm>
          <a:prstGeom prst="rect">
            <a:avLst/>
          </a:prstGeom>
          <a:noFill/>
        </p:spPr>
        <p:txBody>
          <a:bodyPr wrap="square" rtlCol="0">
            <a:spAutoFit/>
          </a:bodyPr>
          <a:lstStyle/>
          <a:p>
            <a:pPr algn="r"/>
            <a:r>
              <a:rPr lang="fr-FR" sz="2400" b="1" dirty="0">
                <a:solidFill>
                  <a:srgbClr val="E10880"/>
                </a:solidFill>
              </a:rPr>
              <a:t>Propositions prises en compte dans l’arrêté prestation 2017 (2/4)</a:t>
            </a:r>
            <a:endParaRPr lang="fr-FR" sz="3200" cap="all" dirty="0">
              <a:solidFill>
                <a:srgbClr val="E10880"/>
              </a:solidFill>
              <a:latin typeface="Trebuchet MS" pitchFamily="34" charset="0"/>
            </a:endParaRPr>
          </a:p>
        </p:txBody>
      </p:sp>
    </p:spTree>
    <p:extLst>
      <p:ext uri="{BB962C8B-B14F-4D97-AF65-F5344CB8AC3E}">
        <p14:creationId xmlns:p14="http://schemas.microsoft.com/office/powerpoint/2010/main" val="294175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03512" y="1253073"/>
            <a:ext cx="8784976" cy="5247590"/>
          </a:xfrm>
          <a:prstGeom prst="rect">
            <a:avLst/>
          </a:prstGeom>
          <a:noFill/>
        </p:spPr>
        <p:txBody>
          <a:bodyPr wrap="square" rtlCol="0">
            <a:spAutoFit/>
          </a:bodyPr>
          <a:lstStyle/>
          <a:p>
            <a:pPr algn="just"/>
            <a:endParaRPr lang="fr-FR" sz="900" dirty="0">
              <a:solidFill>
                <a:prstClr val="black"/>
              </a:solidFill>
            </a:endParaRPr>
          </a:p>
          <a:p>
            <a:pPr marL="285750" indent="-285750" algn="just">
              <a:buFont typeface="Wingdings" panose="05000000000000000000" pitchFamily="2" charset="2"/>
              <a:buChar char="Ø"/>
            </a:pPr>
            <a:r>
              <a:rPr lang="fr-FR" sz="1600" b="1" dirty="0">
                <a:solidFill>
                  <a:prstClr val="black"/>
                </a:solidFill>
              </a:rPr>
              <a:t>Cadre règlementaire de l’HDJ</a:t>
            </a:r>
          </a:p>
          <a:p>
            <a:pPr marL="285750" indent="-285750" algn="just">
              <a:buFont typeface="Arial" panose="020B0604020202020204" pitchFamily="34" charset="0"/>
              <a:buChar char="•"/>
            </a:pPr>
            <a:endParaRPr lang="fr-FR" sz="1000" dirty="0">
              <a:solidFill>
                <a:prstClr val="black"/>
              </a:solidFill>
            </a:endParaRPr>
          </a:p>
          <a:p>
            <a:pPr marL="285750" indent="-285750" algn="just">
              <a:buFont typeface="Arial" panose="020B0604020202020204" pitchFamily="34" charset="0"/>
              <a:buChar char="•"/>
            </a:pPr>
            <a:r>
              <a:rPr lang="fr-FR" sz="1600" dirty="0">
                <a:solidFill>
                  <a:prstClr val="black"/>
                </a:solidFill>
              </a:rPr>
              <a:t>L’architecture et la rédaction de l’arrêté </a:t>
            </a:r>
            <a:r>
              <a:rPr lang="fr-FR" sz="1600" dirty="0">
                <a:solidFill>
                  <a:prstClr val="black"/>
                </a:solidFill>
              </a:rPr>
              <a:t>ont été revues pour </a:t>
            </a:r>
            <a:r>
              <a:rPr lang="fr-FR" sz="1600" dirty="0">
                <a:solidFill>
                  <a:prstClr val="black"/>
                </a:solidFill>
              </a:rPr>
              <a:t>lever toute </a:t>
            </a:r>
            <a:r>
              <a:rPr lang="fr-FR" sz="1600" dirty="0">
                <a:solidFill>
                  <a:prstClr val="black"/>
                </a:solidFill>
              </a:rPr>
              <a:t>ambiguïté </a:t>
            </a:r>
            <a:r>
              <a:rPr lang="fr-FR" sz="1600" dirty="0">
                <a:solidFill>
                  <a:prstClr val="black"/>
                </a:solidFill>
              </a:rPr>
              <a:t>sur le caractère cumulatif des différents critères/ alternatif </a:t>
            </a:r>
            <a:r>
              <a:rPr lang="fr-FR" sz="1600" dirty="0">
                <a:solidFill>
                  <a:prstClr val="black"/>
                </a:solidFill>
              </a:rPr>
              <a:t>des différents </a:t>
            </a:r>
            <a:r>
              <a:rPr lang="fr-FR" sz="1600" dirty="0">
                <a:solidFill>
                  <a:prstClr val="black"/>
                </a:solidFill>
              </a:rPr>
              <a:t>types d’HDJ</a:t>
            </a:r>
          </a:p>
          <a:p>
            <a:pPr marL="285750" indent="-285750" algn="just">
              <a:buFont typeface="Arial" panose="020B0604020202020204" pitchFamily="34" charset="0"/>
              <a:buChar char="•"/>
            </a:pPr>
            <a:endParaRPr lang="fr-FR" sz="1000" dirty="0">
              <a:solidFill>
                <a:prstClr val="black"/>
              </a:solidFill>
            </a:endParaRPr>
          </a:p>
          <a:p>
            <a:pPr marL="285750" indent="-285750" algn="just">
              <a:buFont typeface="Arial" panose="020B0604020202020204" pitchFamily="34" charset="0"/>
              <a:buChar char="•"/>
            </a:pPr>
            <a:r>
              <a:rPr lang="fr-FR" sz="1600" dirty="0">
                <a:solidFill>
                  <a:prstClr val="black"/>
                </a:solidFill>
              </a:rPr>
              <a:t>A votre demande, les différentes </a:t>
            </a:r>
            <a:r>
              <a:rPr lang="fr-FR" sz="1600" b="1" dirty="0">
                <a:solidFill>
                  <a:prstClr val="black"/>
                </a:solidFill>
              </a:rPr>
              <a:t>exceptions aux critères frontières</a:t>
            </a:r>
            <a:r>
              <a:rPr lang="fr-FR" sz="1600" dirty="0">
                <a:solidFill>
                  <a:prstClr val="black"/>
                </a:solidFill>
              </a:rPr>
              <a:t> sont complétées:</a:t>
            </a:r>
          </a:p>
          <a:p>
            <a:pPr marL="534988" indent="-266700" algn="just">
              <a:buFont typeface="Wingdings"/>
              <a:buChar char="à"/>
            </a:pPr>
            <a:r>
              <a:rPr lang="fr-FR" sz="1600" dirty="0">
                <a:solidFill>
                  <a:prstClr val="black"/>
                </a:solidFill>
                <a:sym typeface="Wingdings" panose="05000000000000000000" pitchFamily="2" charset="2"/>
              </a:rPr>
              <a:t>Ajout d’une exception tenant aux prises en charge en urgence pour menace d’accouchement prématuré avec transfert vers un autre ES ;</a:t>
            </a:r>
          </a:p>
          <a:p>
            <a:pPr marL="534988" indent="-266700" algn="just">
              <a:buFont typeface="Wingdings"/>
              <a:buChar char="à"/>
            </a:pPr>
            <a:r>
              <a:rPr lang="fr-FR" sz="1600" dirty="0">
                <a:solidFill>
                  <a:prstClr val="black"/>
                </a:solidFill>
                <a:sym typeface="Wingdings" panose="05000000000000000000" pitchFamily="2" charset="2"/>
              </a:rPr>
              <a:t>Retour à la rédaction initiale s’agissant de l’exclusion des séances, à l’exception des chimiothérapies non tumorales.</a:t>
            </a:r>
            <a:endParaRPr lang="fr-FR" sz="1600" dirty="0">
              <a:solidFill>
                <a:prstClr val="black"/>
              </a:solidFill>
            </a:endParaRPr>
          </a:p>
          <a:p>
            <a:pPr algn="just"/>
            <a:endParaRPr lang="fr-FR" sz="900" b="1" dirty="0">
              <a:solidFill>
                <a:prstClr val="black"/>
              </a:solidFill>
            </a:endParaRPr>
          </a:p>
          <a:p>
            <a:pPr marL="285750" indent="-285750" algn="just">
              <a:buFont typeface="Arial" panose="020B0604020202020204" pitchFamily="34" charset="0"/>
              <a:buChar char="•"/>
            </a:pPr>
            <a:r>
              <a:rPr lang="fr-FR" sz="1600" b="1" dirty="0">
                <a:solidFill>
                  <a:prstClr val="black"/>
                </a:solidFill>
              </a:rPr>
              <a:t>Précisions apportées s’agissant du 2</a:t>
            </a:r>
            <a:r>
              <a:rPr lang="fr-FR" sz="1600" b="1" baseline="30000" dirty="0">
                <a:solidFill>
                  <a:prstClr val="black"/>
                </a:solidFill>
              </a:rPr>
              <a:t>e</a:t>
            </a:r>
            <a:r>
              <a:rPr lang="fr-FR" sz="1600" b="1" dirty="0">
                <a:solidFill>
                  <a:prstClr val="black"/>
                </a:solidFill>
              </a:rPr>
              <a:t> type d’HDJ (HDJ pluridisciplinaire/ </a:t>
            </a:r>
            <a:r>
              <a:rPr lang="fr-FR" sz="1600" b="1" dirty="0" err="1">
                <a:solidFill>
                  <a:prstClr val="black"/>
                </a:solidFill>
              </a:rPr>
              <a:t>pluriprofessionnel</a:t>
            </a:r>
            <a:r>
              <a:rPr lang="fr-FR" sz="1600" b="1" dirty="0">
                <a:solidFill>
                  <a:prstClr val="black"/>
                </a:solidFill>
              </a:rPr>
              <a:t>):</a:t>
            </a:r>
          </a:p>
          <a:p>
            <a:pPr indent="268288" algn="just"/>
            <a:endParaRPr lang="fr-FR" sz="900" dirty="0">
              <a:solidFill>
                <a:prstClr val="black"/>
              </a:solidFill>
            </a:endParaRPr>
          </a:p>
          <a:p>
            <a:pPr marL="554038" indent="-285750" algn="just">
              <a:buFont typeface="Wingdings"/>
              <a:buChar char="à"/>
            </a:pPr>
            <a:r>
              <a:rPr lang="fr-FR" sz="1600" dirty="0">
                <a:solidFill>
                  <a:prstClr val="black"/>
                </a:solidFill>
              </a:rPr>
              <a:t>Distinction plus nette des 1er et 2e critères « composition de l’équipe » et « réalisation de deux actes ». La non-comptabilisation des AMI est maintenue mais ne concerne que le critère lié aux actes. Cette rédaction n’exclut </a:t>
            </a:r>
            <a:r>
              <a:rPr lang="fr-FR" sz="1600" dirty="0">
                <a:solidFill>
                  <a:prstClr val="black"/>
                </a:solidFill>
              </a:rPr>
              <a:t>donc pas la comptabilisation des interventions des infirmières qui pourront être prises en compte selon les modalités qu’il conviendra de préciser par l’instruction (point non arbitré à ce stade</a:t>
            </a:r>
            <a:r>
              <a:rPr lang="fr-FR" sz="1600" dirty="0">
                <a:solidFill>
                  <a:prstClr val="black"/>
                </a:solidFill>
              </a:rPr>
              <a:t>) ;</a:t>
            </a:r>
          </a:p>
          <a:p>
            <a:pPr marL="554038" indent="-285750" algn="just">
              <a:buFont typeface="Wingdings"/>
              <a:buChar char="à"/>
            </a:pPr>
            <a:r>
              <a:rPr lang="fr-FR" sz="1600" dirty="0">
                <a:solidFill>
                  <a:prstClr val="black"/>
                </a:solidFill>
              </a:rPr>
              <a:t>S’agissant de la non comptabilisation des actes d’ECG, il n’est plus fait référence qu’au seul acte d’ECG sur 12 dérivations (DEQP003)</a:t>
            </a:r>
          </a:p>
          <a:p>
            <a:pPr marL="554038" indent="-285750" algn="just">
              <a:buFont typeface="Wingdings"/>
              <a:buChar char="à"/>
            </a:pPr>
            <a:r>
              <a:rPr lang="fr-FR" sz="1600" dirty="0">
                <a:solidFill>
                  <a:prstClr val="black"/>
                </a:solidFill>
              </a:rPr>
              <a:t>L’arrêté ne fait plus référence à une non comptabilisation de l’acte de monitoring afin de ne pas déclasser de manière inopportune certaines HDJ d’obstétrique.</a:t>
            </a:r>
            <a:endParaRPr lang="fr-FR" sz="1600" dirty="0">
              <a:solidFill>
                <a:prstClr val="black"/>
              </a:solidFill>
            </a:endParaRPr>
          </a:p>
        </p:txBody>
      </p:sp>
      <p:sp>
        <p:nvSpPr>
          <p:cNvPr id="3" name="ZoneTexte 2"/>
          <p:cNvSpPr txBox="1"/>
          <p:nvPr/>
        </p:nvSpPr>
        <p:spPr>
          <a:xfrm>
            <a:off x="4439816" y="68432"/>
            <a:ext cx="6120680" cy="830997"/>
          </a:xfrm>
          <a:prstGeom prst="rect">
            <a:avLst/>
          </a:prstGeom>
          <a:noFill/>
        </p:spPr>
        <p:txBody>
          <a:bodyPr wrap="square" rtlCol="0">
            <a:spAutoFit/>
          </a:bodyPr>
          <a:lstStyle/>
          <a:p>
            <a:pPr algn="r"/>
            <a:r>
              <a:rPr lang="fr-FR" sz="2400" b="1" dirty="0">
                <a:solidFill>
                  <a:srgbClr val="E10880"/>
                </a:solidFill>
              </a:rPr>
              <a:t>Propositions prises en compte dans l’arrêté prestation 2017 (3/4)</a:t>
            </a:r>
            <a:endParaRPr lang="fr-FR" sz="3200" cap="all" dirty="0">
              <a:solidFill>
                <a:srgbClr val="E10880"/>
              </a:solidFill>
              <a:latin typeface="Trebuchet MS" pitchFamily="34" charset="0"/>
            </a:endParaRPr>
          </a:p>
        </p:txBody>
      </p:sp>
    </p:spTree>
    <p:extLst>
      <p:ext uri="{BB962C8B-B14F-4D97-AF65-F5344CB8AC3E}">
        <p14:creationId xmlns:p14="http://schemas.microsoft.com/office/powerpoint/2010/main" val="869135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52034" y="1412777"/>
            <a:ext cx="8784976" cy="4924425"/>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a:solidFill>
                  <a:prstClr val="black"/>
                </a:solidFill>
              </a:rPr>
              <a:t>Les </a:t>
            </a:r>
            <a:r>
              <a:rPr lang="fr-FR" sz="1600" dirty="0">
                <a:solidFill>
                  <a:prstClr val="black"/>
                </a:solidFill>
              </a:rPr>
              <a:t>autres problématiques soulevées </a:t>
            </a:r>
            <a:r>
              <a:rPr lang="fr-FR" sz="1600" dirty="0">
                <a:solidFill>
                  <a:prstClr val="black"/>
                </a:solidFill>
              </a:rPr>
              <a:t>pourront être </a:t>
            </a:r>
            <a:r>
              <a:rPr lang="fr-FR" sz="1600" dirty="0">
                <a:solidFill>
                  <a:prstClr val="black"/>
                </a:solidFill>
              </a:rPr>
              <a:t>traitées à travers </a:t>
            </a:r>
            <a:r>
              <a:rPr lang="fr-FR" sz="1600" dirty="0">
                <a:solidFill>
                  <a:prstClr val="black"/>
                </a:solidFill>
              </a:rPr>
              <a:t>l’instruction ou la procédure de rescrit : </a:t>
            </a:r>
          </a:p>
          <a:p>
            <a:pPr algn="just"/>
            <a:endParaRPr lang="fr-FR" sz="1600" dirty="0">
              <a:solidFill>
                <a:prstClr val="black"/>
              </a:solidFill>
            </a:endParaRPr>
          </a:p>
          <a:p>
            <a:pPr marL="285750" indent="-285750" algn="just">
              <a:buFont typeface="Wingdings"/>
              <a:buChar char="à"/>
            </a:pPr>
            <a:r>
              <a:rPr lang="fr-FR" sz="1600" dirty="0">
                <a:solidFill>
                  <a:prstClr val="black"/>
                </a:solidFill>
              </a:rPr>
              <a:t>Certaines HDJ </a:t>
            </a:r>
            <a:r>
              <a:rPr lang="fr-FR" sz="1600" dirty="0">
                <a:solidFill>
                  <a:prstClr val="black"/>
                </a:solidFill>
              </a:rPr>
              <a:t>spécifiques ne donnant pas lieu à réalisation de deux actes </a:t>
            </a:r>
            <a:r>
              <a:rPr lang="fr-FR" sz="1600" dirty="0">
                <a:solidFill>
                  <a:prstClr val="black"/>
                </a:solidFill>
              </a:rPr>
              <a:t>(notamment en l’absence d’actes </a:t>
            </a:r>
            <a:r>
              <a:rPr lang="fr-FR" sz="1600" dirty="0" err="1">
                <a:solidFill>
                  <a:prstClr val="black"/>
                </a:solidFill>
              </a:rPr>
              <a:t>nomenclaturés</a:t>
            </a:r>
            <a:r>
              <a:rPr lang="fr-FR" sz="1600" dirty="0">
                <a:solidFill>
                  <a:prstClr val="black"/>
                </a:solidFill>
              </a:rPr>
              <a:t>) mais relevant néanmoins d’une hospitalisation de jour.  Ce cas de figure relève davantage de clarifications dans l’instruction/à travers le mécanisme de rescrit que de l’arrêté dont l’objet est de fixer un cadre générique.</a:t>
            </a:r>
          </a:p>
          <a:p>
            <a:pPr marL="268288" algn="just"/>
            <a:endParaRPr lang="fr-FR" sz="1000" dirty="0">
              <a:solidFill>
                <a:prstClr val="black"/>
              </a:solidFill>
            </a:endParaRPr>
          </a:p>
          <a:p>
            <a:pPr marL="285750" indent="-285750" algn="just">
              <a:buFont typeface="Wingdings"/>
              <a:buChar char="à"/>
            </a:pPr>
            <a:r>
              <a:rPr lang="fr-FR" sz="1600" dirty="0">
                <a:solidFill>
                  <a:prstClr val="black"/>
                </a:solidFill>
              </a:rPr>
              <a:t>Problématique spécifique des HDJ de soins palliatifs. Ce cas de figure pourrait être traité à travers une précision des développements de l’instruction sur le terrain à risque du patient,</a:t>
            </a:r>
          </a:p>
          <a:p>
            <a:pPr marL="285750" indent="-285750" algn="just">
              <a:buFont typeface="Wingdings"/>
              <a:buChar char="à"/>
            </a:pPr>
            <a:endParaRPr lang="fr-FR" sz="1600" dirty="0">
              <a:solidFill>
                <a:prstClr val="black"/>
              </a:solidFill>
            </a:endParaRPr>
          </a:p>
          <a:p>
            <a:pPr marL="285750" indent="-285750" algn="just">
              <a:buFont typeface="Wingdings"/>
              <a:buChar char="à"/>
            </a:pPr>
            <a:r>
              <a:rPr lang="fr-FR" sz="1600" dirty="0">
                <a:solidFill>
                  <a:prstClr val="black"/>
                </a:solidFill>
              </a:rPr>
              <a:t>L’instruction sera enrichie de développements sur les modalités d’administration des produits de la RH et notamment des produits « à risque », avec des listes produits concernés.</a:t>
            </a:r>
            <a:endParaRPr lang="fr-FR" sz="1600" b="1" dirty="0">
              <a:solidFill>
                <a:prstClr val="black"/>
              </a:solidFill>
            </a:endParaRPr>
          </a:p>
          <a:p>
            <a:pPr algn="just"/>
            <a:endParaRPr lang="fr-FR" sz="1600" dirty="0">
              <a:solidFill>
                <a:prstClr val="black"/>
              </a:solidFill>
            </a:endParaRPr>
          </a:p>
          <a:p>
            <a:pPr algn="just"/>
            <a:r>
              <a:rPr lang="fr-FR" sz="1600" dirty="0">
                <a:solidFill>
                  <a:prstClr val="black"/>
                </a:solidFill>
              </a:rPr>
              <a:t>Une nouvelle version de l’instruction vous sera transmise dans les prochains jours.</a:t>
            </a:r>
          </a:p>
          <a:p>
            <a:pPr algn="just"/>
            <a:endParaRPr lang="fr-FR" sz="1600" dirty="0">
              <a:solidFill>
                <a:prstClr val="black"/>
              </a:solidFill>
            </a:endParaRPr>
          </a:p>
          <a:p>
            <a:pPr algn="just"/>
            <a:r>
              <a:rPr lang="fr-FR" sz="1600" dirty="0">
                <a:solidFill>
                  <a:prstClr val="black"/>
                </a:solidFill>
              </a:rPr>
              <a:t>Compte-tenu de l’imbrication entre arrêté et instruction frontière, si les suites de la concertation sur l’instruction appellent une modification du cadre règlementaire de l’HDJ, </a:t>
            </a:r>
            <a:r>
              <a:rPr lang="fr-FR" sz="1600" b="1" dirty="0">
                <a:solidFill>
                  <a:prstClr val="black"/>
                </a:solidFill>
              </a:rPr>
              <a:t>un arrêté rectificatif sera publié </a:t>
            </a:r>
            <a:r>
              <a:rPr lang="fr-FR" sz="1600" dirty="0">
                <a:solidFill>
                  <a:prstClr val="black"/>
                </a:solidFill>
              </a:rPr>
              <a:t>postérieurement au 1</a:t>
            </a:r>
            <a:r>
              <a:rPr lang="fr-FR" sz="1600" baseline="30000" dirty="0">
                <a:solidFill>
                  <a:prstClr val="black"/>
                </a:solidFill>
              </a:rPr>
              <a:t>er</a:t>
            </a:r>
            <a:r>
              <a:rPr lang="fr-FR" sz="1600" dirty="0">
                <a:solidFill>
                  <a:prstClr val="black"/>
                </a:solidFill>
              </a:rPr>
              <a:t> mars.</a:t>
            </a:r>
            <a:endParaRPr lang="fr-FR" sz="1600" dirty="0">
              <a:solidFill>
                <a:prstClr val="black"/>
              </a:solidFill>
            </a:endParaRPr>
          </a:p>
          <a:p>
            <a:pPr algn="just"/>
            <a:endParaRPr lang="fr-FR" sz="1600" dirty="0">
              <a:solidFill>
                <a:prstClr val="black"/>
              </a:solidFill>
            </a:endParaRPr>
          </a:p>
        </p:txBody>
      </p:sp>
      <p:sp>
        <p:nvSpPr>
          <p:cNvPr id="3" name="ZoneTexte 2"/>
          <p:cNvSpPr txBox="1"/>
          <p:nvPr/>
        </p:nvSpPr>
        <p:spPr>
          <a:xfrm>
            <a:off x="4439816" y="68432"/>
            <a:ext cx="6120680" cy="830997"/>
          </a:xfrm>
          <a:prstGeom prst="rect">
            <a:avLst/>
          </a:prstGeom>
          <a:noFill/>
        </p:spPr>
        <p:txBody>
          <a:bodyPr wrap="square" rtlCol="0">
            <a:spAutoFit/>
          </a:bodyPr>
          <a:lstStyle/>
          <a:p>
            <a:pPr algn="r"/>
            <a:r>
              <a:rPr lang="fr-FR" sz="2400" b="1" dirty="0">
                <a:solidFill>
                  <a:srgbClr val="E10880"/>
                </a:solidFill>
              </a:rPr>
              <a:t>Propositions prises en compte dans l’arrêté prestation 2017 (4/4)</a:t>
            </a:r>
            <a:endParaRPr lang="fr-FR" sz="3200" cap="all" dirty="0">
              <a:solidFill>
                <a:srgbClr val="E10880"/>
              </a:solidFill>
              <a:latin typeface="Trebuchet MS" pitchFamily="34" charset="0"/>
            </a:endParaRPr>
          </a:p>
        </p:txBody>
      </p:sp>
    </p:spTree>
    <p:extLst>
      <p:ext uri="{BB962C8B-B14F-4D97-AF65-F5344CB8AC3E}">
        <p14:creationId xmlns:p14="http://schemas.microsoft.com/office/powerpoint/2010/main" val="194806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935760" y="68432"/>
            <a:ext cx="6624736" cy="830997"/>
          </a:xfrm>
          <a:prstGeom prst="rect">
            <a:avLst/>
          </a:prstGeom>
          <a:noFill/>
        </p:spPr>
        <p:txBody>
          <a:bodyPr wrap="square" rtlCol="0">
            <a:spAutoFit/>
          </a:bodyPr>
          <a:lstStyle/>
          <a:p>
            <a:pPr algn="r"/>
            <a:r>
              <a:rPr lang="fr-FR" sz="2400" b="1" dirty="0">
                <a:solidFill>
                  <a:srgbClr val="E10880"/>
                </a:solidFill>
              </a:rPr>
              <a:t>Le niveau de valorisation des nouveaux forfaits créés par l’arrêté prestation 2017</a:t>
            </a:r>
            <a:endParaRPr lang="fr-FR" sz="3200" cap="all" dirty="0">
              <a:solidFill>
                <a:srgbClr val="E10880"/>
              </a:solidFill>
              <a:latin typeface="Trebuchet MS" pitchFamily="34" charset="0"/>
            </a:endParaRPr>
          </a:p>
        </p:txBody>
      </p:sp>
      <p:sp>
        <p:nvSpPr>
          <p:cNvPr id="7" name="ZoneTexte 6"/>
          <p:cNvSpPr txBox="1"/>
          <p:nvPr/>
        </p:nvSpPr>
        <p:spPr>
          <a:xfrm>
            <a:off x="1703512" y="1253074"/>
            <a:ext cx="8784976" cy="4524315"/>
          </a:xfrm>
          <a:prstGeom prst="rect">
            <a:avLst/>
          </a:prstGeom>
          <a:noFill/>
        </p:spPr>
        <p:txBody>
          <a:bodyPr wrap="square" rtlCol="0">
            <a:spAutoFit/>
          </a:bodyPr>
          <a:lstStyle/>
          <a:p>
            <a:pPr algn="just"/>
            <a:r>
              <a:rPr lang="fr-FR" sz="1600" dirty="0">
                <a:solidFill>
                  <a:prstClr val="black"/>
                </a:solidFill>
              </a:rPr>
              <a:t>Pour mémoire</a:t>
            </a:r>
            <a:r>
              <a:rPr lang="fr-FR" sz="1600" dirty="0">
                <a:solidFill>
                  <a:prstClr val="black"/>
                </a:solidFill>
              </a:rPr>
              <a:t>, en lien avec les évolutions </a:t>
            </a:r>
            <a:r>
              <a:rPr lang="fr-FR" sz="1600" dirty="0">
                <a:solidFill>
                  <a:prstClr val="black"/>
                </a:solidFill>
              </a:rPr>
              <a:t>règlementaires concernant l’administration </a:t>
            </a:r>
            <a:r>
              <a:rPr lang="fr-FR" sz="1600" dirty="0">
                <a:solidFill>
                  <a:prstClr val="black"/>
                </a:solidFill>
              </a:rPr>
              <a:t>des </a:t>
            </a:r>
            <a:r>
              <a:rPr lang="fr-FR" sz="1600" dirty="0">
                <a:solidFill>
                  <a:prstClr val="black"/>
                </a:solidFill>
              </a:rPr>
              <a:t>produits </a:t>
            </a:r>
            <a:r>
              <a:rPr lang="fr-FR" sz="1600" dirty="0">
                <a:solidFill>
                  <a:prstClr val="black"/>
                </a:solidFill>
              </a:rPr>
              <a:t>de la </a:t>
            </a:r>
            <a:r>
              <a:rPr lang="fr-FR" sz="1600" dirty="0">
                <a:solidFill>
                  <a:prstClr val="black"/>
                </a:solidFill>
              </a:rPr>
              <a:t>RH, deux nouveaux forfaits de prestation sans hospitalisations ont été créés cette année : l’AP2 et le FSE5.</a:t>
            </a:r>
          </a:p>
          <a:p>
            <a:pPr algn="just"/>
            <a:endParaRPr lang="fr-FR" sz="1600" dirty="0">
              <a:solidFill>
                <a:prstClr val="black"/>
              </a:solidFill>
            </a:endParaRPr>
          </a:p>
          <a:p>
            <a:pPr algn="just"/>
            <a:r>
              <a:rPr lang="fr-FR" sz="1600" dirty="0">
                <a:solidFill>
                  <a:prstClr val="black"/>
                </a:solidFill>
              </a:rPr>
              <a:t>Suite au COPIL du 30/01 et aux retours des fédérations, des évolutions sont actuellement en cours de validation concernant ces 2 vecteurs de financement : </a:t>
            </a:r>
          </a:p>
          <a:p>
            <a:pPr algn="just"/>
            <a:endParaRPr lang="fr-FR" sz="1600" dirty="0">
              <a:solidFill>
                <a:prstClr val="black"/>
              </a:solidFill>
            </a:endParaRPr>
          </a:p>
          <a:p>
            <a:pPr marL="285750" indent="-285750" algn="just">
              <a:buFont typeface="Wingdings" panose="05000000000000000000" pitchFamily="2" charset="2"/>
              <a:buChar char="Ø"/>
            </a:pPr>
            <a:r>
              <a:rPr lang="fr-FR" sz="1600" b="1" dirty="0">
                <a:solidFill>
                  <a:prstClr val="black"/>
                </a:solidFill>
              </a:rPr>
              <a:t>Concernant l’AP2 </a:t>
            </a:r>
            <a:endParaRPr lang="fr-FR" sz="1600" dirty="0">
              <a:solidFill>
                <a:prstClr val="black"/>
              </a:solidFill>
            </a:endParaRPr>
          </a:p>
          <a:p>
            <a:pPr marL="742950" lvl="1" indent="-285750" algn="just">
              <a:buFontTx/>
              <a:buChar char="-"/>
            </a:pPr>
            <a:r>
              <a:rPr lang="fr-FR" sz="1600" dirty="0">
                <a:solidFill>
                  <a:prstClr val="black"/>
                </a:solidFill>
              </a:rPr>
              <a:t>Périmètre : intégration dans le projet d’instruction frontière de la restriction du périmètre à l’administration de fer injectable</a:t>
            </a:r>
          </a:p>
          <a:p>
            <a:pPr marL="742950" lvl="1" indent="-285750" algn="just">
              <a:buFontTx/>
              <a:buChar char="-"/>
            </a:pPr>
            <a:r>
              <a:rPr lang="fr-FR" sz="1600" dirty="0">
                <a:solidFill>
                  <a:prstClr val="black"/>
                </a:solidFill>
              </a:rPr>
              <a:t>Valorisation : afin de tenir compte de la possibilité d’utiliser différentes molécules de fer injectable (en particulier le </a:t>
            </a:r>
            <a:r>
              <a:rPr lang="fr-FR" sz="1600" dirty="0" err="1">
                <a:solidFill>
                  <a:prstClr val="black"/>
                </a:solidFill>
              </a:rPr>
              <a:t>F</a:t>
            </a:r>
            <a:r>
              <a:rPr lang="fr-FR" sz="1600" dirty="0" err="1">
                <a:solidFill>
                  <a:prstClr val="black"/>
                </a:solidFill>
              </a:rPr>
              <a:t>erinject</a:t>
            </a:r>
            <a:r>
              <a:rPr lang="fr-FR" sz="1600" dirty="0">
                <a:solidFill>
                  <a:prstClr val="black"/>
                </a:solidFill>
              </a:rPr>
              <a:t>), un nouveau niveau de valorisation sera proposée (il intègrera le niveau de tarifs du </a:t>
            </a:r>
            <a:r>
              <a:rPr lang="fr-FR" sz="1600" dirty="0" err="1">
                <a:solidFill>
                  <a:prstClr val="black"/>
                </a:solidFill>
              </a:rPr>
              <a:t>Ferinject</a:t>
            </a:r>
            <a:r>
              <a:rPr lang="fr-FR" sz="1600" dirty="0">
                <a:solidFill>
                  <a:prstClr val="black"/>
                </a:solidFill>
              </a:rPr>
              <a:t> à hauteur du poids relatif qu’il représente dans l’ensemble des injections de fer). </a:t>
            </a:r>
          </a:p>
          <a:p>
            <a:pPr marL="742950" lvl="1" indent="-285750" algn="just">
              <a:buFontTx/>
              <a:buChar char="-"/>
            </a:pPr>
            <a:endParaRPr lang="fr-FR" sz="1600" dirty="0">
              <a:solidFill>
                <a:prstClr val="black"/>
              </a:solidFill>
            </a:endParaRPr>
          </a:p>
          <a:p>
            <a:pPr marL="285750" indent="-285750" algn="just">
              <a:buFont typeface="Wingdings" panose="05000000000000000000" pitchFamily="2" charset="2"/>
              <a:buChar char="Ø"/>
            </a:pPr>
            <a:r>
              <a:rPr lang="fr-FR" sz="1600" b="1" dirty="0">
                <a:solidFill>
                  <a:prstClr val="black"/>
                </a:solidFill>
              </a:rPr>
              <a:t>Concernant le SE5 : </a:t>
            </a:r>
            <a:endParaRPr lang="fr-FR" sz="1600" dirty="0">
              <a:solidFill>
                <a:prstClr val="black"/>
              </a:solidFill>
            </a:endParaRPr>
          </a:p>
          <a:p>
            <a:pPr marL="742950" lvl="1" indent="-285750" algn="just">
              <a:buFontTx/>
              <a:buChar char="-"/>
            </a:pPr>
            <a:r>
              <a:rPr lang="fr-FR" sz="1600" dirty="0">
                <a:solidFill>
                  <a:prstClr val="black"/>
                </a:solidFill>
              </a:rPr>
              <a:t>Valorisation : le tarif associé </a:t>
            </a:r>
            <a:r>
              <a:rPr lang="fr-FR" sz="1600" dirty="0">
                <a:solidFill>
                  <a:prstClr val="black"/>
                </a:solidFill>
              </a:rPr>
              <a:t>pourrait tenir compte </a:t>
            </a:r>
            <a:r>
              <a:rPr lang="fr-FR" sz="1600" dirty="0">
                <a:solidFill>
                  <a:prstClr val="black"/>
                </a:solidFill>
              </a:rPr>
              <a:t>du niveau de dispersion dans le dosage des injections et du type de molécules </a:t>
            </a:r>
            <a:r>
              <a:rPr lang="fr-FR" sz="1600" dirty="0">
                <a:solidFill>
                  <a:prstClr val="black"/>
                </a:solidFill>
              </a:rPr>
              <a:t>administrées.</a:t>
            </a:r>
            <a:endParaRPr lang="fr-FR" sz="1600" strike="sngStrike" dirty="0">
              <a:solidFill>
                <a:prstClr val="black"/>
              </a:solidFill>
            </a:endParaRPr>
          </a:p>
        </p:txBody>
      </p:sp>
    </p:spTree>
    <p:extLst>
      <p:ext uri="{BB962C8B-B14F-4D97-AF65-F5344CB8AC3E}">
        <p14:creationId xmlns:p14="http://schemas.microsoft.com/office/powerpoint/2010/main" val="1457142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Grand écran</PresentationFormat>
  <Paragraphs>64</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Trebuchet MS</vt:lpstr>
      <vt:lpstr>Typist</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METRAL Pierre</dc:creator>
  <cp:lastModifiedBy>METRAL Pierre</cp:lastModifiedBy>
  <cp:revision>1</cp:revision>
  <dcterms:created xsi:type="dcterms:W3CDTF">2017-03-08T08:53:55Z</dcterms:created>
  <dcterms:modified xsi:type="dcterms:W3CDTF">2017-03-08T08:54:23Z</dcterms:modified>
</cp:coreProperties>
</file>