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sldIdLst>
    <p:sldId id="259" r:id="rId6"/>
    <p:sldId id="268" r:id="rId7"/>
    <p:sldId id="273" r:id="rId8"/>
    <p:sldId id="314" r:id="rId9"/>
    <p:sldId id="295" r:id="rId10"/>
    <p:sldId id="296" r:id="rId11"/>
    <p:sldId id="297" r:id="rId12"/>
    <p:sldId id="294" r:id="rId13"/>
    <p:sldId id="298" r:id="rId14"/>
    <p:sldId id="299" r:id="rId15"/>
    <p:sldId id="300" r:id="rId16"/>
    <p:sldId id="301" r:id="rId17"/>
    <p:sldId id="302" r:id="rId18"/>
    <p:sldId id="287" r:id="rId19"/>
    <p:sldId id="291" r:id="rId20"/>
    <p:sldId id="292" r:id="rId21"/>
    <p:sldId id="293" r:id="rId22"/>
    <p:sldId id="306" r:id="rId23"/>
    <p:sldId id="307" r:id="rId24"/>
    <p:sldId id="304" r:id="rId25"/>
    <p:sldId id="308" r:id="rId26"/>
    <p:sldId id="305" r:id="rId27"/>
    <p:sldId id="309" r:id="rId28"/>
    <p:sldId id="311" r:id="rId29"/>
    <p:sldId id="313" r:id="rId30"/>
    <p:sldId id="310" r:id="rId31"/>
    <p:sldId id="312" r:id="rId32"/>
    <p:sldId id="303" r:id="rId3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ainpin" initials="cm" lastIdx="1" clrIdx="0"/>
  <p:cmAuthor id="1" name="Gilles Hebbrecht" initials="G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AF0"/>
    <a:srgbClr val="D8D3E0"/>
    <a:srgbClr val="ECBD68"/>
    <a:srgbClr val="735D9F"/>
    <a:srgbClr val="E752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1"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F0A936-0106-458C-8AC2-D932921BD5A9}" type="datetimeFigureOut">
              <a:rPr lang="fr-FR" smtClean="0"/>
              <a:pPr/>
              <a:t>26/05/2016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362BF2B0-5D6A-4D51-93CE-D9955935B401}" type="slidenum">
              <a:rPr lang="fr-FR" smtClean="0"/>
              <a:pPr/>
              <a:t>‹N°›</a:t>
            </a:fld>
            <a:endParaRPr lang="fr-FR"/>
          </a:p>
        </p:txBody>
      </p:sp>
    </p:spTree>
    <p:extLst>
      <p:ext uri="{BB962C8B-B14F-4D97-AF65-F5344CB8AC3E}">
        <p14:creationId xmlns:p14="http://schemas.microsoft.com/office/powerpoint/2010/main" val="6239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BF2B0-5D6A-4D51-93CE-D9955935B401}" type="slidenum">
              <a:rPr lang="fr-FR" smtClean="0"/>
              <a:pPr/>
              <a:t>3</a:t>
            </a:fld>
            <a:endParaRPr lang="fr-FR" dirty="0"/>
          </a:p>
        </p:txBody>
      </p:sp>
    </p:spTree>
    <p:extLst>
      <p:ext uri="{BB962C8B-B14F-4D97-AF65-F5344CB8AC3E}">
        <p14:creationId xmlns:p14="http://schemas.microsoft.com/office/powerpoint/2010/main" val="179485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C925E12-E174-4FAA-AFC3-305C44BE14E7}" type="slidenum">
              <a:rPr lang="fr-FR" smtClean="0"/>
              <a:pPr>
                <a:defRPr/>
              </a:pPr>
              <a:t>4</a:t>
            </a:fld>
            <a:endParaRPr lang="fr-FR"/>
          </a:p>
        </p:txBody>
      </p:sp>
    </p:spTree>
    <p:extLst>
      <p:ext uri="{BB962C8B-B14F-4D97-AF65-F5344CB8AC3E}">
        <p14:creationId xmlns:p14="http://schemas.microsoft.com/office/powerpoint/2010/main" val="338205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BF2B0-5D6A-4D51-93CE-D9955935B401}" type="slidenum">
              <a:rPr lang="fr-FR" smtClean="0"/>
              <a:pPr/>
              <a:t>8</a:t>
            </a:fld>
            <a:endParaRPr lang="fr-FR" dirty="0"/>
          </a:p>
        </p:txBody>
      </p:sp>
    </p:spTree>
    <p:extLst>
      <p:ext uri="{BB962C8B-B14F-4D97-AF65-F5344CB8AC3E}">
        <p14:creationId xmlns:p14="http://schemas.microsoft.com/office/powerpoint/2010/main" val="2401079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62BF2B0-5D6A-4D51-93CE-D9955935B401}" type="slidenum">
              <a:rPr lang="fr-FR" smtClean="0"/>
              <a:pPr/>
              <a:t>22</a:t>
            </a:fld>
            <a:endParaRPr lang="fr-FR" dirty="0"/>
          </a:p>
        </p:txBody>
      </p:sp>
    </p:spTree>
    <p:extLst>
      <p:ext uri="{BB962C8B-B14F-4D97-AF65-F5344CB8AC3E}">
        <p14:creationId xmlns:p14="http://schemas.microsoft.com/office/powerpoint/2010/main" val="1439458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8.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C1DC5C2-C4D2-48D0-9C1E-A5B1A99D6F88}" type="datetimeFigureOut">
              <a:rPr lang="fr-FR" smtClean="0"/>
              <a:pPr/>
              <a:t>26/05/2016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C1DC5C2-C4D2-48D0-9C1E-A5B1A99D6F88}" type="datetimeFigureOut">
              <a:rPr lang="fr-FR" smtClean="0"/>
              <a:pPr/>
              <a:t>26/05/2016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C1DC5C2-C4D2-48D0-9C1E-A5B1A99D6F88}" type="datetimeFigureOut">
              <a:rPr lang="fr-FR" smtClean="0"/>
              <a:pPr/>
              <a:t>26/05/2016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2"/>
            </p:custDataLst>
            <p:extLst/>
          </p:nvPr>
        </p:nvGraphicFramePr>
        <p:xfrm>
          <a:off x="0" y="0"/>
          <a:ext cx="146539" cy="158750"/>
        </p:xfrm>
        <a:graphic>
          <a:graphicData uri="http://schemas.openxmlformats.org/presentationml/2006/ole">
            <mc:AlternateContent xmlns:mc="http://schemas.openxmlformats.org/markup-compatibility/2006">
              <mc:Choice xmlns:v="urn:schemas-microsoft-com:vml" Requires="v">
                <p:oleObj spid="_x0000_s1036"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6539"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Content Placeholder 14"/>
          <p:cNvSpPr>
            <a:spLocks noGrp="1"/>
          </p:cNvSpPr>
          <p:nvPr>
            <p:ph sz="quarter" idx="11"/>
            <p:custDataLst>
              <p:tags r:id="rId3"/>
            </p:custDataLst>
          </p:nvPr>
        </p:nvSpPr>
        <p:spPr>
          <a:xfrm>
            <a:off x="3109683" y="28884"/>
            <a:ext cx="5849265" cy="417418"/>
          </a:xfrm>
          <a:prstGeom prst="rect">
            <a:avLst/>
          </a:prstGeom>
        </p:spPr>
        <p:txBody>
          <a:bodyPr wrap="square" lIns="124139" tIns="62069" rIns="124139" bIns="62069">
            <a:spAutoFit/>
          </a:bodyPr>
          <a:lstStyle>
            <a:lvl1pPr marL="0" indent="0">
              <a:buNone/>
              <a:defRPr lang="en-US" sz="1898" b="1" kern="1200" dirty="0" smtClean="0">
                <a:solidFill>
                  <a:srgbClr val="AD006D"/>
                </a:solidFill>
                <a:latin typeface="Constantia" pitchFamily="18" charset="0"/>
                <a:ea typeface="ＭＳ Ｐゴシック" pitchFamily="80" charset="-128"/>
              </a:defRPr>
            </a:lvl1pPr>
          </a:lstStyle>
          <a:p>
            <a:pPr lvl="0" eaLnBrk="0" hangingPunct="0">
              <a:spcBef>
                <a:spcPct val="50000"/>
              </a:spcBef>
            </a:pPr>
            <a:r>
              <a:rPr lang="en-US" smtClean="0"/>
              <a:t>Click to edit Master text styles</a:t>
            </a:r>
          </a:p>
        </p:txBody>
      </p:sp>
      <p:sp>
        <p:nvSpPr>
          <p:cNvPr id="7" name="Content Placeholder 6"/>
          <p:cNvSpPr>
            <a:spLocks noGrp="1"/>
          </p:cNvSpPr>
          <p:nvPr>
            <p:ph sz="quarter" idx="10"/>
            <p:custDataLst>
              <p:tags r:id="rId4"/>
            </p:custDataLst>
          </p:nvPr>
        </p:nvSpPr>
        <p:spPr>
          <a:xfrm>
            <a:off x="783272" y="1772817"/>
            <a:ext cx="7843333" cy="2879725"/>
          </a:xfrm>
          <a:prstGeom prst="rect">
            <a:avLst/>
          </a:prstGeom>
        </p:spPr>
        <p:txBody>
          <a:bodyPr lIns="124139" tIns="62069" rIns="124139" bIns="62069"/>
          <a:lstStyle>
            <a:lvl1pPr marL="218143" indent="-218143" algn="just" rtl="0" eaLnBrk="0" fontAlgn="base" hangingPunct="0">
              <a:spcBef>
                <a:spcPct val="0"/>
              </a:spcBef>
              <a:spcAft>
                <a:spcPct val="0"/>
              </a:spcAft>
              <a:buFont typeface="Arial" pitchFamily="34" charset="0"/>
              <a:buChar char="•"/>
              <a:defRPr lang="en-US" sz="1687" b="1" kern="1200" dirty="0" smtClean="0">
                <a:solidFill>
                  <a:schemeClr val="accent2">
                    <a:lumMod val="75000"/>
                  </a:schemeClr>
                </a:solidFill>
                <a:latin typeface="Constantia" pitchFamily="18" charset="0"/>
                <a:ea typeface="ＭＳ Ｐゴシック" pitchFamily="80" charset="-128"/>
                <a:cs typeface="+mn-cs"/>
              </a:defRPr>
            </a:lvl1pPr>
            <a:lvl2pPr marL="772590" indent="-218143" algn="just" rtl="0" eaLnBrk="0" fontAlgn="base" hangingPunct="0">
              <a:spcBef>
                <a:spcPct val="0"/>
              </a:spcBef>
              <a:spcAft>
                <a:spcPct val="0"/>
              </a:spcAft>
              <a:buFont typeface="Wingdings" pitchFamily="2" charset="2"/>
              <a:buChar char="Ø"/>
              <a:defRPr lang="en-US" sz="1687" kern="1200" dirty="0" smtClean="0">
                <a:solidFill>
                  <a:schemeClr val="accent2">
                    <a:lumMod val="75000"/>
                  </a:schemeClr>
                </a:solidFill>
                <a:latin typeface="Constantia" pitchFamily="18" charset="0"/>
                <a:ea typeface="ＭＳ Ｐゴシック" pitchFamily="80" charset="-128"/>
                <a:cs typeface="+mn-cs"/>
              </a:defRPr>
            </a:lvl2pPr>
            <a:lvl3pPr marL="1142488" indent="-228721">
              <a:buFont typeface="Wingdings" pitchFamily="2" charset="2"/>
              <a:buChar char="ü"/>
              <a:defRPr lang="en-US" sz="1687" kern="1200" dirty="0" smtClean="0">
                <a:solidFill>
                  <a:schemeClr val="accent2">
                    <a:lumMod val="75000"/>
                  </a:schemeClr>
                </a:solidFill>
                <a:latin typeface="Constantia" pitchFamily="18" charset="0"/>
                <a:ea typeface="ＭＳ Ｐゴシック" pitchFamily="80" charset="-128"/>
                <a:cs typeface="+mn-cs"/>
              </a:defRPr>
            </a:lvl3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7"/>
          <p:cNvSpPr>
            <a:spLocks noGrp="1"/>
          </p:cNvSpPr>
          <p:nvPr>
            <p:ph type="body" sz="quarter" idx="12"/>
          </p:nvPr>
        </p:nvSpPr>
        <p:spPr>
          <a:xfrm>
            <a:off x="783272" y="548680"/>
            <a:ext cx="8175677" cy="647700"/>
          </a:xfrm>
          <a:prstGeom prst="rect">
            <a:avLst/>
          </a:prstGeom>
        </p:spPr>
        <p:txBody>
          <a:bodyPr lIns="124139" tIns="62069" rIns="124139" bIns="62069"/>
          <a:lstStyle>
            <a:lvl1pPr marL="0" indent="0">
              <a:defRPr lang="en-US" sz="1687" b="1" i="1" kern="1200" smtClean="0">
                <a:solidFill>
                  <a:srgbClr val="AD006D"/>
                </a:solidFill>
                <a:latin typeface="Constantia" pitchFamily="18" charset="0"/>
                <a:ea typeface="ＭＳ Ｐゴシック" pitchFamily="80" charset="-128"/>
                <a:cs typeface="+mn-cs"/>
              </a:defRPr>
            </a:lvl1pPr>
            <a:lvl2pPr marL="0" indent="0">
              <a:defRPr lang="fr-FR" sz="1687" b="1" i="1" kern="1200" dirty="0">
                <a:solidFill>
                  <a:srgbClr val="AD006D"/>
                </a:solidFill>
                <a:latin typeface="Constantia" pitchFamily="18" charset="0"/>
                <a:ea typeface="ＭＳ Ｐゴシック" pitchFamily="80" charset="-128"/>
                <a:cs typeface="+mn-cs"/>
              </a:defRPr>
            </a:lvl2pPr>
            <a:lvl3pPr marL="0" indent="0">
              <a:defRPr/>
            </a:lvl3pPr>
            <a:lvl4pPr marL="0" indent="0">
              <a:defRPr/>
            </a:lvl4pPr>
            <a:lvl5pPr marL="0" indent="0">
              <a:defRPr/>
            </a:lvl5pPr>
          </a:lstStyle>
          <a:p>
            <a:pPr marL="683212" lvl="0" indent="-683212" algn="l" defTabSz="913768" rtl="0" eaLnBrk="0" fontAlgn="base" hangingPunct="0">
              <a:spcBef>
                <a:spcPct val="50000"/>
              </a:spcBef>
              <a:spcAft>
                <a:spcPct val="0"/>
              </a:spcAft>
              <a:buNone/>
              <a:tabLst>
                <a:tab pos="768046" algn="l"/>
              </a:tabLst>
            </a:pPr>
            <a:r>
              <a:rPr lang="en-US" dirty="0" smtClean="0"/>
              <a:t>Click to edit Master text styles</a:t>
            </a:r>
          </a:p>
        </p:txBody>
      </p:sp>
    </p:spTree>
    <p:extLst>
      <p:ext uri="{BB962C8B-B14F-4D97-AF65-F5344CB8AC3E}">
        <p14:creationId xmlns:p14="http://schemas.microsoft.com/office/powerpoint/2010/main" val="2266697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C1DC5C2-C4D2-48D0-9C1E-A5B1A99D6F88}" type="datetimeFigureOut">
              <a:rPr lang="fr-FR" smtClean="0"/>
              <a:pPr/>
              <a:t>26/05/2016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C1DC5C2-C4D2-48D0-9C1E-A5B1A99D6F88}" type="datetimeFigureOut">
              <a:rPr lang="fr-FR" smtClean="0"/>
              <a:pPr/>
              <a:t>26/05/2016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9C1DC5C2-C4D2-48D0-9C1E-A5B1A99D6F88}" type="datetimeFigureOut">
              <a:rPr lang="fr-FR" smtClean="0"/>
              <a:pPr/>
              <a:t>26/05/2016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9C1DC5C2-C4D2-48D0-9C1E-A5B1A99D6F88}" type="datetimeFigureOut">
              <a:rPr lang="fr-FR" smtClean="0"/>
              <a:pPr/>
              <a:t>26/05/2016</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9C1DC5C2-C4D2-48D0-9C1E-A5B1A99D6F88}" type="datetimeFigureOut">
              <a:rPr lang="fr-FR" smtClean="0"/>
              <a:pPr/>
              <a:t>26/05/2016</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9C1DC5C2-C4D2-48D0-9C1E-A5B1A99D6F88}" type="datetimeFigureOut">
              <a:rPr lang="fr-FR" smtClean="0"/>
              <a:pPr/>
              <a:t>26/05/2016</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9C1DC5C2-C4D2-48D0-9C1E-A5B1A99D6F88}" type="datetimeFigureOut">
              <a:rPr lang="fr-FR" smtClean="0"/>
              <a:pPr/>
              <a:t>26/05/2016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9C1DC5C2-C4D2-48D0-9C1E-A5B1A99D6F88}" type="datetimeFigureOut">
              <a:rPr lang="fr-FR" smtClean="0"/>
              <a:pPr/>
              <a:t>26/05/2016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FR" dirty="0" smtClean="0"/>
              <a:t>Ok</a:t>
            </a:r>
          </a:p>
          <a:p>
            <a:endParaRPr lang="fr-FR" dirty="0"/>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7363462E-5473-4BD7-AED7-E9897E9BBD8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5004048" y="2564905"/>
            <a:ext cx="3312368" cy="2776437"/>
          </a:xfrm>
          <a:prstGeom prst="rect">
            <a:avLst/>
          </a:prstGeom>
          <a:noFill/>
          <a:ln w="9525">
            <a:noFill/>
            <a:miter lim="800000"/>
            <a:headEnd/>
            <a:tailEnd/>
          </a:ln>
        </p:spPr>
        <p:txBody>
          <a:bodyPr wrap="square" lIns="67346" tIns="33673" rIns="67346" bIns="33673">
            <a:spAutoFit/>
          </a:bodyPr>
          <a:lstStyle/>
          <a:p>
            <a:pPr algn="ctr"/>
            <a:endParaRPr lang="fr-FR" sz="1600" b="1" dirty="0">
              <a:solidFill>
                <a:srgbClr val="735D9F"/>
              </a:solidFill>
            </a:endParaRPr>
          </a:p>
          <a:p>
            <a:pPr algn="ctr"/>
            <a:r>
              <a:rPr lang="fr-FR" sz="2400" b="1" dirty="0" smtClean="0">
                <a:solidFill>
                  <a:srgbClr val="735D9F"/>
                </a:solidFill>
              </a:rPr>
              <a:t>Impact des GHT sur le fonctionnement </a:t>
            </a:r>
            <a:r>
              <a:rPr lang="fr-FR" sz="2400" b="1" dirty="0">
                <a:solidFill>
                  <a:srgbClr val="735D9F"/>
                </a:solidFill>
              </a:rPr>
              <a:t>d</a:t>
            </a:r>
            <a:r>
              <a:rPr lang="fr-FR" sz="2400" b="1" dirty="0" smtClean="0">
                <a:solidFill>
                  <a:srgbClr val="735D9F"/>
                </a:solidFill>
              </a:rPr>
              <a:t>es DAF et </a:t>
            </a:r>
            <a:r>
              <a:rPr lang="fr-FR" sz="2400" b="1" dirty="0" smtClean="0">
                <a:solidFill>
                  <a:srgbClr val="735D9F"/>
                </a:solidFill>
              </a:rPr>
              <a:t>des </a:t>
            </a:r>
            <a:r>
              <a:rPr lang="fr-FR" sz="2400" b="1" dirty="0" smtClean="0">
                <a:solidFill>
                  <a:srgbClr val="735D9F"/>
                </a:solidFill>
              </a:rPr>
              <a:t>DIM</a:t>
            </a:r>
          </a:p>
          <a:p>
            <a:pPr algn="ctr"/>
            <a:endParaRPr lang="fr-FR" sz="1600" b="1" dirty="0">
              <a:solidFill>
                <a:srgbClr val="735D9F"/>
              </a:solidFill>
            </a:endParaRPr>
          </a:p>
          <a:p>
            <a:pPr algn="ctr"/>
            <a:r>
              <a:rPr lang="fr-FR" sz="2400" b="1" i="1" dirty="0">
                <a:solidFill>
                  <a:srgbClr val="735D9F"/>
                </a:solidFill>
              </a:rPr>
              <a:t>Mission ministérielle sur les GHT</a:t>
            </a:r>
          </a:p>
          <a:p>
            <a:pPr algn="ctr"/>
            <a:endParaRPr lang="fr-FR" sz="2400" b="1" dirty="0">
              <a:solidFill>
                <a:srgbClr val="735D9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DECLINAISON OPERATIONNELLE DU DIM DE GHT</a:t>
            </a:r>
          </a:p>
        </p:txBody>
      </p:sp>
      <p:sp>
        <p:nvSpPr>
          <p:cNvPr id="13" name="Rectangle à coins arrondis 12"/>
          <p:cNvSpPr/>
          <p:nvPr/>
        </p:nvSpPr>
        <p:spPr bwMode="auto">
          <a:xfrm>
            <a:off x="467544" y="1196752"/>
            <a:ext cx="8208912" cy="504056"/>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ctr"/>
            <a:r>
              <a:rPr lang="fr-FR" b="1" dirty="0" smtClean="0"/>
              <a:t>Les missions du DIM de GHT</a:t>
            </a:r>
          </a:p>
        </p:txBody>
      </p:sp>
      <p:sp>
        <p:nvSpPr>
          <p:cNvPr id="10" name="Rectangle à coins arrondis 9"/>
          <p:cNvSpPr/>
          <p:nvPr/>
        </p:nvSpPr>
        <p:spPr bwMode="auto">
          <a:xfrm>
            <a:off x="467544" y="1844824"/>
            <a:ext cx="8208912" cy="720080"/>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lvl="0" indent="-285750" algn="just">
              <a:buFont typeface="Arial"/>
              <a:buChar char="•"/>
            </a:pPr>
            <a:r>
              <a:rPr lang="fr-FR" sz="1700" b="1" dirty="0" smtClean="0"/>
              <a:t>Organisation de la production </a:t>
            </a:r>
            <a:r>
              <a:rPr lang="fr-FR" sz="1700" dirty="0" smtClean="0"/>
              <a:t>homogène (de la saisie, au contrôle et à la transmission) au sein du GHT des données médicales, en lien étroit avec la chaîne de facturation</a:t>
            </a:r>
          </a:p>
        </p:txBody>
      </p:sp>
      <p:sp>
        <p:nvSpPr>
          <p:cNvPr id="14" name="Rectangle à coins arrondis 13"/>
          <p:cNvSpPr/>
          <p:nvPr/>
        </p:nvSpPr>
        <p:spPr bwMode="auto">
          <a:xfrm>
            <a:off x="467544" y="6021288"/>
            <a:ext cx="8208912" cy="720080"/>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ctr"/>
            <a:r>
              <a:rPr lang="fr-FR" sz="1700" b="1" dirty="0" smtClean="0">
                <a:sym typeface="Wingdings"/>
              </a:rPr>
              <a:t> </a:t>
            </a:r>
            <a:r>
              <a:rPr lang="fr-FR" sz="1700" b="1" dirty="0" smtClean="0"/>
              <a:t>Un </a:t>
            </a:r>
            <a:r>
              <a:rPr lang="fr-FR" sz="1700" b="1" dirty="0"/>
              <a:t>DIM de GHT qui se substituera aux DIM des établissements </a:t>
            </a:r>
            <a:r>
              <a:rPr lang="fr-FR" sz="1700" b="1" dirty="0" smtClean="0"/>
              <a:t>parties pour toutes les missions </a:t>
            </a:r>
            <a:r>
              <a:rPr lang="fr-FR" sz="1700" b="1" dirty="0"/>
              <a:t>(la loi transfère l’intégralité de la fonction vers le GHT)</a:t>
            </a:r>
          </a:p>
        </p:txBody>
      </p:sp>
      <p:sp>
        <p:nvSpPr>
          <p:cNvPr id="16" name="Rectangle à coins arrondis 15"/>
          <p:cNvSpPr/>
          <p:nvPr/>
        </p:nvSpPr>
        <p:spPr bwMode="auto">
          <a:xfrm>
            <a:off x="467544" y="2708920"/>
            <a:ext cx="8208912" cy="720080"/>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just">
              <a:buFont typeface="Arial"/>
              <a:buChar char="•"/>
            </a:pPr>
            <a:r>
              <a:rPr lang="fr-FR" sz="1700" b="1" dirty="0" smtClean="0"/>
              <a:t>Analyse et expertise stratégique et médico-économique</a:t>
            </a:r>
            <a:r>
              <a:rPr lang="fr-FR" sz="1700" dirty="0" smtClean="0"/>
              <a:t> (</a:t>
            </a:r>
            <a:r>
              <a:rPr lang="fr-FR" sz="1700" dirty="0"/>
              <a:t>diagnostic territorial notamment</a:t>
            </a:r>
            <a:r>
              <a:rPr lang="fr-FR" sz="1700" dirty="0" smtClean="0"/>
              <a:t>)</a:t>
            </a:r>
            <a:endParaRPr lang="fr-FR" sz="1700" dirty="0"/>
          </a:p>
        </p:txBody>
      </p:sp>
      <p:sp>
        <p:nvSpPr>
          <p:cNvPr id="18" name="Rectangle à coins arrondis 17"/>
          <p:cNvSpPr/>
          <p:nvPr/>
        </p:nvSpPr>
        <p:spPr bwMode="auto">
          <a:xfrm>
            <a:off x="467544" y="4293096"/>
            <a:ext cx="8208912" cy="648072"/>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lvl="0" indent="-285750" algn="just">
              <a:buFont typeface="Arial"/>
              <a:buChar char="•"/>
            </a:pPr>
            <a:r>
              <a:rPr lang="fr-FR" sz="1700" dirty="0" smtClean="0"/>
              <a:t>Contribution à la </a:t>
            </a:r>
            <a:r>
              <a:rPr lang="fr-FR" sz="1700" b="1" dirty="0" smtClean="0"/>
              <a:t>politique de confidentialité</a:t>
            </a:r>
            <a:r>
              <a:rPr lang="fr-FR" sz="1700" dirty="0" smtClean="0"/>
              <a:t>, à la politique de sécurité et à la gestion des archives médicales</a:t>
            </a:r>
          </a:p>
        </p:txBody>
      </p:sp>
      <p:sp>
        <p:nvSpPr>
          <p:cNvPr id="19" name="Rectangle à coins arrondis 18"/>
          <p:cNvSpPr/>
          <p:nvPr/>
        </p:nvSpPr>
        <p:spPr bwMode="auto">
          <a:xfrm>
            <a:off x="467544" y="5085184"/>
            <a:ext cx="8208912" cy="720080"/>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lvl="0" indent="-285750" algn="just">
              <a:buFont typeface="Arial"/>
              <a:buChar char="•"/>
            </a:pPr>
            <a:r>
              <a:rPr lang="fr-FR" sz="1700" dirty="0" smtClean="0"/>
              <a:t>Conception et contribution aux </a:t>
            </a:r>
            <a:r>
              <a:rPr lang="fr-FR" sz="1700" b="1" dirty="0" smtClean="0"/>
              <a:t>travaux de recherche </a:t>
            </a:r>
            <a:r>
              <a:rPr lang="fr-FR" sz="1700" dirty="0" smtClean="0"/>
              <a:t>clinique, épidémiologique, information de santé et médico-économique</a:t>
            </a:r>
          </a:p>
        </p:txBody>
      </p:sp>
      <p:sp>
        <p:nvSpPr>
          <p:cNvPr id="20" name="Rectangle à coins arrondis 19"/>
          <p:cNvSpPr/>
          <p:nvPr/>
        </p:nvSpPr>
        <p:spPr bwMode="auto">
          <a:xfrm>
            <a:off x="467544" y="3573016"/>
            <a:ext cx="8208912" cy="576064"/>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just">
              <a:buFont typeface="Arial"/>
              <a:buChar char="•"/>
            </a:pPr>
            <a:r>
              <a:rPr lang="fr-FR" sz="1700" dirty="0" smtClean="0"/>
              <a:t>Analyse médicale de l’activité du groupement et </a:t>
            </a:r>
            <a:r>
              <a:rPr lang="fr-FR" sz="1600" b="1" dirty="0" smtClean="0"/>
              <a:t>évaluation des </a:t>
            </a:r>
            <a:r>
              <a:rPr lang="fr-FR" sz="1600" b="1" dirty="0"/>
              <a:t>pratiques au sein du </a:t>
            </a:r>
            <a:r>
              <a:rPr lang="fr-FR" sz="1600" b="1" dirty="0" smtClean="0"/>
              <a:t>GHT</a:t>
            </a:r>
            <a:r>
              <a:rPr lang="fr-FR" sz="1600" dirty="0" smtClean="0"/>
              <a:t> </a:t>
            </a:r>
            <a:r>
              <a:rPr lang="fr-FR" sz="1600" dirty="0"/>
              <a:t>pour accompagner la démarche qualité </a:t>
            </a:r>
            <a:r>
              <a:rPr lang="fr-FR" sz="1700" dirty="0" smtClean="0"/>
              <a:t> </a:t>
            </a:r>
            <a:endParaRPr lang="fr-FR" sz="1700" dirty="0"/>
          </a:p>
        </p:txBody>
      </p:sp>
    </p:spTree>
    <p:extLst>
      <p:ext uri="{BB962C8B-B14F-4D97-AF65-F5344CB8AC3E}">
        <p14:creationId xmlns:p14="http://schemas.microsoft.com/office/powerpoint/2010/main" val="796991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DECLINAISON OPERATIONNELLE DU DIM DE GHT</a:t>
            </a:r>
          </a:p>
        </p:txBody>
      </p:sp>
      <p:sp>
        <p:nvSpPr>
          <p:cNvPr id="13" name="Rectangle à coins arrondis 12"/>
          <p:cNvSpPr/>
          <p:nvPr/>
        </p:nvSpPr>
        <p:spPr bwMode="auto">
          <a:xfrm>
            <a:off x="467544" y="1196752"/>
            <a:ext cx="8208912" cy="504056"/>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ctr"/>
            <a:r>
              <a:rPr lang="fr-FR" b="1" dirty="0" smtClean="0"/>
              <a:t>Organisation de l’équipe du DIM</a:t>
            </a:r>
          </a:p>
        </p:txBody>
      </p:sp>
      <p:sp>
        <p:nvSpPr>
          <p:cNvPr id="10" name="Rectangle à coins arrondis 9"/>
          <p:cNvSpPr/>
          <p:nvPr/>
        </p:nvSpPr>
        <p:spPr bwMode="auto">
          <a:xfrm>
            <a:off x="467544" y="1988840"/>
            <a:ext cx="8208912" cy="1008112"/>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lvl="0" indent="-285750" algn="just">
              <a:buFont typeface="Arial"/>
              <a:buChar char="•"/>
            </a:pPr>
            <a:r>
              <a:rPr lang="fr-FR" sz="1700" b="1" dirty="0" smtClean="0"/>
              <a:t>Un seul médecin responsable de DIM pour tous les établissements, </a:t>
            </a:r>
            <a:r>
              <a:rPr lang="fr-FR" sz="1700" dirty="0" smtClean="0"/>
              <a:t>désigné par le DG de l’ES support, après avis des CME des ES parties (ou, le cas échéant, de la commission médicale de groupement) conformément aux l’art. L.6113-7 et L.6143-7 du CSP</a:t>
            </a:r>
          </a:p>
        </p:txBody>
      </p:sp>
      <p:sp>
        <p:nvSpPr>
          <p:cNvPr id="18" name="Rectangle à coins arrondis 17"/>
          <p:cNvSpPr/>
          <p:nvPr/>
        </p:nvSpPr>
        <p:spPr bwMode="auto">
          <a:xfrm>
            <a:off x="467544" y="4365104"/>
            <a:ext cx="8208912" cy="86409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lvl="0" indent="-285750" algn="just">
              <a:buFont typeface="Arial"/>
              <a:buChar char="•"/>
            </a:pPr>
            <a:r>
              <a:rPr lang="fr-FR" sz="1700" dirty="0" smtClean="0"/>
              <a:t>Les professionnels composant cette équipe sont </a:t>
            </a:r>
            <a:r>
              <a:rPr lang="fr-FR" sz="1700" b="1" dirty="0" smtClean="0"/>
              <a:t>gérés par l’ES support </a:t>
            </a:r>
            <a:r>
              <a:rPr lang="fr-FR" sz="1700" dirty="0" smtClean="0"/>
              <a:t>(transfert ou mise à disposition)</a:t>
            </a:r>
          </a:p>
          <a:p>
            <a:pPr lvl="0" algn="just"/>
            <a:r>
              <a:rPr lang="fr-FR" sz="1700" b="1" dirty="0">
                <a:solidFill>
                  <a:srgbClr val="E7525F"/>
                </a:solidFill>
              </a:rPr>
              <a:t> </a:t>
            </a:r>
            <a:r>
              <a:rPr lang="fr-FR" sz="1700" b="1" dirty="0" smtClean="0">
                <a:solidFill>
                  <a:srgbClr val="E7525F"/>
                </a:solidFill>
              </a:rPr>
              <a:t>     /!\ Ne signifie pas une localisation unique des équipes sur le site de l’ES support </a:t>
            </a:r>
          </a:p>
        </p:txBody>
      </p:sp>
      <p:sp>
        <p:nvSpPr>
          <p:cNvPr id="20" name="Rectangle à coins arrondis 19"/>
          <p:cNvSpPr/>
          <p:nvPr/>
        </p:nvSpPr>
        <p:spPr bwMode="auto">
          <a:xfrm>
            <a:off x="467544" y="3356992"/>
            <a:ext cx="8208912" cy="720080"/>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just">
              <a:buFont typeface="Arial"/>
              <a:buChar char="•"/>
            </a:pPr>
            <a:r>
              <a:rPr lang="fr-FR" sz="1700" b="1" dirty="0" smtClean="0"/>
              <a:t>Une équipe </a:t>
            </a:r>
            <a:r>
              <a:rPr lang="fr-FR" sz="1700" dirty="0" smtClean="0"/>
              <a:t>composée des autres professionnels du DIM (médecins, TIM, etc.) placée </a:t>
            </a:r>
            <a:r>
              <a:rPr lang="fr-FR" sz="1700" b="1" dirty="0" smtClean="0"/>
              <a:t>sous la responsabilité fonctionnelle</a:t>
            </a:r>
            <a:r>
              <a:rPr lang="fr-FR" sz="1700" dirty="0" smtClean="0"/>
              <a:t> de ce médecin responsable du DIM</a:t>
            </a:r>
            <a:endParaRPr lang="fr-FR" sz="1700" dirty="0"/>
          </a:p>
        </p:txBody>
      </p:sp>
      <p:sp>
        <p:nvSpPr>
          <p:cNvPr id="11" name="Rectangle à coins arrondis 10"/>
          <p:cNvSpPr/>
          <p:nvPr/>
        </p:nvSpPr>
        <p:spPr bwMode="auto">
          <a:xfrm>
            <a:off x="467544" y="5517232"/>
            <a:ext cx="8208912" cy="720080"/>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just">
              <a:buFont typeface="Arial"/>
              <a:buChar char="•"/>
            </a:pPr>
            <a:r>
              <a:rPr lang="fr-FR" sz="1700" dirty="0" smtClean="0"/>
              <a:t>Une organisation possible en</a:t>
            </a:r>
            <a:r>
              <a:rPr lang="fr-FR" sz="1700" b="1" dirty="0" smtClean="0"/>
              <a:t> pôle inter-établissement</a:t>
            </a:r>
            <a:endParaRPr lang="fr-FR" sz="1700" b="1" dirty="0"/>
          </a:p>
        </p:txBody>
      </p:sp>
    </p:spTree>
    <p:extLst>
      <p:ext uri="{BB962C8B-B14F-4D97-AF65-F5344CB8AC3E}">
        <p14:creationId xmlns:p14="http://schemas.microsoft.com/office/powerpoint/2010/main" val="1776502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DECLINAISON OPERATIONNELLE DU DIM DE GHT</a:t>
            </a:r>
          </a:p>
        </p:txBody>
      </p:sp>
      <p:sp>
        <p:nvSpPr>
          <p:cNvPr id="13" name="Rectangle à coins arrondis 12"/>
          <p:cNvSpPr/>
          <p:nvPr/>
        </p:nvSpPr>
        <p:spPr bwMode="auto">
          <a:xfrm>
            <a:off x="467544" y="1196752"/>
            <a:ext cx="8208912" cy="504056"/>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ctr"/>
            <a:r>
              <a:rPr lang="fr-FR" b="1" dirty="0" smtClean="0"/>
              <a:t>Positionnement du DIM dans l’institution</a:t>
            </a:r>
          </a:p>
        </p:txBody>
      </p:sp>
      <p:sp>
        <p:nvSpPr>
          <p:cNvPr id="10" name="Rectangle à coins arrondis 9"/>
          <p:cNvSpPr/>
          <p:nvPr/>
        </p:nvSpPr>
        <p:spPr bwMode="auto">
          <a:xfrm>
            <a:off x="467544" y="1988840"/>
            <a:ext cx="8208912" cy="576064"/>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lvl="0" indent="-285750" algn="just">
              <a:buFont typeface="Arial"/>
              <a:buChar char="•"/>
            </a:pPr>
            <a:r>
              <a:rPr lang="fr-FR" sz="1700" dirty="0" smtClean="0"/>
              <a:t>Le médecin responsable du DIM peut être </a:t>
            </a:r>
            <a:r>
              <a:rPr lang="fr-FR" sz="1700" b="1" dirty="0" smtClean="0"/>
              <a:t>chef de pôle </a:t>
            </a:r>
            <a:r>
              <a:rPr lang="fr-FR" sz="1700" dirty="0" smtClean="0"/>
              <a:t>et donc membre des CME</a:t>
            </a:r>
          </a:p>
        </p:txBody>
      </p:sp>
      <p:sp>
        <p:nvSpPr>
          <p:cNvPr id="20" name="Rectangle à coins arrondis 19"/>
          <p:cNvSpPr/>
          <p:nvPr/>
        </p:nvSpPr>
        <p:spPr bwMode="auto">
          <a:xfrm>
            <a:off x="467544" y="2924944"/>
            <a:ext cx="8208912" cy="720080"/>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just">
              <a:buFont typeface="Arial"/>
              <a:buChar char="•"/>
            </a:pPr>
            <a:r>
              <a:rPr lang="fr-FR" sz="1700" dirty="0" smtClean="0"/>
              <a:t>Le médecin responsable du DIM devrait être </a:t>
            </a:r>
            <a:r>
              <a:rPr lang="fr-FR" sz="1700" b="1" dirty="0" smtClean="0"/>
              <a:t>associé, </a:t>
            </a:r>
            <a:r>
              <a:rPr lang="fr-FR" sz="1700" dirty="0" smtClean="0"/>
              <a:t>si ce n’est membre, </a:t>
            </a:r>
            <a:r>
              <a:rPr lang="fr-FR" sz="1700" b="1" dirty="0" smtClean="0"/>
              <a:t>du comité stratégique du GHT </a:t>
            </a:r>
            <a:r>
              <a:rPr lang="fr-FR" sz="1700" dirty="0" smtClean="0"/>
              <a:t>(~Directoire de GHT)</a:t>
            </a:r>
            <a:endParaRPr lang="fr-FR" sz="1700" dirty="0"/>
          </a:p>
        </p:txBody>
      </p:sp>
      <p:sp>
        <p:nvSpPr>
          <p:cNvPr id="11" name="Rectangle à coins arrondis 10"/>
          <p:cNvSpPr/>
          <p:nvPr/>
        </p:nvSpPr>
        <p:spPr bwMode="auto">
          <a:xfrm>
            <a:off x="467544" y="5157192"/>
            <a:ext cx="8208912" cy="720080"/>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just">
              <a:buFont typeface="Arial"/>
              <a:buChar char="•"/>
            </a:pPr>
            <a:r>
              <a:rPr lang="fr-FR" sz="1700" dirty="0" smtClean="0"/>
              <a:t>Enjeu du partenariat avec </a:t>
            </a:r>
            <a:r>
              <a:rPr lang="fr-FR" sz="1700" b="1" dirty="0" smtClean="0"/>
              <a:t>le DSI </a:t>
            </a:r>
            <a:r>
              <a:rPr lang="fr-FR" sz="1700" dirty="0" smtClean="0"/>
              <a:t>du GHT ainsi qu’avec </a:t>
            </a:r>
            <a:r>
              <a:rPr lang="fr-FR" sz="1700" b="1" dirty="0" smtClean="0"/>
              <a:t>les DAF </a:t>
            </a:r>
            <a:r>
              <a:rPr lang="fr-FR" sz="1700" dirty="0" smtClean="0"/>
              <a:t>du GHT</a:t>
            </a:r>
            <a:endParaRPr lang="fr-FR" sz="1700" b="1" dirty="0"/>
          </a:p>
        </p:txBody>
      </p:sp>
      <p:sp>
        <p:nvSpPr>
          <p:cNvPr id="9" name="Rectangle à coins arrondis 8"/>
          <p:cNvSpPr/>
          <p:nvPr/>
        </p:nvSpPr>
        <p:spPr bwMode="auto">
          <a:xfrm>
            <a:off x="467544" y="4077072"/>
            <a:ext cx="8208912" cy="720080"/>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just">
              <a:buFont typeface="Arial"/>
              <a:buChar char="•"/>
            </a:pPr>
            <a:r>
              <a:rPr lang="fr-FR" sz="1700" dirty="0" smtClean="0"/>
              <a:t>Le médecin responsable du DIM ou son représentant devrait être invité</a:t>
            </a:r>
            <a:r>
              <a:rPr lang="fr-FR" sz="1700" b="1" dirty="0" smtClean="0"/>
              <a:t>, </a:t>
            </a:r>
            <a:r>
              <a:rPr lang="fr-FR" sz="1700" dirty="0" smtClean="0"/>
              <a:t>si ce n’est membre, </a:t>
            </a:r>
            <a:r>
              <a:rPr lang="fr-FR" sz="1700" b="1" dirty="0" smtClean="0"/>
              <a:t>des CME et, le cas échéant, de la commission médicale de GHT</a:t>
            </a:r>
            <a:endParaRPr lang="fr-FR" sz="1700" dirty="0"/>
          </a:p>
        </p:txBody>
      </p:sp>
    </p:spTree>
    <p:extLst>
      <p:ext uri="{BB962C8B-B14F-4D97-AF65-F5344CB8AC3E}">
        <p14:creationId xmlns:p14="http://schemas.microsoft.com/office/powerpoint/2010/main" val="3319393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71600" y="4365104"/>
            <a:ext cx="7128792" cy="50405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6" name="Rectangle 2"/>
          <p:cNvSpPr>
            <a:spLocks noChangeArrowheads="1"/>
          </p:cNvSpPr>
          <p:nvPr/>
        </p:nvSpPr>
        <p:spPr bwMode="auto">
          <a:xfrm>
            <a:off x="323529" y="548680"/>
            <a:ext cx="8653788" cy="695477"/>
          </a:xfrm>
          <a:prstGeom prst="rect">
            <a:avLst/>
          </a:prstGeom>
          <a:solidFill>
            <a:srgbClr val="735D9F"/>
          </a:solidFill>
          <a:ln w="9525" algn="ctr">
            <a:noFill/>
            <a:round/>
            <a:headEnd/>
            <a:tailEnd/>
          </a:ln>
        </p:spPr>
        <p:txBody>
          <a:bodyPr lIns="64243" tIns="32120" rIns="64243" bIns="32120" anchor="ctr" anchorCtr="1"/>
          <a:lstStyle/>
          <a:p>
            <a:pPr algn="ctr" defTabSz="639528" eaLnBrk="0" hangingPunct="0"/>
            <a:r>
              <a:rPr lang="fr-FR" sz="2400" b="1" dirty="0" smtClean="0">
                <a:solidFill>
                  <a:schemeClr val="bg1"/>
                </a:solidFill>
              </a:rPr>
              <a:t>SOMMAIRE</a:t>
            </a:r>
          </a:p>
        </p:txBody>
      </p:sp>
      <p:sp>
        <p:nvSpPr>
          <p:cNvPr id="8" name="ZoneTexte 7"/>
          <p:cNvSpPr txBox="1"/>
          <p:nvPr/>
        </p:nvSpPr>
        <p:spPr>
          <a:xfrm>
            <a:off x="1115616" y="2222862"/>
            <a:ext cx="6840760" cy="2585323"/>
          </a:xfrm>
          <a:prstGeom prst="rect">
            <a:avLst/>
          </a:prstGeom>
          <a:noFill/>
        </p:spPr>
        <p:txBody>
          <a:bodyPr wrap="square" rtlCol="0">
            <a:spAutoFit/>
          </a:bodyPr>
          <a:lstStyle/>
          <a:p>
            <a:pPr marL="342900" indent="-342900">
              <a:buAutoNum type="arabicPeriod"/>
              <a:defRPr/>
            </a:pPr>
            <a:r>
              <a:rPr lang="fr-FR" b="1" dirty="0" smtClean="0"/>
              <a:t>Brève présentation de la mesure GHT</a:t>
            </a:r>
          </a:p>
          <a:p>
            <a:pPr>
              <a:defRPr/>
            </a:pPr>
            <a:endParaRPr lang="fr-FR" b="1" dirty="0" smtClean="0"/>
          </a:p>
          <a:p>
            <a:pPr marL="342900" indent="-342900">
              <a:buAutoNum type="arabicPeriod"/>
              <a:defRPr/>
            </a:pPr>
            <a:r>
              <a:rPr lang="fr-FR" b="1" dirty="0" smtClean="0"/>
              <a:t>Pourquoi un DIM de GHT</a:t>
            </a:r>
          </a:p>
          <a:p>
            <a:pPr marL="342900" indent="-342900">
              <a:buAutoNum type="arabicPeriod"/>
              <a:defRPr/>
            </a:pPr>
            <a:endParaRPr lang="fr-FR" b="1" dirty="0" smtClean="0"/>
          </a:p>
          <a:p>
            <a:pPr marL="342900" indent="-342900">
              <a:buAutoNum type="arabicPeriod"/>
              <a:defRPr/>
            </a:pPr>
            <a:r>
              <a:rPr lang="fr-FR" b="1" dirty="0" smtClean="0"/>
              <a:t>Ce qui dit la loi sur le DIM de GHT</a:t>
            </a:r>
          </a:p>
          <a:p>
            <a:pPr marL="342900" indent="-342900">
              <a:buAutoNum type="arabicPeriod"/>
              <a:defRPr/>
            </a:pPr>
            <a:endParaRPr lang="fr-FR" b="1" dirty="0" smtClean="0"/>
          </a:p>
          <a:p>
            <a:pPr marL="342900" indent="-342900">
              <a:buAutoNum type="arabicPeriod"/>
              <a:defRPr/>
            </a:pPr>
            <a:r>
              <a:rPr lang="fr-FR" b="1" dirty="0" smtClean="0"/>
              <a:t>Déclinaison opérationnelle du DIM de GHT</a:t>
            </a:r>
          </a:p>
          <a:p>
            <a:pPr marL="342900" indent="-342900">
              <a:buAutoNum type="arabicPeriod"/>
              <a:defRPr/>
            </a:pPr>
            <a:endParaRPr lang="fr-FR" b="1" dirty="0" smtClean="0"/>
          </a:p>
          <a:p>
            <a:pPr marL="342900" indent="-342900">
              <a:buAutoNum type="arabicPeriod"/>
              <a:defRPr/>
            </a:pPr>
            <a:r>
              <a:rPr lang="fr-FR" b="1" dirty="0" smtClean="0"/>
              <a:t>Enjeux de la mise en place du DIM de GHT</a:t>
            </a:r>
          </a:p>
        </p:txBody>
      </p:sp>
    </p:spTree>
    <p:extLst>
      <p:ext uri="{BB962C8B-B14F-4D97-AF65-F5344CB8AC3E}">
        <p14:creationId xmlns:p14="http://schemas.microsoft.com/office/powerpoint/2010/main" val="2132027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bwMode="auto">
          <a:xfrm>
            <a:off x="395536" y="2132856"/>
            <a:ext cx="8208912" cy="3960440"/>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endParaRPr lang="fr-FR" dirty="0" smtClean="0"/>
          </a:p>
          <a:p>
            <a:pPr lvl="0">
              <a:buFont typeface="Wingdings" pitchFamily="2" charset="2"/>
              <a:buChar char="v"/>
            </a:pPr>
            <a:r>
              <a:rPr lang="fr-FR" dirty="0" smtClean="0"/>
              <a:t> Diagnostic des DIM du GHT :</a:t>
            </a:r>
          </a:p>
          <a:p>
            <a:pPr marL="711200" lvl="1" indent="-254000">
              <a:buFont typeface="Wingdings" pitchFamily="2" charset="2"/>
              <a:buChar char="Ø"/>
            </a:pPr>
            <a:r>
              <a:rPr lang="fr-FR" dirty="0" smtClean="0"/>
              <a:t>Double état des lieux informatique en lien étroit avec la direction des systèmes d’information :</a:t>
            </a:r>
          </a:p>
          <a:p>
            <a:pPr marL="1074738" lvl="2" indent="-168275" algn="just">
              <a:buFont typeface="Wingdings" pitchFamily="2" charset="2"/>
              <a:buChar char="§"/>
            </a:pPr>
            <a:r>
              <a:rPr lang="fr-FR" dirty="0" smtClean="0"/>
              <a:t>Établir une cartographie des sources d’information, des logiciels et du mode de recueils, des outils et procédures de supervision des flux de  données ;</a:t>
            </a:r>
            <a:endParaRPr lang="fr-FR" sz="2000" dirty="0" smtClean="0"/>
          </a:p>
          <a:p>
            <a:pPr marL="1074738" lvl="2" indent="-168275" algn="just">
              <a:buFont typeface="Wingdings" pitchFamily="2" charset="2"/>
              <a:buChar char="§"/>
            </a:pPr>
            <a:r>
              <a:rPr lang="fr-FR" dirty="0" smtClean="0"/>
              <a:t>Identifier les outils utilisés dans chaque établissement à visée d’analyse décisionnelle. </a:t>
            </a:r>
            <a:endParaRPr lang="fr-FR" sz="2000" dirty="0" smtClean="0"/>
          </a:p>
          <a:p>
            <a:pPr marL="711200" lvl="1" indent="-261938">
              <a:buFont typeface="Wingdings" pitchFamily="2" charset="2"/>
              <a:buChar char="Ø"/>
            </a:pPr>
            <a:r>
              <a:rPr lang="fr-FR" dirty="0" smtClean="0"/>
              <a:t>Bilan quantitatif et qualitatif du fonctionnement des différentes composantes du DIM de territoire. </a:t>
            </a:r>
          </a:p>
          <a:p>
            <a:pPr marL="261938" indent="-261938">
              <a:buFont typeface="Wingdings" pitchFamily="2" charset="2"/>
              <a:buChar char="v"/>
            </a:pPr>
            <a:r>
              <a:rPr lang="fr-FR" dirty="0" smtClean="0"/>
              <a:t>Constitution de l’équipe de DIM </a:t>
            </a:r>
            <a:r>
              <a:rPr lang="fr-FR" smtClean="0"/>
              <a:t>de territoire</a:t>
            </a:r>
            <a:endParaRPr lang="fr-FR" dirty="0" smtClean="0"/>
          </a:p>
          <a:p>
            <a:pPr lvl="1"/>
            <a:endParaRPr lang="fr-FR" dirty="0" smtClean="0"/>
          </a:p>
        </p:txBody>
      </p:sp>
      <p:sp>
        <p:nvSpPr>
          <p:cNvPr id="7" name="Rectangle à coins arrondis 6"/>
          <p:cNvSpPr/>
          <p:nvPr/>
        </p:nvSpPr>
        <p:spPr bwMode="auto">
          <a:xfrm>
            <a:off x="1259632" y="1268760"/>
            <a:ext cx="6624736" cy="576064"/>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ctr">
              <a:spcAft>
                <a:spcPts val="600"/>
              </a:spcAft>
            </a:pPr>
            <a:r>
              <a:rPr lang="fr-FR" b="1" dirty="0" smtClean="0">
                <a:cs typeface="Calibri" pitchFamily="34" charset="0"/>
                <a:sym typeface="Wingdings" pitchFamily="2" charset="2"/>
              </a:rPr>
              <a:t>Les étapes clés de constitution d’un DIM de territoire</a:t>
            </a:r>
          </a:p>
        </p:txBody>
      </p:sp>
      <p:sp>
        <p:nvSpPr>
          <p:cNvPr id="9"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ENJEUX DE LA MISE EN PLACE DU DIM DE GHT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bwMode="auto">
          <a:xfrm>
            <a:off x="1259632" y="1268760"/>
            <a:ext cx="6624736" cy="576064"/>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ctr">
              <a:spcAft>
                <a:spcPts val="600"/>
              </a:spcAft>
            </a:pPr>
            <a:r>
              <a:rPr lang="fr-FR" b="1" dirty="0" smtClean="0">
                <a:cs typeface="Calibri" pitchFamily="34" charset="0"/>
                <a:sym typeface="Wingdings" pitchFamily="2" charset="2"/>
              </a:rPr>
              <a:t>Les questions qui se posent (1)</a:t>
            </a:r>
          </a:p>
        </p:txBody>
      </p:sp>
      <p:sp>
        <p:nvSpPr>
          <p:cNvPr id="6" name="Rectangle à coins arrondis 5"/>
          <p:cNvSpPr/>
          <p:nvPr/>
        </p:nvSpPr>
        <p:spPr bwMode="auto">
          <a:xfrm>
            <a:off x="395536" y="2060848"/>
            <a:ext cx="8208912" cy="3888432"/>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t" anchorCtr="0" compatLnSpc="1">
            <a:prstTxWarp prst="textNoShape">
              <a:avLst/>
            </a:prstTxWarp>
          </a:bodyPr>
          <a:lstStyle/>
          <a:p>
            <a:pPr marL="261938" indent="-261938" algn="just">
              <a:buFont typeface="Wingdings" pitchFamily="2" charset="2"/>
              <a:buChar char="Ø"/>
            </a:pPr>
            <a:endParaRPr lang="fr-FR" dirty="0" smtClean="0"/>
          </a:p>
          <a:p>
            <a:pPr marL="261938" indent="-261938" algn="just">
              <a:buFont typeface="Wingdings" pitchFamily="2" charset="2"/>
              <a:buChar char="Ø"/>
            </a:pPr>
            <a:r>
              <a:rPr lang="fr-FR" dirty="0" smtClean="0"/>
              <a:t>Quelles modalités d’homogénéisation des différentes politiques d’assurance qualité entre environnement potentiellement hétérogènes tant en termes d’organisation que d’outils informatiques ?</a:t>
            </a:r>
          </a:p>
          <a:p>
            <a:pPr marL="261938" indent="-261938" algn="just">
              <a:buFont typeface="Wingdings" pitchFamily="2" charset="2"/>
              <a:buChar char="Ø"/>
            </a:pPr>
            <a:endParaRPr lang="fr-FR" dirty="0" smtClean="0"/>
          </a:p>
          <a:p>
            <a:pPr marL="261938" indent="-261938" algn="just">
              <a:buFont typeface="Wingdings" pitchFamily="2" charset="2"/>
              <a:buChar char="Ø"/>
            </a:pPr>
            <a:r>
              <a:rPr lang="fr-FR" dirty="0" smtClean="0"/>
              <a:t>Comment formaliser au mieux avec la DSI la cible et la trajectoire d’homogénéisation des outils informatiques de la chaîne de production, de contrôle et  d’analyse des données </a:t>
            </a:r>
            <a:r>
              <a:rPr lang="fr-FR" dirty="0" err="1" smtClean="0"/>
              <a:t>médico</a:t>
            </a:r>
            <a:r>
              <a:rPr lang="fr-FR" dirty="0" smtClean="0"/>
              <a:t> économiques ?</a:t>
            </a:r>
          </a:p>
          <a:p>
            <a:pPr lvl="1"/>
            <a:endParaRPr lang="fr-FR" dirty="0" smtClean="0"/>
          </a:p>
        </p:txBody>
      </p:sp>
      <p:sp>
        <p:nvSpPr>
          <p:cNvPr id="5"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ENJEUX DE LA MISE EN PLACE DU DIM DE GHT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bwMode="auto">
          <a:xfrm>
            <a:off x="1259632" y="1268760"/>
            <a:ext cx="6624736" cy="576064"/>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ctr">
              <a:spcAft>
                <a:spcPts val="600"/>
              </a:spcAft>
            </a:pPr>
            <a:r>
              <a:rPr lang="fr-FR" b="1" dirty="0" smtClean="0">
                <a:cs typeface="Calibri" pitchFamily="34" charset="0"/>
                <a:sym typeface="Wingdings" pitchFamily="2" charset="2"/>
              </a:rPr>
              <a:t>Les questions qui se posent (2)</a:t>
            </a:r>
          </a:p>
        </p:txBody>
      </p:sp>
      <p:sp>
        <p:nvSpPr>
          <p:cNvPr id="6" name="Rectangle à coins arrondis 5"/>
          <p:cNvSpPr/>
          <p:nvPr/>
        </p:nvSpPr>
        <p:spPr bwMode="auto">
          <a:xfrm>
            <a:off x="395536" y="2060848"/>
            <a:ext cx="8208912" cy="4248472"/>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t" anchorCtr="0" compatLnSpc="1">
            <a:prstTxWarp prst="textNoShape">
              <a:avLst/>
            </a:prstTxWarp>
          </a:bodyPr>
          <a:lstStyle/>
          <a:p>
            <a:pPr marL="261938" indent="-261938" algn="just">
              <a:buFont typeface="Wingdings" pitchFamily="2" charset="2"/>
              <a:buChar char="Ø"/>
            </a:pPr>
            <a:r>
              <a:rPr lang="fr-FR" dirty="0" smtClean="0"/>
              <a:t>Quelle coopération – coordination avec les DAF des ES parties au GHT ?</a:t>
            </a:r>
          </a:p>
          <a:p>
            <a:pPr marL="261938" indent="-261938" algn="just">
              <a:buFont typeface="Wingdings" pitchFamily="2" charset="2"/>
              <a:buChar char="Ø"/>
            </a:pPr>
            <a:endParaRPr lang="fr-FR" dirty="0" smtClean="0"/>
          </a:p>
          <a:p>
            <a:pPr marL="261938" indent="-261938" algn="just">
              <a:buFont typeface="Wingdings" pitchFamily="2" charset="2"/>
              <a:buChar char="Ø"/>
            </a:pPr>
            <a:r>
              <a:rPr lang="fr-FR" dirty="0" smtClean="0"/>
              <a:t>La validation des données de valorisation associe :</a:t>
            </a:r>
          </a:p>
          <a:p>
            <a:pPr marL="719138" lvl="1" indent="-261938" algn="just">
              <a:buFont typeface="Wingdings" pitchFamily="2" charset="2"/>
              <a:buChar char="Ø"/>
            </a:pPr>
            <a:r>
              <a:rPr lang="fr-FR" dirty="0" smtClean="0"/>
              <a:t>Aujourd’hui le DIM et le DAF de chaque ES</a:t>
            </a:r>
          </a:p>
          <a:p>
            <a:pPr marL="719138" lvl="1" indent="-261938" algn="just">
              <a:buFont typeface="Wingdings" pitchFamily="2" charset="2"/>
              <a:buChar char="Ø"/>
            </a:pPr>
            <a:r>
              <a:rPr lang="fr-FR" dirty="0" smtClean="0"/>
              <a:t>Demain le DIM de territoire et les DAF des ES parties au GHT</a:t>
            </a:r>
          </a:p>
          <a:p>
            <a:pPr marL="719138" lvl="1" indent="-261938" algn="just">
              <a:buFont typeface="Wingdings" pitchFamily="2" charset="2"/>
              <a:buChar char="Ø"/>
            </a:pPr>
            <a:r>
              <a:rPr lang="fr-FR" dirty="0" smtClean="0"/>
              <a:t>Quelle place pour le contrôle de gestion doit-il lui aussi être unique ?</a:t>
            </a:r>
          </a:p>
          <a:p>
            <a:pPr marL="719138" lvl="1" indent="-261938" algn="just">
              <a:buFont typeface="Wingdings" pitchFamily="2" charset="2"/>
              <a:buChar char="Ø"/>
            </a:pPr>
            <a:endParaRPr lang="fr-FR" dirty="0" smtClean="0"/>
          </a:p>
          <a:p>
            <a:pPr marL="261938" indent="-261938" algn="just">
              <a:buFont typeface="Wingdings" pitchFamily="2" charset="2"/>
              <a:buChar char="Ø"/>
            </a:pPr>
            <a:r>
              <a:rPr lang="fr-FR" dirty="0" smtClean="0"/>
              <a:t>Dans le cadre  de la certification des comptes : </a:t>
            </a:r>
          </a:p>
          <a:p>
            <a:pPr marL="719138" lvl="1" indent="-261938" algn="just">
              <a:buFont typeface="Wingdings" pitchFamily="2" charset="2"/>
              <a:buChar char="Ø"/>
            </a:pPr>
            <a:r>
              <a:rPr lang="fr-FR" dirty="0" smtClean="0"/>
              <a:t>DIM et DAF sont partie prenante de la réalisation de la cartographie des risques de la chaîne de recette, nécessaire à la certification de la sincérité et de la fiabilité des comptes</a:t>
            </a:r>
          </a:p>
          <a:p>
            <a:pPr marL="719138" lvl="1" indent="-261938" algn="just">
              <a:buFont typeface="Wingdings" pitchFamily="2" charset="2"/>
              <a:buChar char="Ø"/>
            </a:pPr>
            <a:r>
              <a:rPr lang="fr-FR" dirty="0" smtClean="0"/>
              <a:t>Le DIM met à la disposition des commissaires aux comptes les types de contrôle qui lui permettent de s’assurer de l’exhaustivité et de la fiabilité du processus de valorisation / facturation</a:t>
            </a:r>
          </a:p>
          <a:p>
            <a:pPr lvl="1"/>
            <a:endParaRPr lang="fr-FR" dirty="0" smtClean="0"/>
          </a:p>
        </p:txBody>
      </p:sp>
      <p:sp>
        <p:nvSpPr>
          <p:cNvPr id="5"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ENJEUX DE LA MISE EN PLACE DU DIM DE GHT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bwMode="auto">
          <a:xfrm>
            <a:off x="1259632" y="1268760"/>
            <a:ext cx="6624736" cy="576064"/>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ctr">
              <a:spcAft>
                <a:spcPts val="600"/>
              </a:spcAft>
            </a:pPr>
            <a:r>
              <a:rPr lang="fr-FR" b="1" dirty="0" smtClean="0">
                <a:cs typeface="Calibri" pitchFamily="34" charset="0"/>
                <a:sym typeface="Wingdings" pitchFamily="2" charset="2"/>
              </a:rPr>
              <a:t>Les questions qui se posent (3)</a:t>
            </a:r>
          </a:p>
        </p:txBody>
      </p:sp>
      <p:sp>
        <p:nvSpPr>
          <p:cNvPr id="9"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Quelle trajectoire pour le DIM du GHT ?</a:t>
            </a:r>
          </a:p>
        </p:txBody>
      </p:sp>
      <p:sp>
        <p:nvSpPr>
          <p:cNvPr id="6" name="Rectangle à coins arrondis 5"/>
          <p:cNvSpPr/>
          <p:nvPr/>
        </p:nvSpPr>
        <p:spPr bwMode="auto">
          <a:xfrm>
            <a:off x="395536" y="2060848"/>
            <a:ext cx="8208912" cy="302433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t" anchorCtr="0" compatLnSpc="1">
            <a:prstTxWarp prst="textNoShape">
              <a:avLst/>
            </a:prstTxWarp>
          </a:bodyPr>
          <a:lstStyle/>
          <a:p>
            <a:pPr marL="261938" indent="-261938" algn="just">
              <a:buFont typeface="Wingdings" pitchFamily="2" charset="2"/>
              <a:buChar char="Ø"/>
            </a:pPr>
            <a:r>
              <a:rPr lang="fr-FR" dirty="0" smtClean="0"/>
              <a:t>La création d’une équipe de DIM de territoire, </a:t>
            </a:r>
            <a:r>
              <a:rPr lang="fr-FR" dirty="0" err="1" smtClean="0"/>
              <a:t>multisite</a:t>
            </a:r>
            <a:r>
              <a:rPr lang="fr-FR" dirty="0" smtClean="0"/>
              <a:t> et polyvalente, nécessite la mise en place et l’appropriation de procédures communes appuyées sur des outils informatiques partagés</a:t>
            </a:r>
          </a:p>
          <a:p>
            <a:pPr marL="261938" indent="-261938" algn="just">
              <a:buFont typeface="Wingdings" pitchFamily="2" charset="2"/>
              <a:buChar char="Ø"/>
            </a:pPr>
            <a:endParaRPr lang="fr-FR" dirty="0" smtClean="0"/>
          </a:p>
          <a:p>
            <a:pPr marL="261938" indent="-261938" algn="just">
              <a:buFont typeface="Wingdings" pitchFamily="2" charset="2"/>
              <a:buChar char="Ø"/>
            </a:pPr>
            <a:r>
              <a:rPr lang="fr-FR" dirty="0" smtClean="0"/>
              <a:t>Quel référentiel(s) métier du DIM ? </a:t>
            </a:r>
          </a:p>
          <a:p>
            <a:pPr marL="261938" indent="-261938" algn="just"/>
            <a:endParaRPr lang="fr-FR" dirty="0" smtClean="0"/>
          </a:p>
          <a:p>
            <a:pPr marL="261938" indent="-261938" algn="just">
              <a:buFont typeface="Wingdings" pitchFamily="2" charset="2"/>
              <a:buChar char="Ø"/>
            </a:pPr>
            <a:r>
              <a:rPr lang="fr-FR" dirty="0" smtClean="0"/>
              <a:t>Quelle mise en place d’un accompagnement au changement ?  </a:t>
            </a:r>
          </a:p>
          <a:p>
            <a:pPr marL="261938" indent="-261938" algn="just"/>
            <a:endParaRPr lang="fr-FR" dirty="0" smtClean="0"/>
          </a:p>
          <a:p>
            <a:pPr marL="261938" indent="-261938" algn="just">
              <a:buFont typeface="Wingdings" pitchFamily="2" charset="2"/>
              <a:buChar char="Ø"/>
            </a:pPr>
            <a:r>
              <a:rPr lang="fr-FR" dirty="0" smtClean="0"/>
              <a:t>Quelle formation des médecins et des TIM aux nouvelles organisations et aux nouveaux métiers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71600" y="4077072"/>
            <a:ext cx="7128792" cy="50405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6" name="Rectangle 2"/>
          <p:cNvSpPr>
            <a:spLocks noChangeArrowheads="1"/>
          </p:cNvSpPr>
          <p:nvPr/>
        </p:nvSpPr>
        <p:spPr bwMode="auto">
          <a:xfrm>
            <a:off x="323529" y="548680"/>
            <a:ext cx="8653788" cy="695477"/>
          </a:xfrm>
          <a:prstGeom prst="rect">
            <a:avLst/>
          </a:prstGeom>
          <a:solidFill>
            <a:srgbClr val="735D9F"/>
          </a:solidFill>
          <a:ln w="9525" algn="ctr">
            <a:noFill/>
            <a:round/>
            <a:headEnd/>
            <a:tailEnd/>
          </a:ln>
        </p:spPr>
        <p:txBody>
          <a:bodyPr lIns="64243" tIns="32120" rIns="64243" bIns="32120" anchor="ctr" anchorCtr="1"/>
          <a:lstStyle/>
          <a:p>
            <a:pPr algn="ctr" defTabSz="639528" eaLnBrk="0" hangingPunct="0"/>
            <a:r>
              <a:rPr lang="fr-FR" sz="2400" b="1" dirty="0" smtClean="0">
                <a:solidFill>
                  <a:schemeClr val="bg1"/>
                </a:solidFill>
              </a:rPr>
              <a:t>SOMMAIRE</a:t>
            </a:r>
          </a:p>
        </p:txBody>
      </p:sp>
      <p:sp>
        <p:nvSpPr>
          <p:cNvPr id="8" name="ZoneTexte 7"/>
          <p:cNvSpPr txBox="1"/>
          <p:nvPr/>
        </p:nvSpPr>
        <p:spPr>
          <a:xfrm>
            <a:off x="1115616" y="1574790"/>
            <a:ext cx="6840760" cy="5232202"/>
          </a:xfrm>
          <a:prstGeom prst="rect">
            <a:avLst/>
          </a:prstGeom>
          <a:noFill/>
        </p:spPr>
        <p:txBody>
          <a:bodyPr wrap="square" rtlCol="0">
            <a:spAutoFit/>
          </a:bodyPr>
          <a:lstStyle/>
          <a:p>
            <a:pPr marL="342900" indent="-342900">
              <a:buAutoNum type="arabicPeriod"/>
              <a:defRPr/>
            </a:pPr>
            <a:r>
              <a:rPr lang="fr-FR" b="1" dirty="0" smtClean="0"/>
              <a:t>Brève présentation de la mesure GHT</a:t>
            </a:r>
          </a:p>
          <a:p>
            <a:pPr>
              <a:defRPr/>
            </a:pPr>
            <a:endParaRPr lang="fr-FR" sz="1000" b="1" dirty="0" smtClean="0"/>
          </a:p>
          <a:p>
            <a:pPr marL="342900" indent="-342900">
              <a:buFont typeface="+mj-lt"/>
              <a:buAutoNum type="arabicPeriod" startAt="2"/>
              <a:defRPr/>
            </a:pPr>
            <a:r>
              <a:rPr lang="fr-FR" b="1" dirty="0" smtClean="0"/>
              <a:t>Le </a:t>
            </a:r>
            <a:r>
              <a:rPr lang="fr-FR" b="1" dirty="0"/>
              <a:t>DIM de </a:t>
            </a:r>
            <a:r>
              <a:rPr lang="fr-FR" b="1" dirty="0" smtClean="0"/>
              <a:t>GHT</a:t>
            </a:r>
          </a:p>
          <a:p>
            <a:pPr>
              <a:defRPr/>
            </a:pPr>
            <a:endParaRPr lang="fr-FR" sz="1000" b="1" dirty="0" smtClean="0"/>
          </a:p>
          <a:p>
            <a:pPr lvl="1">
              <a:defRPr/>
            </a:pPr>
            <a:r>
              <a:rPr lang="fr-FR" b="1" dirty="0" smtClean="0"/>
              <a:t>2.1. Pourquoi un DIM de GHT</a:t>
            </a:r>
          </a:p>
          <a:p>
            <a:pPr lvl="1">
              <a:defRPr/>
            </a:pPr>
            <a:endParaRPr lang="fr-FR" sz="1000" b="1" dirty="0" smtClean="0"/>
          </a:p>
          <a:p>
            <a:pPr lvl="1">
              <a:defRPr/>
            </a:pPr>
            <a:r>
              <a:rPr lang="fr-FR" b="1" dirty="0" smtClean="0"/>
              <a:t>2.2. Ce qui dit la loi sur le DIM de GHT</a:t>
            </a:r>
          </a:p>
          <a:p>
            <a:pPr lvl="1">
              <a:defRPr/>
            </a:pPr>
            <a:endParaRPr lang="fr-FR" sz="1000" b="1" dirty="0"/>
          </a:p>
          <a:p>
            <a:pPr lvl="1">
              <a:defRPr/>
            </a:pPr>
            <a:r>
              <a:rPr lang="fr-FR" b="1" dirty="0" smtClean="0"/>
              <a:t>2.3. Déclinaison opérationnelle du DIM de GHT</a:t>
            </a:r>
          </a:p>
          <a:p>
            <a:pPr lvl="1">
              <a:defRPr/>
            </a:pPr>
            <a:endParaRPr lang="fr-FR" sz="1000" b="1" dirty="0"/>
          </a:p>
          <a:p>
            <a:pPr lvl="1">
              <a:defRPr/>
            </a:pPr>
            <a:r>
              <a:rPr lang="fr-FR" b="1" dirty="0" smtClean="0"/>
              <a:t>2.4. Enjeux de la mise en place du DIM de GHT</a:t>
            </a:r>
          </a:p>
          <a:p>
            <a:pPr>
              <a:defRPr/>
            </a:pPr>
            <a:endParaRPr lang="fr-FR" sz="1000" b="1" dirty="0"/>
          </a:p>
          <a:p>
            <a:pPr>
              <a:defRPr/>
            </a:pPr>
            <a:r>
              <a:rPr lang="fr-FR" b="1" dirty="0" smtClean="0"/>
              <a:t>3. Orientations sur les règles budgétaires et comptables du GHT</a:t>
            </a:r>
          </a:p>
          <a:p>
            <a:pPr>
              <a:defRPr/>
            </a:pPr>
            <a:endParaRPr lang="fr-FR" sz="1000" b="1" dirty="0"/>
          </a:p>
          <a:p>
            <a:pPr lvl="1">
              <a:defRPr/>
            </a:pPr>
            <a:r>
              <a:rPr lang="fr-FR" b="1" dirty="0" smtClean="0"/>
              <a:t>3.1</a:t>
            </a:r>
            <a:r>
              <a:rPr lang="fr-FR" b="1" dirty="0"/>
              <a:t>. Pourquoi </a:t>
            </a:r>
            <a:r>
              <a:rPr lang="fr-FR" b="1" dirty="0" smtClean="0"/>
              <a:t>une solidarité financière et budgétaire de GHT</a:t>
            </a:r>
          </a:p>
          <a:p>
            <a:pPr lvl="1">
              <a:defRPr/>
            </a:pPr>
            <a:endParaRPr lang="fr-FR" sz="1000" b="1" dirty="0"/>
          </a:p>
          <a:p>
            <a:pPr lvl="1">
              <a:defRPr/>
            </a:pPr>
            <a:r>
              <a:rPr lang="fr-FR" b="1" dirty="0" smtClean="0"/>
              <a:t>3.2</a:t>
            </a:r>
            <a:r>
              <a:rPr lang="fr-FR" b="1" dirty="0"/>
              <a:t>. Ce qui dit la loi sur </a:t>
            </a:r>
            <a:r>
              <a:rPr lang="fr-FR" b="1" dirty="0" smtClean="0"/>
              <a:t>les règles budgétaires et comptables</a:t>
            </a:r>
            <a:endParaRPr lang="fr-FR" b="1" dirty="0"/>
          </a:p>
          <a:p>
            <a:pPr lvl="1">
              <a:defRPr/>
            </a:pPr>
            <a:endParaRPr lang="fr-FR" sz="1000" b="1" dirty="0"/>
          </a:p>
          <a:p>
            <a:pPr lvl="1">
              <a:defRPr/>
            </a:pPr>
            <a:r>
              <a:rPr lang="fr-FR" b="1" dirty="0" smtClean="0"/>
              <a:t>3.3. Axes de travail sur le modèle opérationnel</a:t>
            </a:r>
            <a:endParaRPr lang="fr-FR" b="1" dirty="0"/>
          </a:p>
          <a:p>
            <a:pPr lvl="1">
              <a:defRPr/>
            </a:pPr>
            <a:endParaRPr lang="fr-FR" sz="1000" b="1" dirty="0"/>
          </a:p>
          <a:p>
            <a:pPr lvl="1">
              <a:defRPr/>
            </a:pPr>
            <a:r>
              <a:rPr lang="fr-FR" b="1" dirty="0" smtClean="0"/>
              <a:t>3.4</a:t>
            </a:r>
            <a:r>
              <a:rPr lang="fr-FR" b="1" dirty="0"/>
              <a:t>. Enjeux de </a:t>
            </a:r>
            <a:r>
              <a:rPr lang="fr-FR" b="1" dirty="0" smtClean="0"/>
              <a:t>cette solidarité budgétaire et comptable de GHT</a:t>
            </a:r>
            <a:endParaRPr lang="fr-FR" b="1" dirty="0"/>
          </a:p>
          <a:p>
            <a:pPr>
              <a:defRPr/>
            </a:pPr>
            <a:endParaRPr lang="fr-FR" b="1" dirty="0" smtClean="0"/>
          </a:p>
          <a:p>
            <a:pPr>
              <a:defRPr/>
            </a:pPr>
            <a:endParaRPr lang="fr-FR" b="1" dirty="0" smtClean="0"/>
          </a:p>
        </p:txBody>
      </p:sp>
    </p:spTree>
    <p:extLst>
      <p:ext uri="{BB962C8B-B14F-4D97-AF65-F5344CB8AC3E}">
        <p14:creationId xmlns:p14="http://schemas.microsoft.com/office/powerpoint/2010/main" val="2803983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71600" y="4509120"/>
            <a:ext cx="7128792" cy="50405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6" name="Rectangle 2"/>
          <p:cNvSpPr>
            <a:spLocks noChangeArrowheads="1"/>
          </p:cNvSpPr>
          <p:nvPr/>
        </p:nvSpPr>
        <p:spPr bwMode="auto">
          <a:xfrm>
            <a:off x="323529" y="548680"/>
            <a:ext cx="8653788" cy="695477"/>
          </a:xfrm>
          <a:prstGeom prst="rect">
            <a:avLst/>
          </a:prstGeom>
          <a:solidFill>
            <a:srgbClr val="735D9F"/>
          </a:solidFill>
          <a:ln w="9525" algn="ctr">
            <a:noFill/>
            <a:round/>
            <a:headEnd/>
            <a:tailEnd/>
          </a:ln>
        </p:spPr>
        <p:txBody>
          <a:bodyPr lIns="64243" tIns="32120" rIns="64243" bIns="32120" anchor="ctr" anchorCtr="1"/>
          <a:lstStyle/>
          <a:p>
            <a:pPr algn="ctr" defTabSz="639528" eaLnBrk="0" hangingPunct="0"/>
            <a:r>
              <a:rPr lang="fr-FR" sz="2400" b="1" dirty="0" smtClean="0">
                <a:solidFill>
                  <a:schemeClr val="bg1"/>
                </a:solidFill>
              </a:rPr>
              <a:t>SOMMAIRE</a:t>
            </a:r>
          </a:p>
        </p:txBody>
      </p:sp>
      <p:sp>
        <p:nvSpPr>
          <p:cNvPr id="8" name="ZoneTexte 7"/>
          <p:cNvSpPr txBox="1"/>
          <p:nvPr/>
        </p:nvSpPr>
        <p:spPr>
          <a:xfrm>
            <a:off x="1115616" y="1574790"/>
            <a:ext cx="6840760" cy="5232202"/>
          </a:xfrm>
          <a:prstGeom prst="rect">
            <a:avLst/>
          </a:prstGeom>
          <a:noFill/>
        </p:spPr>
        <p:txBody>
          <a:bodyPr wrap="square" rtlCol="0">
            <a:spAutoFit/>
          </a:bodyPr>
          <a:lstStyle/>
          <a:p>
            <a:pPr marL="342900" indent="-342900">
              <a:buAutoNum type="arabicPeriod"/>
              <a:defRPr/>
            </a:pPr>
            <a:r>
              <a:rPr lang="fr-FR" b="1" dirty="0" smtClean="0"/>
              <a:t>Brève présentation de la mesure GHT</a:t>
            </a:r>
          </a:p>
          <a:p>
            <a:pPr>
              <a:defRPr/>
            </a:pPr>
            <a:endParaRPr lang="fr-FR" sz="1000" b="1" dirty="0" smtClean="0"/>
          </a:p>
          <a:p>
            <a:pPr marL="342900" indent="-342900">
              <a:buFont typeface="+mj-lt"/>
              <a:buAutoNum type="arabicPeriod" startAt="2"/>
              <a:defRPr/>
            </a:pPr>
            <a:r>
              <a:rPr lang="fr-FR" b="1" dirty="0" smtClean="0"/>
              <a:t>Le </a:t>
            </a:r>
            <a:r>
              <a:rPr lang="fr-FR" b="1" dirty="0"/>
              <a:t>DIM de </a:t>
            </a:r>
            <a:r>
              <a:rPr lang="fr-FR" b="1" dirty="0" smtClean="0"/>
              <a:t>GHT</a:t>
            </a:r>
          </a:p>
          <a:p>
            <a:pPr>
              <a:defRPr/>
            </a:pPr>
            <a:endParaRPr lang="fr-FR" sz="1000" b="1" dirty="0" smtClean="0"/>
          </a:p>
          <a:p>
            <a:pPr lvl="1">
              <a:defRPr/>
            </a:pPr>
            <a:r>
              <a:rPr lang="fr-FR" b="1" dirty="0" smtClean="0"/>
              <a:t>2.1. Pourquoi un DIM de GHT</a:t>
            </a:r>
          </a:p>
          <a:p>
            <a:pPr lvl="1">
              <a:defRPr/>
            </a:pPr>
            <a:endParaRPr lang="fr-FR" sz="1000" b="1" dirty="0" smtClean="0"/>
          </a:p>
          <a:p>
            <a:pPr lvl="1">
              <a:defRPr/>
            </a:pPr>
            <a:r>
              <a:rPr lang="fr-FR" b="1" dirty="0" smtClean="0"/>
              <a:t>2.2. Ce qui dit la loi sur le DIM de GHT</a:t>
            </a:r>
          </a:p>
          <a:p>
            <a:pPr lvl="1">
              <a:defRPr/>
            </a:pPr>
            <a:endParaRPr lang="fr-FR" sz="1000" b="1" dirty="0"/>
          </a:p>
          <a:p>
            <a:pPr lvl="1">
              <a:defRPr/>
            </a:pPr>
            <a:r>
              <a:rPr lang="fr-FR" b="1" dirty="0" smtClean="0"/>
              <a:t>2.3. Déclinaison opérationnelle du DIM de GHT</a:t>
            </a:r>
          </a:p>
          <a:p>
            <a:pPr lvl="1">
              <a:defRPr/>
            </a:pPr>
            <a:endParaRPr lang="fr-FR" sz="1000" b="1" dirty="0"/>
          </a:p>
          <a:p>
            <a:pPr lvl="1">
              <a:defRPr/>
            </a:pPr>
            <a:r>
              <a:rPr lang="fr-FR" b="1" dirty="0" smtClean="0"/>
              <a:t>2.4. Enjeux de la mise en place du DIM de GHT</a:t>
            </a:r>
          </a:p>
          <a:p>
            <a:pPr>
              <a:defRPr/>
            </a:pPr>
            <a:endParaRPr lang="fr-FR" sz="1000" b="1" dirty="0"/>
          </a:p>
          <a:p>
            <a:pPr>
              <a:defRPr/>
            </a:pPr>
            <a:r>
              <a:rPr lang="fr-FR" b="1" dirty="0" smtClean="0"/>
              <a:t>3. Orientations sur les règles budgétaires et comptables du GHT</a:t>
            </a:r>
          </a:p>
          <a:p>
            <a:pPr>
              <a:defRPr/>
            </a:pPr>
            <a:endParaRPr lang="fr-FR" sz="1000" b="1" dirty="0"/>
          </a:p>
          <a:p>
            <a:pPr lvl="1">
              <a:defRPr/>
            </a:pPr>
            <a:r>
              <a:rPr lang="fr-FR" b="1" dirty="0" smtClean="0"/>
              <a:t>3.1</a:t>
            </a:r>
            <a:r>
              <a:rPr lang="fr-FR" b="1" dirty="0"/>
              <a:t>. Pourquoi </a:t>
            </a:r>
            <a:r>
              <a:rPr lang="fr-FR" b="1" dirty="0" smtClean="0"/>
              <a:t>une solidarité financière et budgétaire de GHT</a:t>
            </a:r>
          </a:p>
          <a:p>
            <a:pPr lvl="1">
              <a:defRPr/>
            </a:pPr>
            <a:endParaRPr lang="fr-FR" sz="1000" b="1" dirty="0"/>
          </a:p>
          <a:p>
            <a:pPr lvl="1">
              <a:defRPr/>
            </a:pPr>
            <a:r>
              <a:rPr lang="fr-FR" b="1" dirty="0" smtClean="0"/>
              <a:t>3.2</a:t>
            </a:r>
            <a:r>
              <a:rPr lang="fr-FR" b="1" dirty="0"/>
              <a:t>. Ce qui dit la loi sur </a:t>
            </a:r>
            <a:r>
              <a:rPr lang="fr-FR" b="1" dirty="0" smtClean="0"/>
              <a:t>les règles budgétaires et comptables</a:t>
            </a:r>
            <a:endParaRPr lang="fr-FR" b="1" dirty="0"/>
          </a:p>
          <a:p>
            <a:pPr lvl="1">
              <a:defRPr/>
            </a:pPr>
            <a:endParaRPr lang="fr-FR" sz="1000" b="1" dirty="0"/>
          </a:p>
          <a:p>
            <a:pPr lvl="1">
              <a:defRPr/>
            </a:pPr>
            <a:r>
              <a:rPr lang="fr-FR" b="1" dirty="0" smtClean="0"/>
              <a:t>3.3. Axes de travail sur le modèle opérationnel</a:t>
            </a:r>
            <a:endParaRPr lang="fr-FR" b="1" dirty="0"/>
          </a:p>
          <a:p>
            <a:pPr lvl="1">
              <a:defRPr/>
            </a:pPr>
            <a:endParaRPr lang="fr-FR" sz="1000" b="1" dirty="0"/>
          </a:p>
          <a:p>
            <a:pPr lvl="1">
              <a:defRPr/>
            </a:pPr>
            <a:r>
              <a:rPr lang="fr-FR" b="1" dirty="0" smtClean="0"/>
              <a:t>3.4</a:t>
            </a:r>
            <a:r>
              <a:rPr lang="fr-FR" b="1" dirty="0"/>
              <a:t>. Enjeux de </a:t>
            </a:r>
            <a:r>
              <a:rPr lang="fr-FR" b="1" dirty="0" smtClean="0"/>
              <a:t>cette solidarité budgétaire et comptable de GHT</a:t>
            </a:r>
            <a:endParaRPr lang="fr-FR" b="1" dirty="0"/>
          </a:p>
          <a:p>
            <a:pPr>
              <a:defRPr/>
            </a:pPr>
            <a:endParaRPr lang="fr-FR" b="1" dirty="0" smtClean="0"/>
          </a:p>
          <a:p>
            <a:pPr>
              <a:defRPr/>
            </a:pPr>
            <a:endParaRPr lang="fr-FR" b="1" dirty="0" smtClean="0"/>
          </a:p>
        </p:txBody>
      </p:sp>
    </p:spTree>
    <p:extLst>
      <p:ext uri="{BB962C8B-B14F-4D97-AF65-F5344CB8AC3E}">
        <p14:creationId xmlns:p14="http://schemas.microsoft.com/office/powerpoint/2010/main" val="695989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71600" y="1484784"/>
            <a:ext cx="7128792" cy="50405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6" name="Rectangle 2"/>
          <p:cNvSpPr>
            <a:spLocks noChangeArrowheads="1"/>
          </p:cNvSpPr>
          <p:nvPr/>
        </p:nvSpPr>
        <p:spPr bwMode="auto">
          <a:xfrm>
            <a:off x="323529" y="548680"/>
            <a:ext cx="8653788" cy="695477"/>
          </a:xfrm>
          <a:prstGeom prst="rect">
            <a:avLst/>
          </a:prstGeom>
          <a:solidFill>
            <a:srgbClr val="735D9F"/>
          </a:solidFill>
          <a:ln w="9525" algn="ctr">
            <a:noFill/>
            <a:round/>
            <a:headEnd/>
            <a:tailEnd/>
          </a:ln>
        </p:spPr>
        <p:txBody>
          <a:bodyPr lIns="64243" tIns="32120" rIns="64243" bIns="32120" anchor="ctr" anchorCtr="1"/>
          <a:lstStyle/>
          <a:p>
            <a:pPr algn="ctr" defTabSz="639528" eaLnBrk="0" hangingPunct="0"/>
            <a:r>
              <a:rPr lang="fr-FR" sz="2400" b="1" dirty="0" smtClean="0">
                <a:solidFill>
                  <a:schemeClr val="bg1"/>
                </a:solidFill>
              </a:rPr>
              <a:t>SOMMAIRE</a:t>
            </a:r>
          </a:p>
        </p:txBody>
      </p:sp>
      <p:sp>
        <p:nvSpPr>
          <p:cNvPr id="8" name="ZoneTexte 7"/>
          <p:cNvSpPr txBox="1"/>
          <p:nvPr/>
        </p:nvSpPr>
        <p:spPr>
          <a:xfrm>
            <a:off x="1115616" y="1574790"/>
            <a:ext cx="6840760" cy="5232202"/>
          </a:xfrm>
          <a:prstGeom prst="rect">
            <a:avLst/>
          </a:prstGeom>
          <a:noFill/>
        </p:spPr>
        <p:txBody>
          <a:bodyPr wrap="square" rtlCol="0">
            <a:spAutoFit/>
          </a:bodyPr>
          <a:lstStyle/>
          <a:p>
            <a:pPr marL="342900" indent="-342900">
              <a:buAutoNum type="arabicPeriod"/>
              <a:defRPr/>
            </a:pPr>
            <a:r>
              <a:rPr lang="fr-FR" b="1" dirty="0" smtClean="0"/>
              <a:t>Brève présentation de la mesure GHT</a:t>
            </a:r>
          </a:p>
          <a:p>
            <a:pPr>
              <a:defRPr/>
            </a:pPr>
            <a:endParaRPr lang="fr-FR" sz="1000" b="1" dirty="0" smtClean="0"/>
          </a:p>
          <a:p>
            <a:pPr marL="342900" indent="-342900">
              <a:buFont typeface="+mj-lt"/>
              <a:buAutoNum type="arabicPeriod" startAt="2"/>
              <a:defRPr/>
            </a:pPr>
            <a:r>
              <a:rPr lang="fr-FR" b="1" dirty="0" smtClean="0"/>
              <a:t>Le </a:t>
            </a:r>
            <a:r>
              <a:rPr lang="fr-FR" b="1" dirty="0"/>
              <a:t>DIM de </a:t>
            </a:r>
            <a:r>
              <a:rPr lang="fr-FR" b="1" dirty="0" smtClean="0"/>
              <a:t>GHT</a:t>
            </a:r>
          </a:p>
          <a:p>
            <a:pPr>
              <a:defRPr/>
            </a:pPr>
            <a:endParaRPr lang="fr-FR" sz="1000" b="1" dirty="0" smtClean="0"/>
          </a:p>
          <a:p>
            <a:pPr lvl="1">
              <a:defRPr/>
            </a:pPr>
            <a:r>
              <a:rPr lang="fr-FR" b="1" dirty="0" smtClean="0"/>
              <a:t>2.1. Pourquoi un DIM de GHT</a:t>
            </a:r>
          </a:p>
          <a:p>
            <a:pPr lvl="1">
              <a:defRPr/>
            </a:pPr>
            <a:endParaRPr lang="fr-FR" sz="1000" b="1" dirty="0" smtClean="0"/>
          </a:p>
          <a:p>
            <a:pPr lvl="1">
              <a:defRPr/>
            </a:pPr>
            <a:r>
              <a:rPr lang="fr-FR" b="1" dirty="0" smtClean="0"/>
              <a:t>2.2. Ce qui dit la loi sur le DIM de GHT</a:t>
            </a:r>
          </a:p>
          <a:p>
            <a:pPr lvl="1">
              <a:defRPr/>
            </a:pPr>
            <a:endParaRPr lang="fr-FR" sz="1000" b="1" dirty="0"/>
          </a:p>
          <a:p>
            <a:pPr lvl="1">
              <a:defRPr/>
            </a:pPr>
            <a:r>
              <a:rPr lang="fr-FR" b="1" dirty="0" smtClean="0"/>
              <a:t>2.3. Déclinaison opérationnelle du DIM de GHT</a:t>
            </a:r>
          </a:p>
          <a:p>
            <a:pPr lvl="1">
              <a:defRPr/>
            </a:pPr>
            <a:endParaRPr lang="fr-FR" sz="1000" b="1" dirty="0"/>
          </a:p>
          <a:p>
            <a:pPr lvl="1">
              <a:defRPr/>
            </a:pPr>
            <a:r>
              <a:rPr lang="fr-FR" b="1" dirty="0" smtClean="0"/>
              <a:t>2.4. Enjeux de la mise en place du DIM de GHT</a:t>
            </a:r>
          </a:p>
          <a:p>
            <a:pPr>
              <a:defRPr/>
            </a:pPr>
            <a:endParaRPr lang="fr-FR" sz="1000" b="1" dirty="0"/>
          </a:p>
          <a:p>
            <a:pPr>
              <a:defRPr/>
            </a:pPr>
            <a:r>
              <a:rPr lang="fr-FR" b="1" dirty="0" smtClean="0"/>
              <a:t>3. Orientations sur les règles budgétaires et comptables du GHT</a:t>
            </a:r>
          </a:p>
          <a:p>
            <a:pPr>
              <a:defRPr/>
            </a:pPr>
            <a:endParaRPr lang="fr-FR" sz="1000" b="1" dirty="0"/>
          </a:p>
          <a:p>
            <a:pPr lvl="1">
              <a:defRPr/>
            </a:pPr>
            <a:r>
              <a:rPr lang="fr-FR" b="1" dirty="0" smtClean="0"/>
              <a:t>3.1</a:t>
            </a:r>
            <a:r>
              <a:rPr lang="fr-FR" b="1" dirty="0"/>
              <a:t>. Pourquoi </a:t>
            </a:r>
            <a:r>
              <a:rPr lang="fr-FR" b="1" dirty="0" smtClean="0"/>
              <a:t>une solidarité financière et budgétaire de GHT</a:t>
            </a:r>
          </a:p>
          <a:p>
            <a:pPr lvl="1">
              <a:defRPr/>
            </a:pPr>
            <a:endParaRPr lang="fr-FR" sz="1000" b="1" dirty="0"/>
          </a:p>
          <a:p>
            <a:pPr lvl="1">
              <a:defRPr/>
            </a:pPr>
            <a:r>
              <a:rPr lang="fr-FR" b="1" dirty="0" smtClean="0"/>
              <a:t>3.2</a:t>
            </a:r>
            <a:r>
              <a:rPr lang="fr-FR" b="1" dirty="0"/>
              <a:t>. Ce qui dit la loi sur </a:t>
            </a:r>
            <a:r>
              <a:rPr lang="fr-FR" b="1" dirty="0" smtClean="0"/>
              <a:t>les règles budgétaires et comptables</a:t>
            </a:r>
            <a:endParaRPr lang="fr-FR" b="1" dirty="0"/>
          </a:p>
          <a:p>
            <a:pPr lvl="1">
              <a:defRPr/>
            </a:pPr>
            <a:endParaRPr lang="fr-FR" sz="1000" b="1" dirty="0"/>
          </a:p>
          <a:p>
            <a:pPr lvl="1">
              <a:defRPr/>
            </a:pPr>
            <a:r>
              <a:rPr lang="fr-FR" b="1" dirty="0" smtClean="0"/>
              <a:t>3.3. Axes de travail sur le modèle opérationnel</a:t>
            </a:r>
            <a:endParaRPr lang="fr-FR" b="1" dirty="0"/>
          </a:p>
          <a:p>
            <a:pPr lvl="1">
              <a:defRPr/>
            </a:pPr>
            <a:endParaRPr lang="fr-FR" sz="1000" b="1" dirty="0"/>
          </a:p>
          <a:p>
            <a:pPr lvl="1">
              <a:defRPr/>
            </a:pPr>
            <a:r>
              <a:rPr lang="fr-FR" b="1" dirty="0" smtClean="0"/>
              <a:t>3.4</a:t>
            </a:r>
            <a:r>
              <a:rPr lang="fr-FR" b="1" dirty="0"/>
              <a:t>. Enjeux de </a:t>
            </a:r>
            <a:r>
              <a:rPr lang="fr-FR" b="1" dirty="0" smtClean="0"/>
              <a:t>cette solidarité budgétaire et comptable de GHT</a:t>
            </a:r>
            <a:endParaRPr lang="fr-FR" b="1" dirty="0"/>
          </a:p>
          <a:p>
            <a:pPr>
              <a:defRPr/>
            </a:pPr>
            <a:endParaRPr lang="fr-FR" b="1" dirty="0" smtClean="0"/>
          </a:p>
          <a:p>
            <a:pPr>
              <a:defRPr/>
            </a:pPr>
            <a:endParaRPr lang="fr-FR"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POURQUOI UNE SOLIDARITE FINANCIERE ET BUDGETAIRE DE GHT</a:t>
            </a:r>
          </a:p>
        </p:txBody>
      </p:sp>
      <p:sp>
        <p:nvSpPr>
          <p:cNvPr id="13" name="Rectangle à coins arrondis 12"/>
          <p:cNvSpPr/>
          <p:nvPr/>
        </p:nvSpPr>
        <p:spPr bwMode="auto">
          <a:xfrm>
            <a:off x="467544" y="1268760"/>
            <a:ext cx="8208912" cy="864096"/>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ctr"/>
            <a:r>
              <a:rPr lang="fr-FR" b="1" dirty="0" smtClean="0"/>
              <a:t>Une stratégie de groupe qui se heurte à un modèle de financement exacerbant des postures concurrentielles </a:t>
            </a:r>
          </a:p>
        </p:txBody>
      </p:sp>
      <p:sp>
        <p:nvSpPr>
          <p:cNvPr id="9" name="Rectangle à coins arrondis 8"/>
          <p:cNvSpPr/>
          <p:nvPr/>
        </p:nvSpPr>
        <p:spPr bwMode="auto">
          <a:xfrm>
            <a:off x="467544" y="2564904"/>
            <a:ext cx="8208912" cy="648072"/>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indent="-261938" algn="just">
              <a:buFont typeface="Wingdings" pitchFamily="2" charset="2"/>
              <a:buChar char="Ø"/>
            </a:pPr>
            <a:r>
              <a:rPr lang="fr-FR" sz="1700" b="1" dirty="0" smtClean="0"/>
              <a:t>Masquer les effets de la T2A empêchant la mise en œuvre du projet médical de territoire cohérent (supprimer les redondances et combler les « trous »)</a:t>
            </a:r>
          </a:p>
        </p:txBody>
      </p:sp>
      <p:sp>
        <p:nvSpPr>
          <p:cNvPr id="14" name="Rectangle à coins arrondis 13"/>
          <p:cNvSpPr/>
          <p:nvPr/>
        </p:nvSpPr>
        <p:spPr bwMode="auto">
          <a:xfrm>
            <a:off x="467544" y="3501008"/>
            <a:ext cx="8208912" cy="648072"/>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indent="-261938" algn="just">
              <a:buFont typeface="Wingdings" pitchFamily="2" charset="2"/>
              <a:buChar char="Ø"/>
            </a:pPr>
            <a:r>
              <a:rPr lang="fr-FR" sz="1700" b="1" dirty="0" smtClean="0"/>
              <a:t>Mettre en commun une compétence experte sur le pilotage de la trésorerie</a:t>
            </a:r>
          </a:p>
        </p:txBody>
      </p:sp>
      <p:sp>
        <p:nvSpPr>
          <p:cNvPr id="15" name="Rectangle à coins arrondis 14"/>
          <p:cNvSpPr/>
          <p:nvPr/>
        </p:nvSpPr>
        <p:spPr bwMode="auto">
          <a:xfrm>
            <a:off x="467544" y="4489372"/>
            <a:ext cx="8208912" cy="648072"/>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indent="-261938" algn="just">
              <a:buFont typeface="Wingdings" pitchFamily="2" charset="2"/>
              <a:buChar char="Ø"/>
            </a:pPr>
            <a:r>
              <a:rPr lang="fr-FR" sz="1700" b="1" dirty="0" smtClean="0"/>
              <a:t>Générer des économies sur le tirage des lignes de trésorerie par la mobilisation, au quotidien, de la trésorerie « qui dort » au sein du groupe</a:t>
            </a:r>
          </a:p>
        </p:txBody>
      </p:sp>
      <p:sp>
        <p:nvSpPr>
          <p:cNvPr id="7" name="Rectangle à coins arrondis 6"/>
          <p:cNvSpPr/>
          <p:nvPr/>
        </p:nvSpPr>
        <p:spPr bwMode="auto">
          <a:xfrm>
            <a:off x="465178" y="5373216"/>
            <a:ext cx="8208912" cy="648072"/>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indent="-261938" algn="just">
              <a:buFont typeface="Wingdings" pitchFamily="2" charset="2"/>
              <a:buChar char="Ø"/>
            </a:pPr>
            <a:r>
              <a:rPr lang="fr-FR" sz="1700" b="1" dirty="0" smtClean="0"/>
              <a:t>Favoriser les restructurations au sein du GHT</a:t>
            </a:r>
          </a:p>
        </p:txBody>
      </p:sp>
    </p:spTree>
    <p:extLst>
      <p:ext uri="{BB962C8B-B14F-4D97-AF65-F5344CB8AC3E}">
        <p14:creationId xmlns:p14="http://schemas.microsoft.com/office/powerpoint/2010/main" val="1902056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71600" y="4941168"/>
            <a:ext cx="7128792" cy="50405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6" name="Rectangle 2"/>
          <p:cNvSpPr>
            <a:spLocks noChangeArrowheads="1"/>
          </p:cNvSpPr>
          <p:nvPr/>
        </p:nvSpPr>
        <p:spPr bwMode="auto">
          <a:xfrm>
            <a:off x="323529" y="548680"/>
            <a:ext cx="8653788" cy="695477"/>
          </a:xfrm>
          <a:prstGeom prst="rect">
            <a:avLst/>
          </a:prstGeom>
          <a:solidFill>
            <a:srgbClr val="735D9F"/>
          </a:solidFill>
          <a:ln w="9525" algn="ctr">
            <a:noFill/>
            <a:round/>
            <a:headEnd/>
            <a:tailEnd/>
          </a:ln>
        </p:spPr>
        <p:txBody>
          <a:bodyPr lIns="64243" tIns="32120" rIns="64243" bIns="32120" anchor="ctr" anchorCtr="1"/>
          <a:lstStyle/>
          <a:p>
            <a:pPr algn="ctr" defTabSz="639528" eaLnBrk="0" hangingPunct="0"/>
            <a:r>
              <a:rPr lang="fr-FR" sz="2400" b="1" dirty="0" smtClean="0">
                <a:solidFill>
                  <a:schemeClr val="bg1"/>
                </a:solidFill>
              </a:rPr>
              <a:t>SOMMAIRE</a:t>
            </a:r>
          </a:p>
        </p:txBody>
      </p:sp>
      <p:sp>
        <p:nvSpPr>
          <p:cNvPr id="8" name="ZoneTexte 7"/>
          <p:cNvSpPr txBox="1"/>
          <p:nvPr/>
        </p:nvSpPr>
        <p:spPr>
          <a:xfrm>
            <a:off x="1115616" y="1574790"/>
            <a:ext cx="6840760" cy="5232202"/>
          </a:xfrm>
          <a:prstGeom prst="rect">
            <a:avLst/>
          </a:prstGeom>
          <a:noFill/>
        </p:spPr>
        <p:txBody>
          <a:bodyPr wrap="square" rtlCol="0">
            <a:spAutoFit/>
          </a:bodyPr>
          <a:lstStyle/>
          <a:p>
            <a:pPr marL="342900" indent="-342900">
              <a:buAutoNum type="arabicPeriod"/>
              <a:defRPr/>
            </a:pPr>
            <a:r>
              <a:rPr lang="fr-FR" b="1" dirty="0" smtClean="0"/>
              <a:t>Brève présentation de la mesure GHT</a:t>
            </a:r>
          </a:p>
          <a:p>
            <a:pPr>
              <a:defRPr/>
            </a:pPr>
            <a:endParaRPr lang="fr-FR" sz="1000" b="1" dirty="0" smtClean="0"/>
          </a:p>
          <a:p>
            <a:pPr marL="342900" indent="-342900">
              <a:buFont typeface="+mj-lt"/>
              <a:buAutoNum type="arabicPeriod" startAt="2"/>
              <a:defRPr/>
            </a:pPr>
            <a:r>
              <a:rPr lang="fr-FR" b="1" dirty="0" smtClean="0"/>
              <a:t>Le </a:t>
            </a:r>
            <a:r>
              <a:rPr lang="fr-FR" b="1" dirty="0"/>
              <a:t>DIM de </a:t>
            </a:r>
            <a:r>
              <a:rPr lang="fr-FR" b="1" dirty="0" smtClean="0"/>
              <a:t>GHT</a:t>
            </a:r>
          </a:p>
          <a:p>
            <a:pPr>
              <a:defRPr/>
            </a:pPr>
            <a:endParaRPr lang="fr-FR" sz="1000" b="1" dirty="0" smtClean="0"/>
          </a:p>
          <a:p>
            <a:pPr lvl="1">
              <a:defRPr/>
            </a:pPr>
            <a:r>
              <a:rPr lang="fr-FR" b="1" dirty="0" smtClean="0"/>
              <a:t>2.1. Pourquoi un DIM de GHT</a:t>
            </a:r>
          </a:p>
          <a:p>
            <a:pPr lvl="1">
              <a:defRPr/>
            </a:pPr>
            <a:endParaRPr lang="fr-FR" sz="1000" b="1" dirty="0" smtClean="0"/>
          </a:p>
          <a:p>
            <a:pPr lvl="1">
              <a:defRPr/>
            </a:pPr>
            <a:r>
              <a:rPr lang="fr-FR" b="1" dirty="0" smtClean="0"/>
              <a:t>2.2. Ce qui dit la loi sur le DIM de GHT</a:t>
            </a:r>
          </a:p>
          <a:p>
            <a:pPr lvl="1">
              <a:defRPr/>
            </a:pPr>
            <a:endParaRPr lang="fr-FR" sz="1000" b="1" dirty="0"/>
          </a:p>
          <a:p>
            <a:pPr lvl="1">
              <a:defRPr/>
            </a:pPr>
            <a:r>
              <a:rPr lang="fr-FR" b="1" dirty="0" smtClean="0"/>
              <a:t>2.3. Déclinaison opérationnelle du DIM de GHT</a:t>
            </a:r>
          </a:p>
          <a:p>
            <a:pPr lvl="1">
              <a:defRPr/>
            </a:pPr>
            <a:endParaRPr lang="fr-FR" sz="1000" b="1" dirty="0"/>
          </a:p>
          <a:p>
            <a:pPr lvl="1">
              <a:defRPr/>
            </a:pPr>
            <a:r>
              <a:rPr lang="fr-FR" b="1" dirty="0" smtClean="0"/>
              <a:t>2.4. Enjeux de la mise en place du DIM de GHT</a:t>
            </a:r>
          </a:p>
          <a:p>
            <a:pPr>
              <a:defRPr/>
            </a:pPr>
            <a:endParaRPr lang="fr-FR" sz="1000" b="1" dirty="0"/>
          </a:p>
          <a:p>
            <a:pPr>
              <a:defRPr/>
            </a:pPr>
            <a:r>
              <a:rPr lang="fr-FR" b="1" dirty="0" smtClean="0"/>
              <a:t>3. Orientations sur les règles budgétaires et comptables du GHT</a:t>
            </a:r>
          </a:p>
          <a:p>
            <a:pPr>
              <a:defRPr/>
            </a:pPr>
            <a:endParaRPr lang="fr-FR" sz="1000" b="1" dirty="0"/>
          </a:p>
          <a:p>
            <a:pPr lvl="1">
              <a:defRPr/>
            </a:pPr>
            <a:r>
              <a:rPr lang="fr-FR" b="1" dirty="0" smtClean="0"/>
              <a:t>3.1</a:t>
            </a:r>
            <a:r>
              <a:rPr lang="fr-FR" b="1" dirty="0"/>
              <a:t>. Pourquoi </a:t>
            </a:r>
            <a:r>
              <a:rPr lang="fr-FR" b="1" dirty="0" smtClean="0"/>
              <a:t>une solidarité financière et budgétaire de GHT</a:t>
            </a:r>
          </a:p>
          <a:p>
            <a:pPr lvl="1">
              <a:defRPr/>
            </a:pPr>
            <a:endParaRPr lang="fr-FR" sz="1000" b="1" dirty="0"/>
          </a:p>
          <a:p>
            <a:pPr lvl="1">
              <a:defRPr/>
            </a:pPr>
            <a:r>
              <a:rPr lang="fr-FR" b="1" dirty="0" smtClean="0"/>
              <a:t>3.2</a:t>
            </a:r>
            <a:r>
              <a:rPr lang="fr-FR" b="1" dirty="0"/>
              <a:t>. Ce qui dit la loi sur </a:t>
            </a:r>
            <a:r>
              <a:rPr lang="fr-FR" b="1" dirty="0" smtClean="0"/>
              <a:t>les règles budgétaires et comptables</a:t>
            </a:r>
            <a:endParaRPr lang="fr-FR" b="1" dirty="0"/>
          </a:p>
          <a:p>
            <a:pPr lvl="1">
              <a:defRPr/>
            </a:pPr>
            <a:endParaRPr lang="fr-FR" sz="1000" b="1" dirty="0"/>
          </a:p>
          <a:p>
            <a:pPr lvl="1">
              <a:defRPr/>
            </a:pPr>
            <a:r>
              <a:rPr lang="fr-FR" b="1" dirty="0" smtClean="0"/>
              <a:t>3.3. Axes de travail sur le modèle opérationnel</a:t>
            </a:r>
            <a:endParaRPr lang="fr-FR" b="1" dirty="0"/>
          </a:p>
          <a:p>
            <a:pPr lvl="1">
              <a:defRPr/>
            </a:pPr>
            <a:endParaRPr lang="fr-FR" sz="1000" b="1" dirty="0"/>
          </a:p>
          <a:p>
            <a:pPr lvl="1">
              <a:defRPr/>
            </a:pPr>
            <a:r>
              <a:rPr lang="fr-FR" b="1" dirty="0" smtClean="0"/>
              <a:t>3.4</a:t>
            </a:r>
            <a:r>
              <a:rPr lang="fr-FR" b="1" dirty="0"/>
              <a:t>. Enjeux de </a:t>
            </a:r>
            <a:r>
              <a:rPr lang="fr-FR" b="1" dirty="0" smtClean="0"/>
              <a:t>cette solidarité budgétaire et comptable de GHT</a:t>
            </a:r>
            <a:endParaRPr lang="fr-FR" b="1" dirty="0"/>
          </a:p>
          <a:p>
            <a:pPr>
              <a:defRPr/>
            </a:pPr>
            <a:endParaRPr lang="fr-FR" b="1" dirty="0" smtClean="0"/>
          </a:p>
          <a:p>
            <a:pPr>
              <a:defRPr/>
            </a:pPr>
            <a:endParaRPr lang="fr-FR" b="1" dirty="0" smtClean="0"/>
          </a:p>
        </p:txBody>
      </p:sp>
    </p:spTree>
    <p:extLst>
      <p:ext uri="{BB962C8B-B14F-4D97-AF65-F5344CB8AC3E}">
        <p14:creationId xmlns:p14="http://schemas.microsoft.com/office/powerpoint/2010/main" val="1185845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323529" y="404664"/>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CE QUE DIT LA LOI SUR LES ENJEUX BUDGETAIRES ET COMPTABLES</a:t>
            </a:r>
          </a:p>
        </p:txBody>
      </p:sp>
      <p:sp>
        <p:nvSpPr>
          <p:cNvPr id="11" name="Rectangle à coins arrondis 10"/>
          <p:cNvSpPr/>
          <p:nvPr/>
        </p:nvSpPr>
        <p:spPr bwMode="auto">
          <a:xfrm>
            <a:off x="395536" y="1124744"/>
            <a:ext cx="8208912" cy="410445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r>
              <a:rPr lang="fr-FR" dirty="0" smtClean="0"/>
              <a:t>7</a:t>
            </a:r>
            <a:r>
              <a:rPr lang="fr-FR" dirty="0"/>
              <a:t>° Le 2° </a:t>
            </a:r>
            <a:r>
              <a:rPr lang="fr-FR" i="1" dirty="0"/>
              <a:t>bis </a:t>
            </a:r>
            <a:r>
              <a:rPr lang="fr-FR" dirty="0"/>
              <a:t>de l’article L. 6143-4 est complété par un </a:t>
            </a:r>
            <a:r>
              <a:rPr lang="fr-FR" dirty="0" smtClean="0"/>
              <a:t>alinéa ainsi </a:t>
            </a:r>
            <a:r>
              <a:rPr lang="fr-FR" dirty="0"/>
              <a:t>rédigé :</a:t>
            </a:r>
          </a:p>
          <a:p>
            <a:r>
              <a:rPr lang="fr-FR" dirty="0"/>
              <a:t>« Pour chacun des établissements de santé parties à </a:t>
            </a:r>
            <a:r>
              <a:rPr lang="fr-FR" dirty="0" smtClean="0"/>
              <a:t>un groupement </a:t>
            </a:r>
            <a:r>
              <a:rPr lang="fr-FR" dirty="0"/>
              <a:t>hospitalier de territoire, </a:t>
            </a:r>
            <a:r>
              <a:rPr lang="fr-FR" b="1" dirty="0"/>
              <a:t>le directeur général </a:t>
            </a:r>
            <a:r>
              <a:rPr lang="fr-FR" b="1" dirty="0" smtClean="0"/>
              <a:t>de l’agence </a:t>
            </a:r>
            <a:r>
              <a:rPr lang="fr-FR" b="1" dirty="0"/>
              <a:t>régionale de santé prend en compte l’ensemble </a:t>
            </a:r>
            <a:r>
              <a:rPr lang="fr-FR" b="1" dirty="0" smtClean="0"/>
              <a:t>des budgets </a:t>
            </a:r>
            <a:r>
              <a:rPr lang="fr-FR" b="1" dirty="0"/>
              <a:t>des établissements du groupement hospitalier </a:t>
            </a:r>
            <a:r>
              <a:rPr lang="fr-FR" b="1" dirty="0" smtClean="0"/>
              <a:t>de territoire </a:t>
            </a:r>
            <a:r>
              <a:rPr lang="fr-FR" b="1" dirty="0"/>
              <a:t>pour apprécier l’état des prévisions de recettes et </a:t>
            </a:r>
            <a:r>
              <a:rPr lang="fr-FR" b="1" dirty="0" smtClean="0"/>
              <a:t>de dépenses </a:t>
            </a:r>
            <a:r>
              <a:rPr lang="fr-FR" b="1" dirty="0"/>
              <a:t>ainsi que le plan global de financement </a:t>
            </a:r>
            <a:r>
              <a:rPr lang="fr-FR" b="1" dirty="0" smtClean="0"/>
              <a:t>pluriannuel</a:t>
            </a:r>
            <a:r>
              <a:rPr lang="fr-FR" dirty="0" smtClean="0"/>
              <a:t>, mentionnés </a:t>
            </a:r>
            <a:r>
              <a:rPr lang="fr-FR" dirty="0"/>
              <a:t>au 5° de l’article L. 6143-7 ; </a:t>
            </a:r>
            <a:r>
              <a:rPr lang="fr-FR" dirty="0" smtClean="0"/>
              <a:t>»</a:t>
            </a:r>
          </a:p>
          <a:p>
            <a:endParaRPr lang="fr-FR" dirty="0"/>
          </a:p>
          <a:p>
            <a:r>
              <a:rPr lang="fr-FR" dirty="0" smtClean="0"/>
              <a:t>IX</a:t>
            </a:r>
            <a:r>
              <a:rPr lang="fr-FR" dirty="0"/>
              <a:t> </a:t>
            </a:r>
            <a:r>
              <a:rPr lang="fr-FR" i="1" dirty="0"/>
              <a:t>(nouveau)</a:t>
            </a:r>
            <a:r>
              <a:rPr lang="fr-FR" dirty="0"/>
              <a:t>. - Dans les conditions prévues à l'article 38 de la Constitution et dans un délai d'un an à compter de la promulgation de la présente loi, le Gouvernement est autorisé à </a:t>
            </a:r>
            <a:r>
              <a:rPr lang="fr-FR" b="1" dirty="0"/>
              <a:t>prendre par ordonnance des mesures permettant de définir les règles budgétaires et comptables qui régissent les relations entre les établissements publics parties à un même groupement hospitalier de territoire.</a:t>
            </a:r>
          </a:p>
        </p:txBody>
      </p:sp>
      <p:sp>
        <p:nvSpPr>
          <p:cNvPr id="12" name="Rectangle à coins arrondis 11"/>
          <p:cNvSpPr/>
          <p:nvPr/>
        </p:nvSpPr>
        <p:spPr bwMode="auto">
          <a:xfrm>
            <a:off x="422623" y="5445224"/>
            <a:ext cx="8208912" cy="936104"/>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buNone/>
            </a:pPr>
            <a:r>
              <a:rPr lang="fr-FR" b="1" u="sng" dirty="0" smtClean="0"/>
              <a:t>Objet :</a:t>
            </a:r>
            <a:r>
              <a:rPr lang="fr-FR" b="1" dirty="0" smtClean="0"/>
              <a:t>  </a:t>
            </a:r>
            <a:r>
              <a:rPr lang="fr-FR" dirty="0" smtClean="0"/>
              <a:t>Appliquer les règles budgétaires et comptables à l’échelle du GHT, </a:t>
            </a:r>
            <a:r>
              <a:rPr lang="fr-FR" b="1" dirty="0" smtClean="0"/>
              <a:t>sans passer par une procédure lourde </a:t>
            </a:r>
            <a:r>
              <a:rPr lang="fr-FR" dirty="0" smtClean="0"/>
              <a:t>de consolidation / combinaison de comptes et sans passer par de simple flux financiers (type prestations inter-établissements)</a:t>
            </a:r>
          </a:p>
        </p:txBody>
      </p:sp>
    </p:spTree>
    <p:extLst>
      <p:ext uri="{BB962C8B-B14F-4D97-AF65-F5344CB8AC3E}">
        <p14:creationId xmlns:p14="http://schemas.microsoft.com/office/powerpoint/2010/main" val="3817947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71600" y="5373216"/>
            <a:ext cx="7128792" cy="50405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6" name="Rectangle 2"/>
          <p:cNvSpPr>
            <a:spLocks noChangeArrowheads="1"/>
          </p:cNvSpPr>
          <p:nvPr/>
        </p:nvSpPr>
        <p:spPr bwMode="auto">
          <a:xfrm>
            <a:off x="323529" y="548680"/>
            <a:ext cx="8653788" cy="695477"/>
          </a:xfrm>
          <a:prstGeom prst="rect">
            <a:avLst/>
          </a:prstGeom>
          <a:solidFill>
            <a:srgbClr val="735D9F"/>
          </a:solidFill>
          <a:ln w="9525" algn="ctr">
            <a:noFill/>
            <a:round/>
            <a:headEnd/>
            <a:tailEnd/>
          </a:ln>
        </p:spPr>
        <p:txBody>
          <a:bodyPr lIns="64243" tIns="32120" rIns="64243" bIns="32120" anchor="ctr" anchorCtr="1"/>
          <a:lstStyle/>
          <a:p>
            <a:pPr algn="ctr" defTabSz="639528" eaLnBrk="0" hangingPunct="0"/>
            <a:r>
              <a:rPr lang="fr-FR" sz="2400" b="1" dirty="0" smtClean="0">
                <a:solidFill>
                  <a:schemeClr val="bg1"/>
                </a:solidFill>
              </a:rPr>
              <a:t>SOMMAIRE</a:t>
            </a:r>
          </a:p>
        </p:txBody>
      </p:sp>
      <p:sp>
        <p:nvSpPr>
          <p:cNvPr id="8" name="ZoneTexte 7"/>
          <p:cNvSpPr txBox="1"/>
          <p:nvPr/>
        </p:nvSpPr>
        <p:spPr>
          <a:xfrm>
            <a:off x="1115616" y="1574790"/>
            <a:ext cx="6840760" cy="5232202"/>
          </a:xfrm>
          <a:prstGeom prst="rect">
            <a:avLst/>
          </a:prstGeom>
          <a:noFill/>
        </p:spPr>
        <p:txBody>
          <a:bodyPr wrap="square" rtlCol="0">
            <a:spAutoFit/>
          </a:bodyPr>
          <a:lstStyle/>
          <a:p>
            <a:pPr marL="342900" indent="-342900">
              <a:buAutoNum type="arabicPeriod"/>
              <a:defRPr/>
            </a:pPr>
            <a:r>
              <a:rPr lang="fr-FR" b="1" dirty="0" smtClean="0"/>
              <a:t>Brève présentation de la mesure GHT</a:t>
            </a:r>
          </a:p>
          <a:p>
            <a:pPr>
              <a:defRPr/>
            </a:pPr>
            <a:endParaRPr lang="fr-FR" sz="1000" b="1" dirty="0" smtClean="0"/>
          </a:p>
          <a:p>
            <a:pPr marL="342900" indent="-342900">
              <a:buFont typeface="+mj-lt"/>
              <a:buAutoNum type="arabicPeriod" startAt="2"/>
              <a:defRPr/>
            </a:pPr>
            <a:r>
              <a:rPr lang="fr-FR" b="1" dirty="0" smtClean="0"/>
              <a:t>Le </a:t>
            </a:r>
            <a:r>
              <a:rPr lang="fr-FR" b="1" dirty="0"/>
              <a:t>DIM de </a:t>
            </a:r>
            <a:r>
              <a:rPr lang="fr-FR" b="1" dirty="0" smtClean="0"/>
              <a:t>GHT</a:t>
            </a:r>
          </a:p>
          <a:p>
            <a:pPr>
              <a:defRPr/>
            </a:pPr>
            <a:endParaRPr lang="fr-FR" sz="1000" b="1" dirty="0" smtClean="0"/>
          </a:p>
          <a:p>
            <a:pPr lvl="1">
              <a:defRPr/>
            </a:pPr>
            <a:r>
              <a:rPr lang="fr-FR" b="1" dirty="0" smtClean="0"/>
              <a:t>2.1. Pourquoi un DIM de GHT</a:t>
            </a:r>
          </a:p>
          <a:p>
            <a:pPr lvl="1">
              <a:defRPr/>
            </a:pPr>
            <a:endParaRPr lang="fr-FR" sz="1000" b="1" dirty="0" smtClean="0"/>
          </a:p>
          <a:p>
            <a:pPr lvl="1">
              <a:defRPr/>
            </a:pPr>
            <a:r>
              <a:rPr lang="fr-FR" b="1" dirty="0" smtClean="0"/>
              <a:t>2.2. Ce qui dit la loi sur le DIM de GHT</a:t>
            </a:r>
          </a:p>
          <a:p>
            <a:pPr lvl="1">
              <a:defRPr/>
            </a:pPr>
            <a:endParaRPr lang="fr-FR" sz="1000" b="1" dirty="0"/>
          </a:p>
          <a:p>
            <a:pPr lvl="1">
              <a:defRPr/>
            </a:pPr>
            <a:r>
              <a:rPr lang="fr-FR" b="1" dirty="0" smtClean="0"/>
              <a:t>2.3. Déclinaison opérationnelle du DIM de GHT</a:t>
            </a:r>
          </a:p>
          <a:p>
            <a:pPr lvl="1">
              <a:defRPr/>
            </a:pPr>
            <a:endParaRPr lang="fr-FR" sz="1000" b="1" dirty="0"/>
          </a:p>
          <a:p>
            <a:pPr lvl="1">
              <a:defRPr/>
            </a:pPr>
            <a:r>
              <a:rPr lang="fr-FR" b="1" dirty="0" smtClean="0"/>
              <a:t>2.4. Enjeux de la mise en place du DIM de GHT</a:t>
            </a:r>
          </a:p>
          <a:p>
            <a:pPr>
              <a:defRPr/>
            </a:pPr>
            <a:endParaRPr lang="fr-FR" sz="1000" b="1" dirty="0"/>
          </a:p>
          <a:p>
            <a:pPr>
              <a:defRPr/>
            </a:pPr>
            <a:r>
              <a:rPr lang="fr-FR" b="1" dirty="0" smtClean="0"/>
              <a:t>3. Orientations sur les règles budgétaires et comptables du GHT</a:t>
            </a:r>
          </a:p>
          <a:p>
            <a:pPr>
              <a:defRPr/>
            </a:pPr>
            <a:endParaRPr lang="fr-FR" sz="1000" b="1" dirty="0"/>
          </a:p>
          <a:p>
            <a:pPr lvl="1">
              <a:defRPr/>
            </a:pPr>
            <a:r>
              <a:rPr lang="fr-FR" b="1" dirty="0" smtClean="0"/>
              <a:t>3.1</a:t>
            </a:r>
            <a:r>
              <a:rPr lang="fr-FR" b="1" dirty="0"/>
              <a:t>. Pourquoi </a:t>
            </a:r>
            <a:r>
              <a:rPr lang="fr-FR" b="1" dirty="0" smtClean="0"/>
              <a:t>une solidarité financière et budgétaire de GHT</a:t>
            </a:r>
          </a:p>
          <a:p>
            <a:pPr lvl="1">
              <a:defRPr/>
            </a:pPr>
            <a:endParaRPr lang="fr-FR" sz="1000" b="1" dirty="0"/>
          </a:p>
          <a:p>
            <a:pPr lvl="1">
              <a:defRPr/>
            </a:pPr>
            <a:r>
              <a:rPr lang="fr-FR" b="1" dirty="0" smtClean="0"/>
              <a:t>3.2</a:t>
            </a:r>
            <a:r>
              <a:rPr lang="fr-FR" b="1" dirty="0"/>
              <a:t>. Ce qui dit la loi sur </a:t>
            </a:r>
            <a:r>
              <a:rPr lang="fr-FR" b="1" dirty="0" smtClean="0"/>
              <a:t>les règles budgétaires et comptables</a:t>
            </a:r>
            <a:endParaRPr lang="fr-FR" b="1" dirty="0"/>
          </a:p>
          <a:p>
            <a:pPr lvl="1">
              <a:defRPr/>
            </a:pPr>
            <a:endParaRPr lang="fr-FR" sz="1000" b="1" dirty="0"/>
          </a:p>
          <a:p>
            <a:pPr lvl="1">
              <a:defRPr/>
            </a:pPr>
            <a:r>
              <a:rPr lang="fr-FR" b="1" dirty="0" smtClean="0"/>
              <a:t>3.3. Axes de travail sur le modèle opérationnel</a:t>
            </a:r>
            <a:endParaRPr lang="fr-FR" b="1" dirty="0"/>
          </a:p>
          <a:p>
            <a:pPr lvl="1">
              <a:defRPr/>
            </a:pPr>
            <a:endParaRPr lang="fr-FR" sz="1000" b="1" dirty="0"/>
          </a:p>
          <a:p>
            <a:pPr lvl="1">
              <a:defRPr/>
            </a:pPr>
            <a:r>
              <a:rPr lang="fr-FR" b="1" dirty="0" smtClean="0"/>
              <a:t>3.4</a:t>
            </a:r>
            <a:r>
              <a:rPr lang="fr-FR" b="1" dirty="0"/>
              <a:t>. Enjeux de </a:t>
            </a:r>
            <a:r>
              <a:rPr lang="fr-FR" b="1" dirty="0" smtClean="0"/>
              <a:t>cette solidarité budgétaire et comptable de GHT</a:t>
            </a:r>
            <a:endParaRPr lang="fr-FR" b="1" dirty="0"/>
          </a:p>
          <a:p>
            <a:pPr>
              <a:defRPr/>
            </a:pPr>
            <a:endParaRPr lang="fr-FR" b="1" dirty="0" smtClean="0"/>
          </a:p>
          <a:p>
            <a:pPr>
              <a:defRPr/>
            </a:pPr>
            <a:endParaRPr lang="fr-FR" b="1" dirty="0" smtClean="0"/>
          </a:p>
        </p:txBody>
      </p:sp>
    </p:spTree>
    <p:extLst>
      <p:ext uri="{BB962C8B-B14F-4D97-AF65-F5344CB8AC3E}">
        <p14:creationId xmlns:p14="http://schemas.microsoft.com/office/powerpoint/2010/main" val="1185845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AXES DE TRAVAIL</a:t>
            </a:r>
          </a:p>
        </p:txBody>
      </p:sp>
      <p:sp>
        <p:nvSpPr>
          <p:cNvPr id="13" name="Rectangle à coins arrondis 12"/>
          <p:cNvSpPr/>
          <p:nvPr/>
        </p:nvSpPr>
        <p:spPr bwMode="auto">
          <a:xfrm>
            <a:off x="467544" y="1268760"/>
            <a:ext cx="8208912" cy="864096"/>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ctr"/>
            <a:r>
              <a:rPr lang="fr-FR" b="1" dirty="0" smtClean="0"/>
              <a:t>Pour la comptabilisation des charges et produits relatifs aux activités mutualisées et gérées par l’ES support</a:t>
            </a:r>
          </a:p>
        </p:txBody>
      </p:sp>
      <p:sp>
        <p:nvSpPr>
          <p:cNvPr id="9" name="Rectangle à coins arrondis 8"/>
          <p:cNvSpPr/>
          <p:nvPr/>
        </p:nvSpPr>
        <p:spPr bwMode="auto">
          <a:xfrm>
            <a:off x="467544" y="2348880"/>
            <a:ext cx="8208912" cy="86409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indent="-261938" algn="just">
              <a:buFont typeface="Wingdings" pitchFamily="2" charset="2"/>
              <a:buChar char="Ø"/>
            </a:pPr>
            <a:r>
              <a:rPr lang="fr-FR" sz="1700" dirty="0" smtClean="0"/>
              <a:t>Création d’un </a:t>
            </a:r>
            <a:r>
              <a:rPr lang="fr-FR" sz="1700" b="1" dirty="0" smtClean="0"/>
              <a:t>budget annexe</a:t>
            </a:r>
            <a:r>
              <a:rPr lang="fr-FR" sz="1700" dirty="0" smtClean="0"/>
              <a:t> chez l’ES support, pour porter l’ensemble des charges (personnel et consommations notamment) qui ne seraient pas indivisibles ou imputables directement sur chaque ES</a:t>
            </a:r>
          </a:p>
        </p:txBody>
      </p:sp>
      <p:sp>
        <p:nvSpPr>
          <p:cNvPr id="5" name="Rectangle à coins arrondis 4"/>
          <p:cNvSpPr/>
          <p:nvPr/>
        </p:nvSpPr>
        <p:spPr bwMode="auto">
          <a:xfrm>
            <a:off x="467544" y="3356992"/>
            <a:ext cx="8208912" cy="1656184"/>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lvl="0" indent="-261938" algn="just">
              <a:buFont typeface="Wingdings" pitchFamily="2" charset="2"/>
              <a:buChar char="Ø"/>
            </a:pPr>
            <a:r>
              <a:rPr lang="fr-FR" sz="1700" dirty="0" smtClean="0"/>
              <a:t>Alimentation de ce budget annexe par une contribution de chaque ES, au moyen d’une seule facturation par an, à partir d’une </a:t>
            </a:r>
            <a:r>
              <a:rPr lang="fr-FR" sz="1700" b="1" dirty="0" smtClean="0"/>
              <a:t>clé de répartition nationale </a:t>
            </a:r>
            <a:r>
              <a:rPr lang="fr-FR" sz="1700" dirty="0" smtClean="0"/>
              <a:t>définie par arrêté (clé composite prenant en compte les </a:t>
            </a:r>
            <a:r>
              <a:rPr lang="fr-FR" sz="1700" dirty="0"/>
              <a:t>produits d’exploitation, le poids du bilan, les effectifs et le nombre de </a:t>
            </a:r>
            <a:r>
              <a:rPr lang="fr-FR" sz="1700" dirty="0" smtClean="0"/>
              <a:t>séjours). </a:t>
            </a:r>
          </a:p>
          <a:p>
            <a:pPr marL="261938" lvl="0" indent="-261938" algn="just">
              <a:buFont typeface="Wingdings" pitchFamily="2" charset="2"/>
              <a:buChar char="Ø"/>
            </a:pPr>
            <a:r>
              <a:rPr lang="fr-FR" sz="1700" dirty="0" smtClean="0"/>
              <a:t>Pas de recette d’activité de soins (transit par les ES parties)</a:t>
            </a:r>
          </a:p>
          <a:p>
            <a:pPr marL="261938" lvl="0" indent="-261938" algn="just">
              <a:buFont typeface="Wingdings" pitchFamily="2" charset="2"/>
              <a:buChar char="Ø"/>
            </a:pPr>
            <a:r>
              <a:rPr lang="fr-FR" sz="1700" dirty="0" smtClean="0"/>
              <a:t>Principe d’un </a:t>
            </a:r>
            <a:r>
              <a:rPr lang="fr-FR" sz="1700" b="1" dirty="0" smtClean="0"/>
              <a:t>budget équilibré et totalement </a:t>
            </a:r>
            <a:r>
              <a:rPr lang="fr-FR" sz="1700" b="1" dirty="0" err="1" smtClean="0"/>
              <a:t>reventilé</a:t>
            </a:r>
            <a:endParaRPr lang="fr-FR" sz="1700" b="1" dirty="0"/>
          </a:p>
        </p:txBody>
      </p:sp>
      <p:sp>
        <p:nvSpPr>
          <p:cNvPr id="6" name="Rectangle à coins arrondis 5"/>
          <p:cNvSpPr/>
          <p:nvPr/>
        </p:nvSpPr>
        <p:spPr bwMode="auto">
          <a:xfrm>
            <a:off x="470496" y="5157192"/>
            <a:ext cx="8208912" cy="864096"/>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ctr">
              <a:buFont typeface="Wingdings"/>
              <a:buChar char="è"/>
            </a:pPr>
            <a:r>
              <a:rPr lang="fr-FR" b="1" dirty="0" smtClean="0">
                <a:sym typeface="Wingdings" panose="05000000000000000000" pitchFamily="2" charset="2"/>
              </a:rPr>
              <a:t>Permet </a:t>
            </a:r>
            <a:r>
              <a:rPr lang="fr-FR" b="1" dirty="0" smtClean="0"/>
              <a:t>une </a:t>
            </a:r>
            <a:r>
              <a:rPr lang="fr-FR" b="1" dirty="0"/>
              <a:t>révision chaque année de la capacité contributive de chacun au regard de l’évolution des indicateurs retenus </a:t>
            </a:r>
          </a:p>
          <a:p>
            <a:pPr marL="285750" indent="-285750" algn="ctr">
              <a:buFont typeface="Wingdings"/>
              <a:buChar char="è"/>
            </a:pPr>
            <a:r>
              <a:rPr lang="fr-FR" b="1" dirty="0" smtClean="0">
                <a:sym typeface="Wingdings" panose="05000000000000000000" pitchFamily="2" charset="2"/>
              </a:rPr>
              <a:t>Permet </a:t>
            </a:r>
            <a:r>
              <a:rPr lang="fr-FR" b="1" dirty="0" smtClean="0"/>
              <a:t>une </a:t>
            </a:r>
            <a:r>
              <a:rPr lang="fr-FR" b="1" dirty="0"/>
              <a:t>transparence sur le contenu des prestations </a:t>
            </a:r>
            <a:r>
              <a:rPr lang="fr-FR" b="1" dirty="0" smtClean="0"/>
              <a:t>associées</a:t>
            </a:r>
          </a:p>
        </p:txBody>
      </p:sp>
    </p:spTree>
    <p:extLst>
      <p:ext uri="{BB962C8B-B14F-4D97-AF65-F5344CB8AC3E}">
        <p14:creationId xmlns:p14="http://schemas.microsoft.com/office/powerpoint/2010/main" val="425695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AXES DE TRAVAIL</a:t>
            </a:r>
          </a:p>
        </p:txBody>
      </p:sp>
      <p:sp>
        <p:nvSpPr>
          <p:cNvPr id="13" name="Rectangle à coins arrondis 12"/>
          <p:cNvSpPr/>
          <p:nvPr/>
        </p:nvSpPr>
        <p:spPr bwMode="auto">
          <a:xfrm>
            <a:off x="467544" y="1268760"/>
            <a:ext cx="8208912" cy="864096"/>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ctr"/>
            <a:r>
              <a:rPr lang="fr-FR" b="1" dirty="0" smtClean="0"/>
              <a:t>Pour la mise en place de mécanismes de solidarité de trésorerie</a:t>
            </a:r>
          </a:p>
        </p:txBody>
      </p:sp>
      <p:sp>
        <p:nvSpPr>
          <p:cNvPr id="9" name="Rectangle à coins arrondis 8"/>
          <p:cNvSpPr/>
          <p:nvPr/>
        </p:nvSpPr>
        <p:spPr bwMode="auto">
          <a:xfrm>
            <a:off x="467544" y="2348880"/>
            <a:ext cx="8208912" cy="86409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indent="-261938" algn="just">
              <a:buFont typeface="Wingdings" pitchFamily="2" charset="2"/>
              <a:buChar char="Ø"/>
            </a:pPr>
            <a:r>
              <a:rPr lang="fr-FR" sz="1700" dirty="0" smtClean="0"/>
              <a:t>Maintient de comptes 515 au niveau de chaque ES</a:t>
            </a:r>
          </a:p>
        </p:txBody>
      </p:sp>
      <p:sp>
        <p:nvSpPr>
          <p:cNvPr id="5" name="Rectangle à coins arrondis 4"/>
          <p:cNvSpPr/>
          <p:nvPr/>
        </p:nvSpPr>
        <p:spPr bwMode="auto">
          <a:xfrm>
            <a:off x="467544" y="3356992"/>
            <a:ext cx="8208912" cy="86409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lvl="0" indent="-261938" algn="just">
              <a:buFont typeface="Wingdings" pitchFamily="2" charset="2"/>
              <a:buChar char="Ø"/>
            </a:pPr>
            <a:r>
              <a:rPr lang="fr-FR" sz="1700" dirty="0" smtClean="0"/>
              <a:t>Création d’un </a:t>
            </a:r>
            <a:r>
              <a:rPr lang="fr-FR" sz="1700" b="1" dirty="0" smtClean="0"/>
              <a:t>compte « 515 » commun</a:t>
            </a:r>
            <a:r>
              <a:rPr lang="fr-FR" sz="1700" dirty="0" smtClean="0"/>
              <a:t> au niveau du GHT (porté par l’ES support) alimenté par les 515 des ES et qui les alimente en retour</a:t>
            </a:r>
          </a:p>
          <a:p>
            <a:pPr lvl="0" algn="just"/>
            <a:r>
              <a:rPr lang="fr-FR" sz="1700" dirty="0"/>
              <a:t> </a:t>
            </a:r>
            <a:r>
              <a:rPr lang="fr-FR" sz="1700" dirty="0" smtClean="0"/>
              <a:t>    = mécanismes de  cash </a:t>
            </a:r>
            <a:r>
              <a:rPr lang="fr-FR" sz="1700" dirty="0" err="1" smtClean="0"/>
              <a:t>pooling</a:t>
            </a:r>
            <a:r>
              <a:rPr lang="fr-FR" sz="1700" dirty="0" smtClean="0"/>
              <a:t> existant déjà dans le secteur privé</a:t>
            </a:r>
            <a:endParaRPr lang="fr-FR" sz="1700" dirty="0"/>
          </a:p>
        </p:txBody>
      </p:sp>
      <p:sp>
        <p:nvSpPr>
          <p:cNvPr id="6" name="Rectangle à coins arrondis 5"/>
          <p:cNvSpPr/>
          <p:nvPr/>
        </p:nvSpPr>
        <p:spPr bwMode="auto">
          <a:xfrm>
            <a:off x="470496" y="4869160"/>
            <a:ext cx="8208912" cy="1512168"/>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85750" indent="-285750" algn="ctr">
              <a:buFont typeface="Wingdings"/>
              <a:buChar char="è"/>
            </a:pPr>
            <a:r>
              <a:rPr lang="fr-FR" b="1" dirty="0" smtClean="0">
                <a:sym typeface="Wingdings" panose="05000000000000000000" pitchFamily="2" charset="2"/>
              </a:rPr>
              <a:t>Suppose un plan prévisionnel de trésorerie commun</a:t>
            </a:r>
          </a:p>
          <a:p>
            <a:pPr marL="285750" indent="-285750" algn="ctr">
              <a:buFont typeface="Wingdings"/>
              <a:buChar char="è"/>
            </a:pPr>
            <a:r>
              <a:rPr lang="fr-FR" b="1" dirty="0" smtClean="0">
                <a:sym typeface="Wingdings" panose="05000000000000000000" pitchFamily="2" charset="2"/>
              </a:rPr>
              <a:t>Suppose une politique de priorisation des mandats commune</a:t>
            </a:r>
          </a:p>
          <a:p>
            <a:pPr marL="285750" indent="-285750" algn="ctr">
              <a:buFont typeface="Wingdings"/>
              <a:buChar char="è"/>
            </a:pPr>
            <a:r>
              <a:rPr lang="fr-FR" b="1" dirty="0" smtClean="0">
                <a:sym typeface="Wingdings" panose="05000000000000000000" pitchFamily="2" charset="2"/>
              </a:rPr>
              <a:t>Suppose une politique commune de tirage de ligne de trésorerie et une concertation sur la levée d’emprunt (donc les PGFP) chacun conservant pour autant les charges liées aux frais financiers qu’il génère</a:t>
            </a:r>
            <a:endParaRPr lang="fr-FR" b="1" dirty="0" smtClean="0"/>
          </a:p>
        </p:txBody>
      </p:sp>
    </p:spTree>
    <p:extLst>
      <p:ext uri="{BB962C8B-B14F-4D97-AF65-F5344CB8AC3E}">
        <p14:creationId xmlns:p14="http://schemas.microsoft.com/office/powerpoint/2010/main" val="3014528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71600" y="5805264"/>
            <a:ext cx="7128792" cy="50405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6" name="Rectangle 2"/>
          <p:cNvSpPr>
            <a:spLocks noChangeArrowheads="1"/>
          </p:cNvSpPr>
          <p:nvPr/>
        </p:nvSpPr>
        <p:spPr bwMode="auto">
          <a:xfrm>
            <a:off x="323529" y="548680"/>
            <a:ext cx="8653788" cy="695477"/>
          </a:xfrm>
          <a:prstGeom prst="rect">
            <a:avLst/>
          </a:prstGeom>
          <a:solidFill>
            <a:srgbClr val="735D9F"/>
          </a:solidFill>
          <a:ln w="9525" algn="ctr">
            <a:noFill/>
            <a:round/>
            <a:headEnd/>
            <a:tailEnd/>
          </a:ln>
        </p:spPr>
        <p:txBody>
          <a:bodyPr lIns="64243" tIns="32120" rIns="64243" bIns="32120" anchor="ctr" anchorCtr="1"/>
          <a:lstStyle/>
          <a:p>
            <a:pPr algn="ctr" defTabSz="639528" eaLnBrk="0" hangingPunct="0"/>
            <a:r>
              <a:rPr lang="fr-FR" sz="2400" b="1" dirty="0" smtClean="0">
                <a:solidFill>
                  <a:schemeClr val="bg1"/>
                </a:solidFill>
              </a:rPr>
              <a:t>SOMMAIRE</a:t>
            </a:r>
          </a:p>
        </p:txBody>
      </p:sp>
      <p:sp>
        <p:nvSpPr>
          <p:cNvPr id="8" name="ZoneTexte 7"/>
          <p:cNvSpPr txBox="1"/>
          <p:nvPr/>
        </p:nvSpPr>
        <p:spPr>
          <a:xfrm>
            <a:off x="1115616" y="1574790"/>
            <a:ext cx="6840760" cy="5232202"/>
          </a:xfrm>
          <a:prstGeom prst="rect">
            <a:avLst/>
          </a:prstGeom>
          <a:noFill/>
        </p:spPr>
        <p:txBody>
          <a:bodyPr wrap="square" rtlCol="0">
            <a:spAutoFit/>
          </a:bodyPr>
          <a:lstStyle/>
          <a:p>
            <a:pPr marL="342900" indent="-342900">
              <a:buAutoNum type="arabicPeriod"/>
              <a:defRPr/>
            </a:pPr>
            <a:r>
              <a:rPr lang="fr-FR" b="1" dirty="0" smtClean="0"/>
              <a:t>Brève présentation de la mesure GHT</a:t>
            </a:r>
          </a:p>
          <a:p>
            <a:pPr>
              <a:defRPr/>
            </a:pPr>
            <a:endParaRPr lang="fr-FR" sz="1000" b="1" dirty="0" smtClean="0"/>
          </a:p>
          <a:p>
            <a:pPr marL="342900" indent="-342900">
              <a:buFont typeface="+mj-lt"/>
              <a:buAutoNum type="arabicPeriod" startAt="2"/>
              <a:defRPr/>
            </a:pPr>
            <a:r>
              <a:rPr lang="fr-FR" b="1" dirty="0" smtClean="0"/>
              <a:t>Le </a:t>
            </a:r>
            <a:r>
              <a:rPr lang="fr-FR" b="1" dirty="0"/>
              <a:t>DIM de </a:t>
            </a:r>
            <a:r>
              <a:rPr lang="fr-FR" b="1" dirty="0" smtClean="0"/>
              <a:t>GHT</a:t>
            </a:r>
          </a:p>
          <a:p>
            <a:pPr>
              <a:defRPr/>
            </a:pPr>
            <a:endParaRPr lang="fr-FR" sz="1000" b="1" dirty="0" smtClean="0"/>
          </a:p>
          <a:p>
            <a:pPr lvl="1">
              <a:defRPr/>
            </a:pPr>
            <a:r>
              <a:rPr lang="fr-FR" b="1" dirty="0" smtClean="0"/>
              <a:t>2.1. Pourquoi un DIM de GHT</a:t>
            </a:r>
          </a:p>
          <a:p>
            <a:pPr lvl="1">
              <a:defRPr/>
            </a:pPr>
            <a:endParaRPr lang="fr-FR" sz="1000" b="1" dirty="0" smtClean="0"/>
          </a:p>
          <a:p>
            <a:pPr lvl="1">
              <a:defRPr/>
            </a:pPr>
            <a:r>
              <a:rPr lang="fr-FR" b="1" dirty="0" smtClean="0"/>
              <a:t>2.2. Ce qui dit la loi sur le DIM de GHT</a:t>
            </a:r>
          </a:p>
          <a:p>
            <a:pPr lvl="1">
              <a:defRPr/>
            </a:pPr>
            <a:endParaRPr lang="fr-FR" sz="1000" b="1" dirty="0"/>
          </a:p>
          <a:p>
            <a:pPr lvl="1">
              <a:defRPr/>
            </a:pPr>
            <a:r>
              <a:rPr lang="fr-FR" b="1" dirty="0" smtClean="0"/>
              <a:t>2.3. Déclinaison opérationnelle du DIM de GHT</a:t>
            </a:r>
          </a:p>
          <a:p>
            <a:pPr lvl="1">
              <a:defRPr/>
            </a:pPr>
            <a:endParaRPr lang="fr-FR" sz="1000" b="1" dirty="0"/>
          </a:p>
          <a:p>
            <a:pPr lvl="1">
              <a:defRPr/>
            </a:pPr>
            <a:r>
              <a:rPr lang="fr-FR" b="1" dirty="0" smtClean="0"/>
              <a:t>2.4. Enjeux de la mise en place du DIM de GHT</a:t>
            </a:r>
          </a:p>
          <a:p>
            <a:pPr>
              <a:defRPr/>
            </a:pPr>
            <a:endParaRPr lang="fr-FR" sz="1000" b="1" dirty="0"/>
          </a:p>
          <a:p>
            <a:pPr>
              <a:defRPr/>
            </a:pPr>
            <a:r>
              <a:rPr lang="fr-FR" b="1" dirty="0" smtClean="0"/>
              <a:t>3. Orientations sur les règles budgétaires et comptables du GHT</a:t>
            </a:r>
          </a:p>
          <a:p>
            <a:pPr>
              <a:defRPr/>
            </a:pPr>
            <a:endParaRPr lang="fr-FR" sz="1000" b="1" dirty="0"/>
          </a:p>
          <a:p>
            <a:pPr lvl="1">
              <a:defRPr/>
            </a:pPr>
            <a:r>
              <a:rPr lang="fr-FR" b="1" dirty="0" smtClean="0"/>
              <a:t>3.1</a:t>
            </a:r>
            <a:r>
              <a:rPr lang="fr-FR" b="1" dirty="0"/>
              <a:t>. Pourquoi </a:t>
            </a:r>
            <a:r>
              <a:rPr lang="fr-FR" b="1" dirty="0" smtClean="0"/>
              <a:t>une solidarité financière et budgétaire de GHT</a:t>
            </a:r>
          </a:p>
          <a:p>
            <a:pPr lvl="1">
              <a:defRPr/>
            </a:pPr>
            <a:endParaRPr lang="fr-FR" sz="1000" b="1" dirty="0"/>
          </a:p>
          <a:p>
            <a:pPr lvl="1">
              <a:defRPr/>
            </a:pPr>
            <a:r>
              <a:rPr lang="fr-FR" b="1" dirty="0" smtClean="0"/>
              <a:t>3.2</a:t>
            </a:r>
            <a:r>
              <a:rPr lang="fr-FR" b="1" dirty="0"/>
              <a:t>. Ce qui dit la loi sur </a:t>
            </a:r>
            <a:r>
              <a:rPr lang="fr-FR" b="1" dirty="0" smtClean="0"/>
              <a:t>les règles budgétaires et comptables</a:t>
            </a:r>
            <a:endParaRPr lang="fr-FR" b="1" dirty="0"/>
          </a:p>
          <a:p>
            <a:pPr lvl="1">
              <a:defRPr/>
            </a:pPr>
            <a:endParaRPr lang="fr-FR" sz="1000" b="1" dirty="0"/>
          </a:p>
          <a:p>
            <a:pPr lvl="1">
              <a:defRPr/>
            </a:pPr>
            <a:r>
              <a:rPr lang="fr-FR" b="1" dirty="0" smtClean="0"/>
              <a:t>3.3. Axes de travail sur le modèle opérationnel</a:t>
            </a:r>
            <a:endParaRPr lang="fr-FR" b="1" dirty="0"/>
          </a:p>
          <a:p>
            <a:pPr lvl="1">
              <a:defRPr/>
            </a:pPr>
            <a:endParaRPr lang="fr-FR" sz="1000" b="1" dirty="0"/>
          </a:p>
          <a:p>
            <a:pPr lvl="1">
              <a:defRPr/>
            </a:pPr>
            <a:r>
              <a:rPr lang="fr-FR" b="1" dirty="0" smtClean="0"/>
              <a:t>3.4</a:t>
            </a:r>
            <a:r>
              <a:rPr lang="fr-FR" b="1" dirty="0"/>
              <a:t>. Enjeux de </a:t>
            </a:r>
            <a:r>
              <a:rPr lang="fr-FR" b="1" dirty="0" smtClean="0"/>
              <a:t>cette solidarité budgétaire et comptable de GHT</a:t>
            </a:r>
            <a:endParaRPr lang="fr-FR" b="1" dirty="0"/>
          </a:p>
          <a:p>
            <a:pPr>
              <a:defRPr/>
            </a:pPr>
            <a:endParaRPr lang="fr-FR" b="1" dirty="0" smtClean="0"/>
          </a:p>
          <a:p>
            <a:pPr>
              <a:defRPr/>
            </a:pPr>
            <a:endParaRPr lang="fr-FR" b="1" dirty="0" smtClean="0"/>
          </a:p>
        </p:txBody>
      </p:sp>
    </p:spTree>
    <p:extLst>
      <p:ext uri="{BB962C8B-B14F-4D97-AF65-F5344CB8AC3E}">
        <p14:creationId xmlns:p14="http://schemas.microsoft.com/office/powerpoint/2010/main" val="3307859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ENJEUX</a:t>
            </a:r>
          </a:p>
        </p:txBody>
      </p:sp>
      <p:sp>
        <p:nvSpPr>
          <p:cNvPr id="9" name="Rectangle à coins arrondis 8"/>
          <p:cNvSpPr/>
          <p:nvPr/>
        </p:nvSpPr>
        <p:spPr bwMode="auto">
          <a:xfrm>
            <a:off x="467544" y="1268760"/>
            <a:ext cx="8208912" cy="1152128"/>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ctr"/>
            <a:r>
              <a:rPr lang="fr-FR" sz="1700" b="1" dirty="0" smtClean="0"/>
              <a:t>Organisation interne à l’ARS</a:t>
            </a:r>
          </a:p>
          <a:p>
            <a:pPr algn="just"/>
            <a:r>
              <a:rPr lang="fr-FR" sz="1700" dirty="0" smtClean="0"/>
              <a:t>Les ARS doivent faire évoluer leurs compétences métiers, outils et organisation interne pour pouvoir apprécier de l’ensemble des EPRD-PGFP simultanément (critères de rejet appréciés au niveau du groupe)</a:t>
            </a:r>
          </a:p>
        </p:txBody>
      </p:sp>
      <p:sp>
        <p:nvSpPr>
          <p:cNvPr id="5" name="Rectangle à coins arrondis 4"/>
          <p:cNvSpPr/>
          <p:nvPr/>
        </p:nvSpPr>
        <p:spPr bwMode="auto">
          <a:xfrm>
            <a:off x="467544" y="2708920"/>
            <a:ext cx="8208912" cy="1224136"/>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ctr"/>
            <a:r>
              <a:rPr lang="fr-FR" sz="1700" b="1" dirty="0" smtClean="0"/>
              <a:t>Coordination des DAF et concordance des calendriers d’élaboration des EPRD-PGFP</a:t>
            </a:r>
          </a:p>
          <a:p>
            <a:pPr algn="just"/>
            <a:r>
              <a:rPr lang="fr-FR" sz="1700" dirty="0" smtClean="0"/>
              <a:t>L’ARS prenant en compte l’ensemble des EPRD-PFGP du groupement pour l’approbation, les DAF doivent se coordonner dans leur élaboration et, a minima, mettre en place une concertation</a:t>
            </a:r>
          </a:p>
        </p:txBody>
      </p:sp>
      <p:sp>
        <p:nvSpPr>
          <p:cNvPr id="6" name="Rectangle à coins arrondis 5"/>
          <p:cNvSpPr/>
          <p:nvPr/>
        </p:nvSpPr>
        <p:spPr bwMode="auto">
          <a:xfrm>
            <a:off x="467544" y="4221088"/>
            <a:ext cx="8208912" cy="1080120"/>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ctr"/>
            <a:r>
              <a:rPr lang="fr-FR" sz="1700" b="1" dirty="0" smtClean="0"/>
              <a:t>Relations centralisées avec plusieurs </a:t>
            </a:r>
            <a:r>
              <a:rPr lang="fr-FR" sz="1700" b="1" smtClean="0"/>
              <a:t>comptables publics</a:t>
            </a:r>
            <a:endParaRPr lang="fr-FR" sz="1700" b="1" dirty="0" smtClean="0"/>
          </a:p>
        </p:txBody>
      </p:sp>
      <p:sp>
        <p:nvSpPr>
          <p:cNvPr id="7" name="Rectangle à coins arrondis 6"/>
          <p:cNvSpPr/>
          <p:nvPr/>
        </p:nvSpPr>
        <p:spPr bwMode="auto">
          <a:xfrm>
            <a:off x="476424" y="5589240"/>
            <a:ext cx="8208912" cy="936104"/>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ctr"/>
            <a:r>
              <a:rPr lang="fr-FR" sz="1700" b="1" dirty="0" smtClean="0"/>
              <a:t>Certification des comptes</a:t>
            </a:r>
          </a:p>
          <a:p>
            <a:pPr algn="just"/>
            <a:r>
              <a:rPr lang="fr-FR" sz="1700" dirty="0" smtClean="0"/>
              <a:t>Certains établissements d’un même GHT n’ayant pas le même calendrier de certification, ni retenu le même commissaire au comptes, les modalités de convergence restent à définir</a:t>
            </a:r>
          </a:p>
        </p:txBody>
      </p:sp>
    </p:spTree>
    <p:extLst>
      <p:ext uri="{BB962C8B-B14F-4D97-AF65-F5344CB8AC3E}">
        <p14:creationId xmlns:p14="http://schemas.microsoft.com/office/powerpoint/2010/main" val="1175495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bwMode="auto">
          <a:xfrm>
            <a:off x="1115616" y="1772816"/>
            <a:ext cx="6875942" cy="2664296"/>
          </a:xfrm>
          <a:prstGeom prst="roundRect">
            <a:avLst/>
          </a:prstGeom>
          <a:solidFill>
            <a:srgbClr val="735D9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algn="ctr" eaLnBrk="0" hangingPunct="0"/>
            <a:r>
              <a:rPr lang="fr-FR" b="1" dirty="0" smtClean="0">
                <a:solidFill>
                  <a:schemeClr val="bg1"/>
                </a:solidFill>
                <a:latin typeface="Arial" charset="0"/>
                <a:ea typeface="ＭＳ Ｐゴシック" pitchFamily="80" charset="-128"/>
              </a:rPr>
              <a:t>Jacqueline HUBERT</a:t>
            </a:r>
          </a:p>
          <a:p>
            <a:pPr marL="0" lvl="1" algn="ctr" eaLnBrk="0" hangingPunct="0"/>
            <a:r>
              <a:rPr lang="fr-FR" b="1" dirty="0" smtClean="0">
                <a:solidFill>
                  <a:schemeClr val="bg1"/>
                </a:solidFill>
                <a:latin typeface="Arial" charset="0"/>
                <a:ea typeface="ＭＳ Ｐゴシック" pitchFamily="80" charset="-128"/>
              </a:rPr>
              <a:t>Frédéric MARTINEAU</a:t>
            </a:r>
          </a:p>
          <a:p>
            <a:pPr marL="0" lvl="1" algn="ctr" eaLnBrk="0" hangingPunct="0"/>
            <a:endParaRPr lang="fr-FR" b="1" dirty="0">
              <a:solidFill>
                <a:schemeClr val="bg1"/>
              </a:solidFill>
              <a:latin typeface="Arial" charset="0"/>
              <a:ea typeface="ＭＳ Ｐゴシック" pitchFamily="80" charset="-128"/>
            </a:endParaRPr>
          </a:p>
          <a:p>
            <a:pPr marL="0" lvl="1" algn="ctr" eaLnBrk="0" hangingPunct="0"/>
            <a:r>
              <a:rPr lang="fr-FR" b="1" dirty="0" smtClean="0">
                <a:solidFill>
                  <a:schemeClr val="bg1"/>
                </a:solidFill>
                <a:latin typeface="Arial" charset="0"/>
                <a:ea typeface="ＭＳ Ｐゴシック" pitchFamily="80" charset="-128"/>
              </a:rPr>
              <a:t>Clémence MAINPIN (DGOS)</a:t>
            </a:r>
          </a:p>
          <a:p>
            <a:pPr marL="0" lvl="1" algn="ctr" eaLnBrk="0" hangingPunct="0"/>
            <a:endParaRPr lang="fr-FR" b="1" dirty="0">
              <a:solidFill>
                <a:schemeClr val="bg1"/>
              </a:solidFill>
              <a:latin typeface="Arial" charset="0"/>
              <a:ea typeface="ＭＳ Ｐゴシック" pitchFamily="80" charset="-128"/>
            </a:endParaRPr>
          </a:p>
          <a:p>
            <a:pPr marL="0" lvl="1" algn="ctr" eaLnBrk="0" hangingPunct="0"/>
            <a:r>
              <a:rPr lang="fr-FR" b="1" dirty="0" smtClean="0">
                <a:solidFill>
                  <a:schemeClr val="bg1"/>
                </a:solidFill>
                <a:latin typeface="Arial" charset="0"/>
                <a:ea typeface="ＭＳ Ｐゴシック" pitchFamily="80" charset="-128"/>
              </a:rPr>
              <a:t>Mission-GHT@sante.gouv.fr</a:t>
            </a:r>
          </a:p>
          <a:p>
            <a:pPr marL="0" lvl="1" algn="ctr" eaLnBrk="0" hangingPunct="0"/>
            <a:r>
              <a:rPr lang="fr-FR" b="1" dirty="0" smtClean="0">
                <a:solidFill>
                  <a:schemeClr val="bg1"/>
                </a:solidFill>
                <a:latin typeface="Arial" charset="0"/>
                <a:ea typeface="ＭＳ Ｐゴシック" pitchFamily="80" charset="-128"/>
              </a:rPr>
              <a:t>01.40.56.44.98</a:t>
            </a:r>
          </a:p>
        </p:txBody>
      </p:sp>
    </p:spTree>
    <p:extLst>
      <p:ext uri="{BB962C8B-B14F-4D97-AF65-F5344CB8AC3E}">
        <p14:creationId xmlns:p14="http://schemas.microsoft.com/office/powerpoint/2010/main" val="2938984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323529" y="404664"/>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BREVE PRESENTATION DE LA MESURE GHT</a:t>
            </a:r>
          </a:p>
        </p:txBody>
      </p:sp>
      <p:sp>
        <p:nvSpPr>
          <p:cNvPr id="6" name="Rectangle à coins arrondis 5"/>
          <p:cNvSpPr/>
          <p:nvPr/>
        </p:nvSpPr>
        <p:spPr bwMode="auto">
          <a:xfrm>
            <a:off x="1786976" y="2041024"/>
            <a:ext cx="7139789" cy="667896"/>
          </a:xfrm>
          <a:prstGeom prst="roundRect">
            <a:avLst/>
          </a:prstGeom>
          <a:solidFill>
            <a:srgbClr val="D8D3E0"/>
          </a:solidFill>
          <a:ln w="9525" cap="flat" cmpd="sng" algn="ctr">
            <a:noFill/>
            <a:prstDash val="solid"/>
            <a:round/>
            <a:headEnd type="none" w="med" len="med"/>
            <a:tailEnd type="none" w="med" len="med"/>
          </a:ln>
          <a:effectLst/>
        </p:spPr>
        <p:txBody>
          <a:bodyPr vert="horz" wrap="square" lIns="64282" tIns="32141" rIns="64282" bIns="32141" numCol="1" rtlCol="0" anchor="ctr" anchorCtr="0" compatLnSpc="1">
            <a:prstTxWarp prst="textNoShape">
              <a:avLst/>
            </a:prstTxWarp>
          </a:bodyPr>
          <a:lstStyle/>
          <a:p>
            <a:pPr marL="0" lvl="1" algn="ctr" eaLnBrk="0" hangingPunct="0"/>
            <a:r>
              <a:rPr lang="fr-FR" b="1" dirty="0">
                <a:solidFill>
                  <a:srgbClr val="000000"/>
                </a:solidFill>
                <a:latin typeface="Arial" charset="0"/>
                <a:ea typeface="ＭＳ Ｐゴシック" pitchFamily="80" charset="-128"/>
              </a:rPr>
              <a:t>Mettre en place une </a:t>
            </a:r>
            <a:r>
              <a:rPr lang="fr-FR" b="1" u="sng" dirty="0">
                <a:solidFill>
                  <a:srgbClr val="000000"/>
                </a:solidFill>
                <a:latin typeface="Arial" charset="0"/>
                <a:ea typeface="ＭＳ Ｐゴシック" pitchFamily="80" charset="-128"/>
              </a:rPr>
              <a:t>gradation</a:t>
            </a:r>
            <a:r>
              <a:rPr lang="fr-FR" b="1" dirty="0">
                <a:solidFill>
                  <a:srgbClr val="000000"/>
                </a:solidFill>
                <a:latin typeface="Arial" charset="0"/>
                <a:ea typeface="ＭＳ Ｐゴシック" pitchFamily="80" charset="-128"/>
              </a:rPr>
              <a:t> des soins hospitaliers et développer des stratégies médicales et soignantes de territoire </a:t>
            </a:r>
          </a:p>
        </p:txBody>
      </p:sp>
      <p:sp>
        <p:nvSpPr>
          <p:cNvPr id="7" name="Flèche vers le bas 6"/>
          <p:cNvSpPr/>
          <p:nvPr/>
        </p:nvSpPr>
        <p:spPr bwMode="auto">
          <a:xfrm>
            <a:off x="5230278" y="1737339"/>
            <a:ext cx="202547" cy="303685"/>
          </a:xfrm>
          <a:prstGeom prst="downArrow">
            <a:avLst/>
          </a:prstGeom>
          <a:solidFill>
            <a:srgbClr val="735D9F"/>
          </a:solidFill>
          <a:ln w="9525" cap="flat" cmpd="sng" algn="ctr">
            <a:solidFill>
              <a:srgbClr val="735D9F"/>
            </a:solidFill>
            <a:prstDash val="solid"/>
            <a:round/>
            <a:headEnd type="none" w="med" len="med"/>
            <a:tailEnd type="none" w="med" len="med"/>
          </a:ln>
          <a:effectLst/>
        </p:spPr>
        <p:txBody>
          <a:bodyPr vert="horz" wrap="square" lIns="64282" tIns="32141" rIns="64282" bIns="32141" numCol="1" rtlCol="0" anchor="t" anchorCtr="0" compatLnSpc="1">
            <a:prstTxWarp prst="textNoShape">
              <a:avLst/>
            </a:prstTxWarp>
          </a:bodyPr>
          <a:lstStyle/>
          <a:p>
            <a:pPr defTabSz="642823" eaLnBrk="0" fontAlgn="base" hangingPunct="0">
              <a:spcBef>
                <a:spcPct val="0"/>
              </a:spcBef>
              <a:spcAft>
                <a:spcPct val="0"/>
              </a:spcAft>
            </a:pPr>
            <a:endParaRPr lang="fr-FR" sz="1500">
              <a:solidFill>
                <a:schemeClr val="bg1"/>
              </a:solidFill>
              <a:latin typeface="Arial" charset="0"/>
              <a:ea typeface="ＭＳ Ｐゴシック" pitchFamily="80" charset="-128"/>
            </a:endParaRPr>
          </a:p>
        </p:txBody>
      </p:sp>
      <p:sp>
        <p:nvSpPr>
          <p:cNvPr id="8" name="Rectangle à coins arrondis 7"/>
          <p:cNvSpPr/>
          <p:nvPr/>
        </p:nvSpPr>
        <p:spPr bwMode="auto">
          <a:xfrm>
            <a:off x="1786976" y="1268760"/>
            <a:ext cx="7139789" cy="499727"/>
          </a:xfrm>
          <a:prstGeom prst="roundRect">
            <a:avLst/>
          </a:prstGeom>
          <a:solidFill>
            <a:srgbClr val="D8D3E0"/>
          </a:solidFill>
          <a:ln w="9525" cap="flat" cmpd="sng" algn="ctr">
            <a:noFill/>
            <a:prstDash val="solid"/>
            <a:round/>
            <a:headEnd type="none" w="med" len="med"/>
            <a:tailEnd type="none" w="med" len="med"/>
          </a:ln>
          <a:effectLst/>
        </p:spPr>
        <p:txBody>
          <a:bodyPr vert="horz" wrap="square" lIns="64282" tIns="32141" rIns="64282" bIns="32141" numCol="1" rtlCol="0" anchor="ctr" anchorCtr="0" compatLnSpc="1">
            <a:prstTxWarp prst="textNoShape">
              <a:avLst/>
            </a:prstTxWarp>
          </a:bodyPr>
          <a:lstStyle/>
          <a:p>
            <a:pPr algn="ctr" eaLnBrk="0" hangingPunct="0"/>
            <a:r>
              <a:rPr lang="fr-FR" b="1" dirty="0">
                <a:solidFill>
                  <a:srgbClr val="000000"/>
                </a:solidFill>
                <a:latin typeface="Arial" charset="0"/>
                <a:ea typeface="ＭＳ Ｐゴシック" pitchFamily="80" charset="-128"/>
              </a:rPr>
              <a:t>Garantir une </a:t>
            </a:r>
            <a:r>
              <a:rPr lang="fr-FR" b="1" u="sng" dirty="0">
                <a:solidFill>
                  <a:srgbClr val="000000"/>
                </a:solidFill>
                <a:latin typeface="Arial" charset="0"/>
                <a:ea typeface="ＭＳ Ｐゴシック" pitchFamily="80" charset="-128"/>
              </a:rPr>
              <a:t>égalité</a:t>
            </a:r>
            <a:r>
              <a:rPr lang="fr-FR" b="1" dirty="0">
                <a:solidFill>
                  <a:srgbClr val="000000"/>
                </a:solidFill>
                <a:latin typeface="Arial" charset="0"/>
                <a:ea typeface="ＭＳ Ｐゴシック" pitchFamily="80" charset="-128"/>
              </a:rPr>
              <a:t> d’accès à des soins sécurisés et de qualité</a:t>
            </a:r>
          </a:p>
        </p:txBody>
      </p:sp>
      <p:sp>
        <p:nvSpPr>
          <p:cNvPr id="13" name="Rectangle à coins arrondis 12"/>
          <p:cNvSpPr/>
          <p:nvPr/>
        </p:nvSpPr>
        <p:spPr bwMode="auto">
          <a:xfrm>
            <a:off x="1786976" y="3098180"/>
            <a:ext cx="7139789" cy="455527"/>
          </a:xfrm>
          <a:prstGeom prst="roundRect">
            <a:avLst/>
          </a:prstGeom>
          <a:solidFill>
            <a:srgbClr val="D8D3E0"/>
          </a:solidFill>
          <a:ln w="9525" cap="flat" cmpd="sng" algn="ctr">
            <a:noFill/>
            <a:prstDash val="solid"/>
            <a:round/>
            <a:headEnd type="none" w="med" len="med"/>
            <a:tailEnd type="none" w="med" len="med"/>
          </a:ln>
          <a:effectLst/>
        </p:spPr>
        <p:txBody>
          <a:bodyPr vert="horz" wrap="square" lIns="64282" tIns="32141" rIns="64282" bIns="32141" numCol="1" rtlCol="0" anchor="ctr" anchorCtr="0" compatLnSpc="1">
            <a:prstTxWarp prst="textNoShape">
              <a:avLst/>
            </a:prstTxWarp>
          </a:bodyPr>
          <a:lstStyle/>
          <a:p>
            <a:pPr algn="ctr" eaLnBrk="0" hangingPunct="0"/>
            <a:r>
              <a:rPr lang="fr-FR" b="1" dirty="0" smtClean="0">
                <a:solidFill>
                  <a:srgbClr val="000000"/>
                </a:solidFill>
                <a:latin typeface="Arial" charset="0"/>
                <a:ea typeface="ＭＳ Ｐゴシック" pitchFamily="80" charset="-128"/>
              </a:rPr>
              <a:t>Elaborer un </a:t>
            </a:r>
            <a:r>
              <a:rPr lang="fr-FR" b="1" u="sng" dirty="0" smtClean="0">
                <a:solidFill>
                  <a:srgbClr val="000000"/>
                </a:solidFill>
                <a:latin typeface="Arial" charset="0"/>
                <a:ea typeface="ＭＳ Ｐゴシック" pitchFamily="80" charset="-128"/>
              </a:rPr>
              <a:t>projet médical partagé</a:t>
            </a:r>
          </a:p>
        </p:txBody>
      </p:sp>
      <p:sp>
        <p:nvSpPr>
          <p:cNvPr id="14" name="Accolade ouvrante 13"/>
          <p:cNvSpPr/>
          <p:nvPr/>
        </p:nvSpPr>
        <p:spPr bwMode="auto">
          <a:xfrm>
            <a:off x="1533791" y="1124744"/>
            <a:ext cx="373913" cy="1656184"/>
          </a:xfrm>
          <a:prstGeom prst="leftBrace">
            <a:avLst/>
          </a:prstGeom>
          <a:noFill/>
          <a:ln w="38100" cap="flat" cmpd="sng" algn="ctr">
            <a:solidFill>
              <a:srgbClr val="735D9F"/>
            </a:solidFill>
            <a:prstDash val="solid"/>
            <a:round/>
            <a:headEnd type="none" w="med" len="med"/>
            <a:tailEnd type="none" w="med" len="med"/>
          </a:ln>
          <a:effectLst/>
        </p:spPr>
        <p:txBody>
          <a:bodyPr vert="horz" wrap="square" lIns="64282" tIns="32141" rIns="64282" bIns="32141" numCol="1" rtlCol="0" anchor="t" anchorCtr="0" compatLnSpc="1">
            <a:prstTxWarp prst="textNoShape">
              <a:avLst/>
            </a:prstTxWarp>
          </a:bodyPr>
          <a:lstStyle/>
          <a:p>
            <a:pPr defTabSz="642823" eaLnBrk="0" fontAlgn="base" hangingPunct="0">
              <a:spcBef>
                <a:spcPct val="0"/>
              </a:spcBef>
              <a:spcAft>
                <a:spcPct val="0"/>
              </a:spcAft>
            </a:pPr>
            <a:endParaRPr lang="fr-FR" sz="1700">
              <a:latin typeface="Arial" charset="0"/>
              <a:ea typeface="ＭＳ Ｐゴシック" pitchFamily="80" charset="-128"/>
            </a:endParaRPr>
          </a:p>
        </p:txBody>
      </p:sp>
      <p:sp>
        <p:nvSpPr>
          <p:cNvPr id="15" name="Accolade ouvrante 14"/>
          <p:cNvSpPr/>
          <p:nvPr/>
        </p:nvSpPr>
        <p:spPr bwMode="auto">
          <a:xfrm>
            <a:off x="1533791" y="2996952"/>
            <a:ext cx="354458" cy="607370"/>
          </a:xfrm>
          <a:prstGeom prst="leftBrace">
            <a:avLst/>
          </a:prstGeom>
          <a:noFill/>
          <a:ln w="38100" cap="flat" cmpd="sng" algn="ctr">
            <a:solidFill>
              <a:srgbClr val="735D9F"/>
            </a:solidFill>
            <a:prstDash val="solid"/>
            <a:round/>
            <a:headEnd type="none" w="med" len="med"/>
            <a:tailEnd type="none" w="med" len="med"/>
          </a:ln>
          <a:effectLst/>
        </p:spPr>
        <p:txBody>
          <a:bodyPr vert="horz" wrap="square" lIns="64282" tIns="32141" rIns="64282" bIns="32141" numCol="1" rtlCol="0" anchor="t" anchorCtr="0" compatLnSpc="1">
            <a:prstTxWarp prst="textNoShape">
              <a:avLst/>
            </a:prstTxWarp>
          </a:bodyPr>
          <a:lstStyle/>
          <a:p>
            <a:pPr defTabSz="642823" eaLnBrk="0" fontAlgn="base" hangingPunct="0">
              <a:spcBef>
                <a:spcPct val="0"/>
              </a:spcBef>
              <a:spcAft>
                <a:spcPct val="0"/>
              </a:spcAft>
            </a:pPr>
            <a:endParaRPr lang="fr-FR" sz="1700">
              <a:latin typeface="Arial" charset="0"/>
              <a:ea typeface="ＭＳ Ｐゴシック" pitchFamily="80" charset="-128"/>
            </a:endParaRPr>
          </a:p>
        </p:txBody>
      </p:sp>
      <p:sp>
        <p:nvSpPr>
          <p:cNvPr id="16" name="Rectangle à coins arrondis 15"/>
          <p:cNvSpPr/>
          <p:nvPr/>
        </p:nvSpPr>
        <p:spPr bwMode="auto">
          <a:xfrm>
            <a:off x="115961" y="3047566"/>
            <a:ext cx="1367194" cy="556756"/>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82" tIns="32141" rIns="64282" bIns="32141" numCol="1" rtlCol="0" anchor="ctr" anchorCtr="0" compatLnSpc="1">
            <a:prstTxWarp prst="textNoShape">
              <a:avLst/>
            </a:prstTxWarp>
          </a:bodyPr>
          <a:lstStyle/>
          <a:p>
            <a:pPr algn="ctr" eaLnBrk="0" hangingPunct="0"/>
            <a:r>
              <a:rPr lang="fr-FR" sz="1300" b="1" dirty="0">
                <a:latin typeface="Arial" charset="0"/>
                <a:ea typeface="ＭＳ Ｐゴシック" pitchFamily="80" charset="-128"/>
              </a:rPr>
              <a:t>PRINCIPE FONDATEUR</a:t>
            </a:r>
          </a:p>
        </p:txBody>
      </p:sp>
      <p:sp>
        <p:nvSpPr>
          <p:cNvPr id="17" name="Rectangle à coins arrondis 16"/>
          <p:cNvSpPr/>
          <p:nvPr/>
        </p:nvSpPr>
        <p:spPr bwMode="auto">
          <a:xfrm>
            <a:off x="115961" y="1686725"/>
            <a:ext cx="1367194" cy="556756"/>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82" tIns="32141" rIns="64282" bIns="32141" numCol="1" rtlCol="0" anchor="ctr" anchorCtr="0" compatLnSpc="1">
            <a:prstTxWarp prst="textNoShape">
              <a:avLst/>
            </a:prstTxWarp>
          </a:bodyPr>
          <a:lstStyle/>
          <a:p>
            <a:pPr algn="ctr" eaLnBrk="0" hangingPunct="0"/>
            <a:r>
              <a:rPr lang="fr-FR" sz="1300" b="1" dirty="0">
                <a:latin typeface="Arial" charset="0"/>
                <a:ea typeface="ＭＳ Ｐゴシック" pitchFamily="80" charset="-128"/>
              </a:rPr>
              <a:t>OBJECTIF</a:t>
            </a:r>
          </a:p>
        </p:txBody>
      </p:sp>
      <p:sp>
        <p:nvSpPr>
          <p:cNvPr id="18" name="Flèche vers le bas 17"/>
          <p:cNvSpPr/>
          <p:nvPr/>
        </p:nvSpPr>
        <p:spPr bwMode="auto">
          <a:xfrm>
            <a:off x="5220072" y="2708921"/>
            <a:ext cx="212753" cy="400742"/>
          </a:xfrm>
          <a:prstGeom prst="downArrow">
            <a:avLst/>
          </a:prstGeom>
          <a:solidFill>
            <a:srgbClr val="735D9F"/>
          </a:solidFill>
          <a:ln w="9525" cap="flat" cmpd="sng" algn="ctr">
            <a:solidFill>
              <a:srgbClr val="735D9F"/>
            </a:solidFill>
            <a:prstDash val="solid"/>
            <a:round/>
            <a:headEnd type="none" w="med" len="med"/>
            <a:tailEnd type="none" w="med" len="med"/>
          </a:ln>
          <a:effectLst/>
        </p:spPr>
        <p:txBody>
          <a:bodyPr vert="horz" wrap="square" lIns="64282" tIns="32141" rIns="64282" bIns="32141" numCol="1" rtlCol="0" anchor="t" anchorCtr="0" compatLnSpc="1">
            <a:prstTxWarp prst="textNoShape">
              <a:avLst/>
            </a:prstTxWarp>
          </a:bodyPr>
          <a:lstStyle/>
          <a:p>
            <a:pPr defTabSz="642823" eaLnBrk="0" fontAlgn="base" hangingPunct="0">
              <a:spcBef>
                <a:spcPct val="0"/>
              </a:spcBef>
              <a:spcAft>
                <a:spcPct val="0"/>
              </a:spcAft>
            </a:pPr>
            <a:endParaRPr lang="fr-FR" sz="1500">
              <a:solidFill>
                <a:schemeClr val="bg1"/>
              </a:solidFill>
              <a:latin typeface="Arial" charset="0"/>
              <a:ea typeface="ＭＳ Ｐゴシック" pitchFamily="80" charset="-128"/>
            </a:endParaRPr>
          </a:p>
        </p:txBody>
      </p:sp>
      <p:sp>
        <p:nvSpPr>
          <p:cNvPr id="19" name="Rectangle à coins arrondis 18"/>
          <p:cNvSpPr/>
          <p:nvPr/>
        </p:nvSpPr>
        <p:spPr bwMode="auto">
          <a:xfrm>
            <a:off x="1763688" y="3933056"/>
            <a:ext cx="7128792" cy="936104"/>
          </a:xfrm>
          <a:prstGeom prst="roundRect">
            <a:avLst/>
          </a:prstGeom>
          <a:solidFill>
            <a:srgbClr val="D8D3E0"/>
          </a:solidFill>
          <a:ln w="9525" cap="flat" cmpd="sng" algn="ctr">
            <a:noFill/>
            <a:prstDash val="solid"/>
            <a:round/>
            <a:headEnd type="none" w="med" len="med"/>
            <a:tailEnd type="none" w="med" len="med"/>
          </a:ln>
          <a:effectLst/>
        </p:spPr>
        <p:txBody>
          <a:bodyPr vert="horz" wrap="square" lIns="64282" tIns="32141" rIns="64282" bIns="32141" numCol="1" rtlCol="0" anchor="ctr" anchorCtr="0" compatLnSpc="1">
            <a:prstTxWarp prst="textNoShape">
              <a:avLst/>
            </a:prstTxWarp>
          </a:bodyPr>
          <a:lstStyle/>
          <a:p>
            <a:pPr algn="ctr" eaLnBrk="0" hangingPunct="0"/>
            <a:r>
              <a:rPr lang="fr-FR" b="1" dirty="0">
                <a:solidFill>
                  <a:srgbClr val="000000"/>
                </a:solidFill>
                <a:latin typeface="Arial" charset="0"/>
                <a:ea typeface="ＭＳ Ｐゴシック" pitchFamily="80" charset="-128"/>
              </a:rPr>
              <a:t>Ne pas se contenter de prévoir les modalités d’élaboration du projet médical mais s’assurer d’actionner tous les leviers permettant de le traduire d’effet</a:t>
            </a:r>
          </a:p>
        </p:txBody>
      </p:sp>
      <p:sp>
        <p:nvSpPr>
          <p:cNvPr id="20" name="Rectangle à coins arrondis 19"/>
          <p:cNvSpPr/>
          <p:nvPr/>
        </p:nvSpPr>
        <p:spPr bwMode="auto">
          <a:xfrm>
            <a:off x="35496" y="4960476"/>
            <a:ext cx="1367194" cy="556756"/>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82" tIns="32141" rIns="64282" bIns="32141" numCol="1" rtlCol="0" anchor="ctr" anchorCtr="0" compatLnSpc="1">
            <a:prstTxWarp prst="textNoShape">
              <a:avLst/>
            </a:prstTxWarp>
          </a:bodyPr>
          <a:lstStyle/>
          <a:p>
            <a:pPr algn="ctr" eaLnBrk="0" hangingPunct="0"/>
            <a:r>
              <a:rPr lang="fr-FR" sz="1300" b="1" dirty="0" smtClean="0">
                <a:latin typeface="Arial" charset="0"/>
                <a:ea typeface="ＭＳ Ｐゴシック" pitchFamily="80" charset="-128"/>
              </a:rPr>
              <a:t>ENJEUX</a:t>
            </a:r>
            <a:endParaRPr lang="fr-FR" sz="1300" b="1" dirty="0">
              <a:latin typeface="Arial" charset="0"/>
              <a:ea typeface="ＭＳ Ｐゴシック" pitchFamily="80" charset="-128"/>
            </a:endParaRPr>
          </a:p>
        </p:txBody>
      </p:sp>
      <p:sp>
        <p:nvSpPr>
          <p:cNvPr id="21" name="Accolade ouvrante 20"/>
          <p:cNvSpPr/>
          <p:nvPr/>
        </p:nvSpPr>
        <p:spPr bwMode="auto">
          <a:xfrm>
            <a:off x="1524376" y="3861048"/>
            <a:ext cx="311320" cy="2736304"/>
          </a:xfrm>
          <a:prstGeom prst="leftBrace">
            <a:avLst/>
          </a:prstGeom>
          <a:noFill/>
          <a:ln w="38100" cap="flat" cmpd="sng" algn="ctr">
            <a:solidFill>
              <a:srgbClr val="735D9F"/>
            </a:solidFill>
            <a:prstDash val="solid"/>
            <a:round/>
            <a:headEnd type="none" w="med" len="med"/>
            <a:tailEnd type="none" w="med" len="med"/>
          </a:ln>
          <a:effectLst/>
        </p:spPr>
        <p:txBody>
          <a:bodyPr vert="horz" wrap="square" lIns="64282" tIns="32141" rIns="64282" bIns="32141" numCol="1" rtlCol="0" anchor="t" anchorCtr="0" compatLnSpc="1">
            <a:prstTxWarp prst="textNoShape">
              <a:avLst/>
            </a:prstTxWarp>
          </a:bodyPr>
          <a:lstStyle/>
          <a:p>
            <a:pPr defTabSz="642823" eaLnBrk="0" fontAlgn="base" hangingPunct="0">
              <a:spcBef>
                <a:spcPct val="0"/>
              </a:spcBef>
              <a:spcAft>
                <a:spcPct val="0"/>
              </a:spcAft>
            </a:pPr>
            <a:endParaRPr lang="fr-FR" sz="1700">
              <a:latin typeface="Arial" charset="0"/>
              <a:ea typeface="ＭＳ Ｐゴシック" pitchFamily="80" charset="-128"/>
            </a:endParaRPr>
          </a:p>
        </p:txBody>
      </p:sp>
      <p:sp>
        <p:nvSpPr>
          <p:cNvPr id="22" name="Flèche vers le bas 21"/>
          <p:cNvSpPr/>
          <p:nvPr/>
        </p:nvSpPr>
        <p:spPr bwMode="auto">
          <a:xfrm>
            <a:off x="3447362" y="4870987"/>
            <a:ext cx="202547" cy="303685"/>
          </a:xfrm>
          <a:prstGeom prst="downArrow">
            <a:avLst/>
          </a:prstGeom>
          <a:solidFill>
            <a:srgbClr val="735D9F"/>
          </a:solidFill>
          <a:ln w="9525" cap="flat" cmpd="sng" algn="ctr">
            <a:solidFill>
              <a:srgbClr val="735D9F"/>
            </a:solidFill>
            <a:prstDash val="solid"/>
            <a:round/>
            <a:headEnd type="none" w="med" len="med"/>
            <a:tailEnd type="none" w="med" len="med"/>
          </a:ln>
          <a:effectLst/>
        </p:spPr>
        <p:txBody>
          <a:bodyPr vert="horz" wrap="square" lIns="64282" tIns="32141" rIns="64282" bIns="32141" numCol="1" rtlCol="0" anchor="t" anchorCtr="0" compatLnSpc="1">
            <a:prstTxWarp prst="textNoShape">
              <a:avLst/>
            </a:prstTxWarp>
          </a:bodyPr>
          <a:lstStyle/>
          <a:p>
            <a:pPr defTabSz="642823" eaLnBrk="0" fontAlgn="base" hangingPunct="0">
              <a:spcBef>
                <a:spcPct val="0"/>
              </a:spcBef>
              <a:spcAft>
                <a:spcPct val="0"/>
              </a:spcAft>
            </a:pPr>
            <a:endParaRPr lang="fr-FR" sz="1500">
              <a:solidFill>
                <a:schemeClr val="bg1"/>
              </a:solidFill>
              <a:latin typeface="Arial" charset="0"/>
              <a:ea typeface="ＭＳ Ｐゴシック" pitchFamily="80" charset="-128"/>
            </a:endParaRPr>
          </a:p>
        </p:txBody>
      </p:sp>
      <p:sp>
        <p:nvSpPr>
          <p:cNvPr id="24" name="Rectangle à coins arrondis 23"/>
          <p:cNvSpPr/>
          <p:nvPr/>
        </p:nvSpPr>
        <p:spPr bwMode="auto">
          <a:xfrm>
            <a:off x="1763689" y="5157192"/>
            <a:ext cx="3569894" cy="1368152"/>
          </a:xfrm>
          <a:prstGeom prst="roundRect">
            <a:avLst/>
          </a:prstGeom>
          <a:solidFill>
            <a:srgbClr val="D8D3E0"/>
          </a:solidFill>
          <a:ln w="9525" cap="flat" cmpd="sng" algn="ctr">
            <a:noFill/>
            <a:prstDash val="solid"/>
            <a:round/>
            <a:headEnd type="none" w="med" len="med"/>
            <a:tailEnd type="none" w="med" len="med"/>
          </a:ln>
          <a:effectLst/>
        </p:spPr>
        <p:txBody>
          <a:bodyPr vert="horz" wrap="square" lIns="64282" tIns="32141" rIns="64282" bIns="32141" numCol="1" rtlCol="0" anchor="ctr" anchorCtr="0" compatLnSpc="1">
            <a:prstTxWarp prst="textNoShape">
              <a:avLst/>
            </a:prstTxWarp>
          </a:bodyPr>
          <a:lstStyle/>
          <a:p>
            <a:pPr marL="0" lvl="1" algn="ctr" eaLnBrk="0" hangingPunct="0"/>
            <a:r>
              <a:rPr lang="fr-FR" b="1" dirty="0" smtClean="0">
                <a:solidFill>
                  <a:srgbClr val="000000"/>
                </a:solidFill>
                <a:latin typeface="Arial" charset="0"/>
                <a:ea typeface="ＭＳ Ｐゴシック" pitchFamily="80" charset="-128"/>
              </a:rPr>
              <a:t>Se donner les moyens de « territorialiser » la gestion de l’information médicale au service de prise en charge inter-établissements</a:t>
            </a:r>
            <a:endParaRPr lang="fr-FR" b="1" dirty="0">
              <a:solidFill>
                <a:srgbClr val="000000"/>
              </a:solidFill>
              <a:latin typeface="Arial" charset="0"/>
              <a:ea typeface="ＭＳ Ｐゴシック" pitchFamily="80" charset="-128"/>
            </a:endParaRPr>
          </a:p>
        </p:txBody>
      </p:sp>
      <p:sp>
        <p:nvSpPr>
          <p:cNvPr id="23" name="Rectangle à coins arrondis 22"/>
          <p:cNvSpPr/>
          <p:nvPr/>
        </p:nvSpPr>
        <p:spPr bwMode="auto">
          <a:xfrm>
            <a:off x="5364088" y="5157192"/>
            <a:ext cx="3569894" cy="1368152"/>
          </a:xfrm>
          <a:prstGeom prst="roundRect">
            <a:avLst/>
          </a:prstGeom>
          <a:solidFill>
            <a:srgbClr val="D8D3E0"/>
          </a:solidFill>
          <a:ln w="9525" cap="flat" cmpd="sng" algn="ctr">
            <a:noFill/>
            <a:prstDash val="solid"/>
            <a:round/>
            <a:headEnd type="none" w="med" len="med"/>
            <a:tailEnd type="none" w="med" len="med"/>
          </a:ln>
          <a:effectLst/>
        </p:spPr>
        <p:txBody>
          <a:bodyPr vert="horz" wrap="square" lIns="64282" tIns="32141" rIns="64282" bIns="32141" numCol="1" rtlCol="0" anchor="ctr" anchorCtr="0" compatLnSpc="1">
            <a:prstTxWarp prst="textNoShape">
              <a:avLst/>
            </a:prstTxWarp>
          </a:bodyPr>
          <a:lstStyle/>
          <a:p>
            <a:pPr marL="0" lvl="1" algn="ctr" eaLnBrk="0" hangingPunct="0"/>
            <a:r>
              <a:rPr lang="fr-FR" b="1" dirty="0" smtClean="0">
                <a:solidFill>
                  <a:srgbClr val="000000"/>
                </a:solidFill>
                <a:latin typeface="Arial" charset="0"/>
                <a:ea typeface="ＭＳ Ｐゴシック" pitchFamily="80" charset="-128"/>
              </a:rPr>
              <a:t>Se donner les moyens de corriger les effets concurrentiels de la T2A dans le cadre d’une solidarité financière de groupe</a:t>
            </a:r>
            <a:endParaRPr lang="fr-FR" dirty="0">
              <a:solidFill>
                <a:srgbClr val="000000"/>
              </a:solidFill>
              <a:latin typeface="Arial" charset="0"/>
              <a:ea typeface="ＭＳ Ｐゴシック" pitchFamily="80" charset="-128"/>
            </a:endParaRPr>
          </a:p>
        </p:txBody>
      </p:sp>
      <p:sp>
        <p:nvSpPr>
          <p:cNvPr id="26" name="Flèche vers le bas 25"/>
          <p:cNvSpPr/>
          <p:nvPr/>
        </p:nvSpPr>
        <p:spPr bwMode="auto">
          <a:xfrm>
            <a:off x="5220072" y="3550284"/>
            <a:ext cx="212753" cy="400742"/>
          </a:xfrm>
          <a:prstGeom prst="downArrow">
            <a:avLst/>
          </a:prstGeom>
          <a:solidFill>
            <a:srgbClr val="735D9F"/>
          </a:solidFill>
          <a:ln w="9525" cap="flat" cmpd="sng" algn="ctr">
            <a:solidFill>
              <a:srgbClr val="735D9F"/>
            </a:solidFill>
            <a:prstDash val="solid"/>
            <a:round/>
            <a:headEnd type="none" w="med" len="med"/>
            <a:tailEnd type="none" w="med" len="med"/>
          </a:ln>
          <a:effectLst/>
        </p:spPr>
        <p:txBody>
          <a:bodyPr vert="horz" wrap="square" lIns="64282" tIns="32141" rIns="64282" bIns="32141" numCol="1" rtlCol="0" anchor="t" anchorCtr="0" compatLnSpc="1">
            <a:prstTxWarp prst="textNoShape">
              <a:avLst/>
            </a:prstTxWarp>
          </a:bodyPr>
          <a:lstStyle/>
          <a:p>
            <a:pPr defTabSz="642823" eaLnBrk="0" fontAlgn="base" hangingPunct="0">
              <a:spcBef>
                <a:spcPct val="0"/>
              </a:spcBef>
              <a:spcAft>
                <a:spcPct val="0"/>
              </a:spcAft>
            </a:pPr>
            <a:endParaRPr lang="fr-FR" sz="1500">
              <a:solidFill>
                <a:schemeClr val="bg1"/>
              </a:solidFill>
              <a:latin typeface="Arial" charset="0"/>
              <a:ea typeface="ＭＳ Ｐゴシック" pitchFamily="80" charset="-128"/>
            </a:endParaRPr>
          </a:p>
        </p:txBody>
      </p:sp>
      <p:sp>
        <p:nvSpPr>
          <p:cNvPr id="27" name="Flèche vers le bas 26"/>
          <p:cNvSpPr/>
          <p:nvPr/>
        </p:nvSpPr>
        <p:spPr bwMode="auto">
          <a:xfrm>
            <a:off x="7047761" y="4837611"/>
            <a:ext cx="202547" cy="303685"/>
          </a:xfrm>
          <a:prstGeom prst="downArrow">
            <a:avLst/>
          </a:prstGeom>
          <a:solidFill>
            <a:srgbClr val="735D9F"/>
          </a:solidFill>
          <a:ln w="9525" cap="flat" cmpd="sng" algn="ctr">
            <a:solidFill>
              <a:srgbClr val="735D9F"/>
            </a:solidFill>
            <a:prstDash val="solid"/>
            <a:round/>
            <a:headEnd type="none" w="med" len="med"/>
            <a:tailEnd type="none" w="med" len="med"/>
          </a:ln>
          <a:effectLst/>
        </p:spPr>
        <p:txBody>
          <a:bodyPr vert="horz" wrap="square" lIns="64282" tIns="32141" rIns="64282" bIns="32141" numCol="1" rtlCol="0" anchor="t" anchorCtr="0" compatLnSpc="1">
            <a:prstTxWarp prst="textNoShape">
              <a:avLst/>
            </a:prstTxWarp>
          </a:bodyPr>
          <a:lstStyle/>
          <a:p>
            <a:pPr defTabSz="642823" eaLnBrk="0" fontAlgn="base" hangingPunct="0">
              <a:spcBef>
                <a:spcPct val="0"/>
              </a:spcBef>
              <a:spcAft>
                <a:spcPct val="0"/>
              </a:spcAft>
            </a:pPr>
            <a:endParaRPr lang="fr-FR" sz="1500">
              <a:solidFill>
                <a:schemeClr val="bg1"/>
              </a:solidFill>
              <a:latin typeface="Arial" charset="0"/>
              <a:ea typeface="ＭＳ Ｐゴシック" pitchFamily="8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à coins arrondis 38"/>
          <p:cNvSpPr/>
          <p:nvPr/>
        </p:nvSpPr>
        <p:spPr bwMode="auto">
          <a:xfrm>
            <a:off x="4676558" y="3327772"/>
            <a:ext cx="3286590" cy="354299"/>
          </a:xfrm>
          <a:prstGeom prst="roundRect">
            <a:avLst/>
          </a:prstGeom>
          <a:solidFill>
            <a:srgbClr val="BBE0E3"/>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260560" lvl="1" indent="-260560" algn="ctr" defTabSz="913768">
              <a:buFont typeface="Wingdings"/>
              <a:buChar char="à"/>
              <a:defRPr/>
            </a:pPr>
            <a:r>
              <a:rPr lang="fr-FR" sz="1125" b="1" i="1" dirty="0">
                <a:sym typeface="Wingdings" pitchFamily="2" charset="2"/>
              </a:rPr>
              <a:t>Un diagnostic territorial robuste</a:t>
            </a:r>
          </a:p>
        </p:txBody>
      </p:sp>
      <p:sp>
        <p:nvSpPr>
          <p:cNvPr id="40" name="Rectangle à coins arrondis 39"/>
          <p:cNvSpPr/>
          <p:nvPr/>
        </p:nvSpPr>
        <p:spPr bwMode="auto">
          <a:xfrm>
            <a:off x="4676558" y="4744968"/>
            <a:ext cx="3286590" cy="354299"/>
          </a:xfrm>
          <a:prstGeom prst="roundRect">
            <a:avLst/>
          </a:prstGeom>
          <a:solidFill>
            <a:srgbClr val="BBE0E3"/>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260560" lvl="1" indent="-260560" algn="ctr" defTabSz="913768">
              <a:buFont typeface="Wingdings"/>
              <a:buChar char="à"/>
              <a:defRPr/>
            </a:pPr>
            <a:r>
              <a:rPr lang="fr-FR" sz="1125" b="1" i="1" dirty="0">
                <a:sym typeface="Wingdings" pitchFamily="2" charset="2"/>
              </a:rPr>
              <a:t>Une territorialisation des autorisations</a:t>
            </a:r>
          </a:p>
        </p:txBody>
      </p:sp>
      <p:sp>
        <p:nvSpPr>
          <p:cNvPr id="41" name="Rectangle à coins arrondis 40"/>
          <p:cNvSpPr/>
          <p:nvPr/>
        </p:nvSpPr>
        <p:spPr bwMode="auto">
          <a:xfrm>
            <a:off x="1032340" y="4694354"/>
            <a:ext cx="3286590" cy="354299"/>
          </a:xfrm>
          <a:prstGeom prst="roundRect">
            <a:avLst/>
          </a:prstGeom>
          <a:solidFill>
            <a:srgbClr val="BBE0E3"/>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260560" lvl="1" indent="-260560" algn="ctr" defTabSz="913768">
              <a:buFont typeface="Wingdings"/>
              <a:buChar char="à"/>
              <a:defRPr/>
            </a:pPr>
            <a:r>
              <a:rPr lang="fr-FR" sz="1125" b="1" i="1" dirty="0">
                <a:sym typeface="Wingdings" pitchFamily="2" charset="2"/>
              </a:rPr>
              <a:t>La mise en place de pôles inter-établissements et équipes de territoire</a:t>
            </a:r>
          </a:p>
        </p:txBody>
      </p:sp>
      <p:sp>
        <p:nvSpPr>
          <p:cNvPr id="42" name="Rectangle à coins arrondis 41"/>
          <p:cNvSpPr/>
          <p:nvPr/>
        </p:nvSpPr>
        <p:spPr bwMode="auto">
          <a:xfrm>
            <a:off x="4676558" y="4238826"/>
            <a:ext cx="3286590" cy="354299"/>
          </a:xfrm>
          <a:prstGeom prst="roundRect">
            <a:avLst/>
          </a:prstGeom>
          <a:solidFill>
            <a:srgbClr val="BBE0E3"/>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260560" lvl="1" indent="-260560" algn="ctr" defTabSz="913768">
              <a:buFont typeface="Wingdings"/>
              <a:buChar char="à"/>
              <a:defRPr/>
            </a:pPr>
            <a:r>
              <a:rPr lang="fr-FR" sz="1125" b="1" i="1" dirty="0">
                <a:sym typeface="Wingdings" pitchFamily="2" charset="2"/>
              </a:rPr>
              <a:t>Les mécanismes de certification – accréditation (HAS, COFRAC, etc.)</a:t>
            </a:r>
          </a:p>
        </p:txBody>
      </p:sp>
      <p:sp>
        <p:nvSpPr>
          <p:cNvPr id="43" name="Rectangle à coins arrondis 42"/>
          <p:cNvSpPr/>
          <p:nvPr/>
        </p:nvSpPr>
        <p:spPr bwMode="auto">
          <a:xfrm>
            <a:off x="4673229" y="5251109"/>
            <a:ext cx="3286590" cy="354299"/>
          </a:xfrm>
          <a:prstGeom prst="roundRect">
            <a:avLst/>
          </a:prstGeom>
          <a:solidFill>
            <a:srgbClr val="BBE0E3"/>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260560" lvl="1" indent="-260560" algn="ctr" defTabSz="913768">
              <a:buFont typeface="Wingdings"/>
              <a:buChar char="à"/>
              <a:defRPr/>
            </a:pPr>
            <a:r>
              <a:rPr lang="fr-FR" sz="1125" b="1" i="1" dirty="0">
                <a:sym typeface="Wingdings" pitchFamily="2" charset="2"/>
              </a:rPr>
              <a:t>L’adaptation des statuts et régimes indemnitaires des DH et PH</a:t>
            </a:r>
          </a:p>
        </p:txBody>
      </p:sp>
      <p:sp>
        <p:nvSpPr>
          <p:cNvPr id="44" name="Rectangle à coins arrondis 43"/>
          <p:cNvSpPr/>
          <p:nvPr/>
        </p:nvSpPr>
        <p:spPr bwMode="auto">
          <a:xfrm>
            <a:off x="1029010" y="4238826"/>
            <a:ext cx="3286590" cy="354299"/>
          </a:xfrm>
          <a:prstGeom prst="roundRect">
            <a:avLst/>
          </a:prstGeom>
          <a:solidFill>
            <a:srgbClr val="BBE0E3"/>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260560" lvl="1" indent="-260560" algn="ctr" defTabSz="913768">
              <a:buFont typeface="Wingdings"/>
              <a:buChar char="à"/>
              <a:defRPr/>
            </a:pPr>
            <a:r>
              <a:rPr lang="fr-FR" sz="1125" b="1" i="1" dirty="0">
                <a:sym typeface="Wingdings" pitchFamily="2" charset="2"/>
              </a:rPr>
              <a:t>L’uniformité des outils de travail (</a:t>
            </a:r>
            <a:r>
              <a:rPr lang="fr-FR" sz="1125" b="1" i="1">
                <a:sym typeface="Wingdings" pitchFamily="2" charset="2"/>
              </a:rPr>
              <a:t>SI convergent, </a:t>
            </a:r>
            <a:r>
              <a:rPr lang="fr-FR" sz="1125" b="1" i="1" dirty="0">
                <a:sym typeface="Wingdings" pitchFamily="2" charset="2"/>
              </a:rPr>
              <a:t>achats mutualisés, etc.)</a:t>
            </a:r>
          </a:p>
        </p:txBody>
      </p:sp>
      <p:sp>
        <p:nvSpPr>
          <p:cNvPr id="45" name="Rectangle à coins arrondis 44"/>
          <p:cNvSpPr/>
          <p:nvPr/>
        </p:nvSpPr>
        <p:spPr bwMode="auto">
          <a:xfrm>
            <a:off x="1029010" y="5149881"/>
            <a:ext cx="3286590" cy="506141"/>
          </a:xfrm>
          <a:prstGeom prst="roundRect">
            <a:avLst/>
          </a:prstGeom>
          <a:solidFill>
            <a:srgbClr val="BBE0E3"/>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260560" lvl="1" indent="-260560" algn="ctr" defTabSz="913768">
              <a:buFont typeface="Wingdings"/>
              <a:buChar char="à"/>
              <a:defRPr/>
            </a:pPr>
            <a:r>
              <a:rPr lang="fr-FR" sz="1125" b="1" i="1" dirty="0">
                <a:sym typeface="Wingdings" pitchFamily="2" charset="2"/>
              </a:rPr>
              <a:t>Les mécanismes de solidarité de budgétaire et de trésorerie entre EPS se transférant des activités</a:t>
            </a:r>
          </a:p>
        </p:txBody>
      </p:sp>
      <p:sp>
        <p:nvSpPr>
          <p:cNvPr id="28" name="Rectangle à coins arrondis 27"/>
          <p:cNvSpPr/>
          <p:nvPr/>
        </p:nvSpPr>
        <p:spPr bwMode="auto">
          <a:xfrm>
            <a:off x="755576" y="1384552"/>
            <a:ext cx="7997036" cy="506141"/>
          </a:xfrm>
          <a:prstGeom prst="roundRect">
            <a:avLst/>
          </a:prstGeom>
          <a:solidFill>
            <a:srgbClr val="254C96"/>
          </a:solidFill>
          <a:ln w="9525" cap="flat" cmpd="sng" algn="ctr">
            <a:noFill/>
            <a:prstDash val="solid"/>
            <a:round/>
            <a:headEnd type="none" w="med" len="med"/>
            <a:tailEnd type="none" w="med" len="med"/>
          </a:ln>
          <a:effectLst/>
        </p:spPr>
        <p:txBody>
          <a:bodyPr vert="horz" wrap="square" lIns="64264" tIns="32132" rIns="64264" bIns="32132" numCol="1" rtlCol="0" anchor="ctr" anchorCtr="0" compatLnSpc="1">
            <a:prstTxWarp prst="textNoShape">
              <a:avLst/>
            </a:prstTxWarp>
          </a:bodyPr>
          <a:lstStyle/>
          <a:p>
            <a:pPr algn="ctr" defTabSz="642652" eaLnBrk="0" hangingPunct="0"/>
            <a:r>
              <a:rPr lang="fr-FR" sz="1265" b="1" dirty="0">
                <a:solidFill>
                  <a:schemeClr val="bg1"/>
                </a:solidFill>
                <a:latin typeface="Arial" charset="0"/>
                <a:ea typeface="ＭＳ Ｐゴシック" pitchFamily="80" charset="-128"/>
              </a:rPr>
              <a:t>Changer le cadre en vigueur pour favoriser une stratégie de groupe </a:t>
            </a:r>
          </a:p>
        </p:txBody>
      </p:sp>
      <p:sp>
        <p:nvSpPr>
          <p:cNvPr id="29" name="Rectangle à coins arrondis 28"/>
          <p:cNvSpPr/>
          <p:nvPr/>
        </p:nvSpPr>
        <p:spPr bwMode="auto">
          <a:xfrm>
            <a:off x="1029010" y="3327772"/>
            <a:ext cx="3286590" cy="354299"/>
          </a:xfrm>
          <a:prstGeom prst="roundRect">
            <a:avLst/>
          </a:prstGeom>
          <a:solidFill>
            <a:srgbClr val="BBE0E3"/>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260560" lvl="1" indent="-260560" algn="ctr" defTabSz="913768">
              <a:buFont typeface="Wingdings"/>
              <a:buChar char="à"/>
              <a:defRPr/>
            </a:pPr>
            <a:r>
              <a:rPr lang="fr-FR" sz="1125" b="1" i="1" dirty="0">
                <a:sym typeface="Wingdings" pitchFamily="2" charset="2"/>
              </a:rPr>
              <a:t>Une taille des GHT acceptable par les professionnels de santé et usagers</a:t>
            </a:r>
          </a:p>
        </p:txBody>
      </p:sp>
      <p:sp>
        <p:nvSpPr>
          <p:cNvPr id="30" name="Rectangle à coins arrondis 29"/>
          <p:cNvSpPr/>
          <p:nvPr/>
        </p:nvSpPr>
        <p:spPr bwMode="auto">
          <a:xfrm>
            <a:off x="1029010" y="3783299"/>
            <a:ext cx="3286590" cy="354299"/>
          </a:xfrm>
          <a:prstGeom prst="roundRect">
            <a:avLst/>
          </a:prstGeom>
          <a:solidFill>
            <a:srgbClr val="BBE0E3"/>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260560" lvl="1" indent="-260560" algn="ctr" defTabSz="913768">
              <a:buFont typeface="Wingdings"/>
              <a:buChar char="à"/>
              <a:defRPr/>
            </a:pPr>
            <a:r>
              <a:rPr lang="fr-FR" sz="1125" b="1" i="1" dirty="0">
                <a:sym typeface="Wingdings" pitchFamily="2" charset="2"/>
              </a:rPr>
              <a:t>La reconnaissance de la spécificité de chaque ES</a:t>
            </a:r>
          </a:p>
        </p:txBody>
      </p:sp>
      <p:sp>
        <p:nvSpPr>
          <p:cNvPr id="32" name="Rectangle à coins arrondis 31"/>
          <p:cNvSpPr/>
          <p:nvPr/>
        </p:nvSpPr>
        <p:spPr bwMode="auto">
          <a:xfrm>
            <a:off x="4673229" y="3783299"/>
            <a:ext cx="3286590" cy="354299"/>
          </a:xfrm>
          <a:prstGeom prst="roundRect">
            <a:avLst/>
          </a:prstGeom>
          <a:solidFill>
            <a:srgbClr val="BBE0E3"/>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260560" lvl="1" indent="-260560" algn="ctr" defTabSz="913768">
              <a:buFont typeface="Wingdings"/>
              <a:buChar char="à"/>
              <a:defRPr/>
            </a:pPr>
            <a:r>
              <a:rPr lang="fr-FR" sz="1125" b="1" i="1" dirty="0">
                <a:sym typeface="Wingdings" pitchFamily="2" charset="2"/>
              </a:rPr>
              <a:t>Une valence hospitalo-universitaire pour tous les GHT</a:t>
            </a:r>
          </a:p>
        </p:txBody>
      </p:sp>
      <p:sp>
        <p:nvSpPr>
          <p:cNvPr id="34" name="Rectangle à coins arrondis 33"/>
          <p:cNvSpPr/>
          <p:nvPr/>
        </p:nvSpPr>
        <p:spPr bwMode="auto">
          <a:xfrm>
            <a:off x="1029010" y="2872244"/>
            <a:ext cx="3286590" cy="354299"/>
          </a:xfrm>
          <a:prstGeom prst="roundRect">
            <a:avLst/>
          </a:prstGeom>
          <a:solidFill>
            <a:srgbClr val="BBE0E3"/>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260560" lvl="1" indent="-260560" algn="ctr" defTabSz="913768">
              <a:buFont typeface="Wingdings"/>
              <a:buChar char="à"/>
              <a:defRPr/>
            </a:pPr>
            <a:r>
              <a:rPr lang="fr-FR" sz="1125" b="1" i="1" dirty="0">
                <a:sym typeface="Wingdings" pitchFamily="2" charset="2"/>
              </a:rPr>
              <a:t>Une gouvernance personnalisable</a:t>
            </a:r>
          </a:p>
        </p:txBody>
      </p:sp>
      <p:sp>
        <p:nvSpPr>
          <p:cNvPr id="36" name="Rectangle à coins arrondis 35"/>
          <p:cNvSpPr/>
          <p:nvPr/>
        </p:nvSpPr>
        <p:spPr bwMode="auto">
          <a:xfrm>
            <a:off x="4673229" y="2872244"/>
            <a:ext cx="3286590" cy="354299"/>
          </a:xfrm>
          <a:prstGeom prst="roundRect">
            <a:avLst/>
          </a:prstGeom>
          <a:solidFill>
            <a:srgbClr val="BBE0E3"/>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260560" lvl="1" indent="-260560" algn="ctr" defTabSz="913768">
              <a:buFont typeface="Wingdings"/>
              <a:buChar char="à"/>
              <a:defRPr/>
            </a:pPr>
            <a:r>
              <a:rPr lang="fr-FR" sz="1125" b="1" i="1" dirty="0">
                <a:sym typeface="Wingdings" pitchFamily="2" charset="2"/>
              </a:rPr>
              <a:t>L’absence de personnalité morale au profit d’un ES support</a:t>
            </a:r>
          </a:p>
        </p:txBody>
      </p:sp>
      <p:sp>
        <p:nvSpPr>
          <p:cNvPr id="37" name="Rectangle à coins arrondis 36"/>
          <p:cNvSpPr/>
          <p:nvPr/>
        </p:nvSpPr>
        <p:spPr bwMode="auto">
          <a:xfrm>
            <a:off x="1029010" y="5757251"/>
            <a:ext cx="3286590" cy="354299"/>
          </a:xfrm>
          <a:prstGeom prst="roundRect">
            <a:avLst/>
          </a:prstGeom>
          <a:solidFill>
            <a:srgbClr val="BBE0E3"/>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260560" lvl="1" indent="-260560" algn="ctr" defTabSz="913768">
              <a:buFont typeface="Wingdings"/>
              <a:buChar char="à"/>
              <a:defRPr/>
            </a:pPr>
            <a:r>
              <a:rPr lang="fr-FR" sz="1125" b="1" i="1" dirty="0">
                <a:sym typeface="Wingdings" pitchFamily="2" charset="2"/>
              </a:rPr>
              <a:t>Une organisation commune des services </a:t>
            </a:r>
            <a:r>
              <a:rPr lang="fr-FR" sz="1125" b="1" i="1" dirty="0" err="1">
                <a:sym typeface="Wingdings" pitchFamily="2" charset="2"/>
              </a:rPr>
              <a:t>médico</a:t>
            </a:r>
            <a:r>
              <a:rPr lang="fr-FR" sz="1125" b="1" i="1" dirty="0">
                <a:sym typeface="Wingdings" pitchFamily="2" charset="2"/>
              </a:rPr>
              <a:t>-techniques</a:t>
            </a:r>
          </a:p>
        </p:txBody>
      </p:sp>
      <p:sp>
        <p:nvSpPr>
          <p:cNvPr id="47" name="Rectangle à coins arrondis 46"/>
          <p:cNvSpPr/>
          <p:nvPr/>
        </p:nvSpPr>
        <p:spPr bwMode="auto">
          <a:xfrm>
            <a:off x="4673229" y="5757251"/>
            <a:ext cx="3286590" cy="354299"/>
          </a:xfrm>
          <a:prstGeom prst="roundRect">
            <a:avLst/>
          </a:prstGeom>
          <a:solidFill>
            <a:srgbClr val="BBE0E3"/>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260560" lvl="1" indent="-260560" algn="ctr" defTabSz="913768">
              <a:buFont typeface="Wingdings"/>
              <a:buChar char="à"/>
              <a:defRPr/>
            </a:pPr>
            <a:r>
              <a:rPr lang="fr-FR" sz="1125" b="1" i="1" dirty="0">
                <a:sym typeface="Wingdings" pitchFamily="2" charset="2"/>
              </a:rPr>
              <a:t>Des ARS en appui de la démarche des ES</a:t>
            </a:r>
          </a:p>
        </p:txBody>
      </p:sp>
      <p:sp>
        <p:nvSpPr>
          <p:cNvPr id="51" name="Rectangle à coins arrondis 50"/>
          <p:cNvSpPr/>
          <p:nvPr/>
        </p:nvSpPr>
        <p:spPr bwMode="auto">
          <a:xfrm>
            <a:off x="1032340" y="6212778"/>
            <a:ext cx="3286590" cy="354299"/>
          </a:xfrm>
          <a:prstGeom prst="roundRect">
            <a:avLst/>
          </a:prstGeom>
          <a:solidFill>
            <a:srgbClr val="BBE0E3"/>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260560" lvl="1" indent="-260560" algn="ctr" defTabSz="913768">
              <a:buFont typeface="Wingdings"/>
              <a:buChar char="à"/>
              <a:defRPr/>
            </a:pPr>
            <a:r>
              <a:rPr lang="fr-FR" sz="1125" b="1" i="1" dirty="0">
                <a:sym typeface="Wingdings" pitchFamily="2" charset="2"/>
              </a:rPr>
              <a:t>Un calendrier exigeant</a:t>
            </a:r>
          </a:p>
        </p:txBody>
      </p:sp>
      <p:sp>
        <p:nvSpPr>
          <p:cNvPr id="52" name="Rectangle à coins arrondis 51"/>
          <p:cNvSpPr/>
          <p:nvPr/>
        </p:nvSpPr>
        <p:spPr bwMode="auto">
          <a:xfrm>
            <a:off x="4676558" y="6212778"/>
            <a:ext cx="3286590" cy="455527"/>
          </a:xfrm>
          <a:prstGeom prst="roundRect">
            <a:avLst/>
          </a:prstGeom>
          <a:solidFill>
            <a:srgbClr val="BBE0E3"/>
          </a:solidFill>
          <a:ln w="9525" cap="flat" cmpd="sng" algn="ctr">
            <a:noFill/>
            <a:prstDash val="solid"/>
            <a:round/>
            <a:headEnd type="none" w="med" len="med"/>
            <a:tailEnd type="none" w="med" len="med"/>
          </a:ln>
          <a:effectLst/>
        </p:spPr>
        <p:txBody>
          <a:bodyPr vert="horz" wrap="square" lIns="64273" tIns="32136" rIns="64273" bIns="32136" numCol="1" rtlCol="0" anchor="ctr" anchorCtr="0" compatLnSpc="1">
            <a:prstTxWarp prst="textNoShape">
              <a:avLst/>
            </a:prstTxWarp>
          </a:bodyPr>
          <a:lstStyle/>
          <a:p>
            <a:pPr marL="260560" lvl="1" indent="-260560" algn="ctr" defTabSz="913768">
              <a:buFont typeface="Wingdings"/>
              <a:buChar char="à"/>
              <a:defRPr/>
            </a:pPr>
            <a:r>
              <a:rPr lang="fr-FR" sz="1125" b="1" i="1" dirty="0">
                <a:sym typeface="Wingdings" pitchFamily="2" charset="2"/>
              </a:rPr>
              <a:t>Une clarification du discours sur les GHT, opportunité d’efficience et non objectif d’efficience</a:t>
            </a:r>
          </a:p>
        </p:txBody>
      </p:sp>
    </p:spTree>
    <p:extLst>
      <p:ext uri="{BB962C8B-B14F-4D97-AF65-F5344CB8AC3E}">
        <p14:creationId xmlns:p14="http://schemas.microsoft.com/office/powerpoint/2010/main" val="2009597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71600" y="2708920"/>
            <a:ext cx="7128792" cy="50405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6" name="Rectangle 2"/>
          <p:cNvSpPr>
            <a:spLocks noChangeArrowheads="1"/>
          </p:cNvSpPr>
          <p:nvPr/>
        </p:nvSpPr>
        <p:spPr bwMode="auto">
          <a:xfrm>
            <a:off x="323529" y="548680"/>
            <a:ext cx="8653788" cy="695477"/>
          </a:xfrm>
          <a:prstGeom prst="rect">
            <a:avLst/>
          </a:prstGeom>
          <a:solidFill>
            <a:srgbClr val="735D9F"/>
          </a:solidFill>
          <a:ln w="9525" algn="ctr">
            <a:noFill/>
            <a:round/>
            <a:headEnd/>
            <a:tailEnd/>
          </a:ln>
        </p:spPr>
        <p:txBody>
          <a:bodyPr lIns="64243" tIns="32120" rIns="64243" bIns="32120" anchor="ctr" anchorCtr="1"/>
          <a:lstStyle/>
          <a:p>
            <a:pPr algn="ctr" defTabSz="639528" eaLnBrk="0" hangingPunct="0"/>
            <a:r>
              <a:rPr lang="fr-FR" sz="2400" b="1" dirty="0" smtClean="0">
                <a:solidFill>
                  <a:schemeClr val="bg1"/>
                </a:solidFill>
              </a:rPr>
              <a:t>SOMMAIRE</a:t>
            </a:r>
          </a:p>
        </p:txBody>
      </p:sp>
      <p:sp>
        <p:nvSpPr>
          <p:cNvPr id="8" name="ZoneTexte 7"/>
          <p:cNvSpPr txBox="1"/>
          <p:nvPr/>
        </p:nvSpPr>
        <p:spPr>
          <a:xfrm>
            <a:off x="1115616" y="2222862"/>
            <a:ext cx="6840760" cy="2585323"/>
          </a:xfrm>
          <a:prstGeom prst="rect">
            <a:avLst/>
          </a:prstGeom>
          <a:noFill/>
        </p:spPr>
        <p:txBody>
          <a:bodyPr wrap="square" rtlCol="0">
            <a:spAutoFit/>
          </a:bodyPr>
          <a:lstStyle/>
          <a:p>
            <a:pPr marL="342900" indent="-342900">
              <a:buAutoNum type="arabicPeriod"/>
              <a:defRPr/>
            </a:pPr>
            <a:r>
              <a:rPr lang="fr-FR" b="1" dirty="0" smtClean="0"/>
              <a:t>Brève présentation de la mesure GHT</a:t>
            </a:r>
          </a:p>
          <a:p>
            <a:pPr>
              <a:defRPr/>
            </a:pPr>
            <a:endParaRPr lang="fr-FR" b="1" dirty="0" smtClean="0"/>
          </a:p>
          <a:p>
            <a:pPr marL="342900" indent="-342900">
              <a:buAutoNum type="arabicPeriod"/>
              <a:defRPr/>
            </a:pPr>
            <a:r>
              <a:rPr lang="fr-FR" b="1" dirty="0" smtClean="0"/>
              <a:t>Pourquoi un DIM de GHT</a:t>
            </a:r>
          </a:p>
          <a:p>
            <a:pPr marL="342900" indent="-342900">
              <a:buAutoNum type="arabicPeriod"/>
              <a:defRPr/>
            </a:pPr>
            <a:endParaRPr lang="fr-FR" b="1" dirty="0" smtClean="0"/>
          </a:p>
          <a:p>
            <a:pPr marL="342900" indent="-342900">
              <a:buAutoNum type="arabicPeriod"/>
              <a:defRPr/>
            </a:pPr>
            <a:r>
              <a:rPr lang="fr-FR" b="1" dirty="0" smtClean="0"/>
              <a:t>Ce qui dit la loi sur le DIM de GHT</a:t>
            </a:r>
          </a:p>
          <a:p>
            <a:pPr marL="342900" indent="-342900">
              <a:buAutoNum type="arabicPeriod"/>
              <a:defRPr/>
            </a:pPr>
            <a:endParaRPr lang="fr-FR" b="1" dirty="0" smtClean="0"/>
          </a:p>
          <a:p>
            <a:pPr marL="342900" indent="-342900">
              <a:buAutoNum type="arabicPeriod"/>
              <a:defRPr/>
            </a:pPr>
            <a:r>
              <a:rPr lang="fr-FR" b="1" dirty="0" smtClean="0"/>
              <a:t>Déclinaison opérationnelle du DIM de GHT</a:t>
            </a:r>
          </a:p>
          <a:p>
            <a:pPr marL="342900" indent="-342900">
              <a:buAutoNum type="arabicPeriod"/>
              <a:defRPr/>
            </a:pPr>
            <a:endParaRPr lang="fr-FR" b="1" dirty="0" smtClean="0"/>
          </a:p>
          <a:p>
            <a:pPr marL="342900" indent="-342900">
              <a:buAutoNum type="arabicPeriod"/>
              <a:defRPr/>
            </a:pPr>
            <a:r>
              <a:rPr lang="fr-FR" b="1" dirty="0" smtClean="0"/>
              <a:t>Enjeux de la mise en place du DIM de GHT</a:t>
            </a:r>
          </a:p>
        </p:txBody>
      </p:sp>
    </p:spTree>
    <p:extLst>
      <p:ext uri="{BB962C8B-B14F-4D97-AF65-F5344CB8AC3E}">
        <p14:creationId xmlns:p14="http://schemas.microsoft.com/office/powerpoint/2010/main" val="4274355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23529" y="476672"/>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POURQUOI UN DIM DE GHT</a:t>
            </a:r>
          </a:p>
        </p:txBody>
      </p:sp>
      <p:sp>
        <p:nvSpPr>
          <p:cNvPr id="13" name="Rectangle à coins arrondis 12"/>
          <p:cNvSpPr/>
          <p:nvPr/>
        </p:nvSpPr>
        <p:spPr bwMode="auto">
          <a:xfrm>
            <a:off x="467544" y="1268760"/>
            <a:ext cx="8208912" cy="864096"/>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ctr"/>
            <a:endParaRPr lang="fr-FR" b="1" dirty="0" smtClean="0"/>
          </a:p>
          <a:p>
            <a:pPr algn="ctr"/>
            <a:r>
              <a:rPr lang="fr-FR" b="1" dirty="0" smtClean="0"/>
              <a:t>Le DIM est un outil structurant d’une stratégie de groupe. La constitution de DIM de territoire permettra :</a:t>
            </a:r>
          </a:p>
          <a:p>
            <a:pPr algn="ctr"/>
            <a:endParaRPr lang="fr-FR" b="1" dirty="0" smtClean="0"/>
          </a:p>
        </p:txBody>
      </p:sp>
      <p:sp>
        <p:nvSpPr>
          <p:cNvPr id="6" name="Rectangle à coins arrondis 5"/>
          <p:cNvSpPr/>
          <p:nvPr/>
        </p:nvSpPr>
        <p:spPr bwMode="auto">
          <a:xfrm>
            <a:off x="467544" y="3140968"/>
            <a:ext cx="8208912" cy="648072"/>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lvl="0" indent="-261938" algn="just">
              <a:buFont typeface="Wingdings" pitchFamily="2" charset="2"/>
              <a:buChar char="Ø"/>
            </a:pPr>
            <a:r>
              <a:rPr lang="fr-FR" sz="1700" dirty="0" smtClean="0"/>
              <a:t>Le </a:t>
            </a:r>
            <a:r>
              <a:rPr lang="fr-FR" sz="1700" b="1" dirty="0" smtClean="0"/>
              <a:t>développement </a:t>
            </a:r>
            <a:r>
              <a:rPr lang="fr-FR" sz="1700" dirty="0" smtClean="0"/>
              <a:t>homogène des fonctions d’assurance qualité des données médico- économiques produites par chaque établissement partie au GHT </a:t>
            </a:r>
          </a:p>
        </p:txBody>
      </p:sp>
      <p:sp>
        <p:nvSpPr>
          <p:cNvPr id="9" name="Rectangle à coins arrondis 8"/>
          <p:cNvSpPr/>
          <p:nvPr/>
        </p:nvSpPr>
        <p:spPr bwMode="auto">
          <a:xfrm>
            <a:off x="467544" y="2276872"/>
            <a:ext cx="8208912" cy="648072"/>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indent="-261938" algn="just">
              <a:buFont typeface="Wingdings" pitchFamily="2" charset="2"/>
              <a:buChar char="Ø"/>
            </a:pPr>
            <a:r>
              <a:rPr lang="fr-FR" sz="1700" dirty="0" smtClean="0"/>
              <a:t>La mutualisation d’une </a:t>
            </a:r>
            <a:r>
              <a:rPr lang="fr-FR" sz="1700" b="1" dirty="0" smtClean="0"/>
              <a:t>compétence rare en </a:t>
            </a:r>
            <a:r>
              <a:rPr lang="fr-FR" sz="1700" dirty="0" smtClean="0"/>
              <a:t>sécurisant la fonction et en réduisant les situations de pratiques isolées des professionnels </a:t>
            </a:r>
          </a:p>
        </p:txBody>
      </p:sp>
      <p:sp>
        <p:nvSpPr>
          <p:cNvPr id="10" name="Rectangle à coins arrondis 9"/>
          <p:cNvSpPr/>
          <p:nvPr/>
        </p:nvSpPr>
        <p:spPr bwMode="auto">
          <a:xfrm>
            <a:off x="467544" y="4005064"/>
            <a:ext cx="8208912" cy="648072"/>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lvl="0" indent="-261938" algn="just">
              <a:buFont typeface="Wingdings" pitchFamily="2" charset="2"/>
              <a:buChar char="Ø"/>
            </a:pPr>
            <a:r>
              <a:rPr lang="fr-FR" sz="1700" b="1" dirty="0" smtClean="0"/>
              <a:t>L’utilisation de ces données </a:t>
            </a:r>
            <a:r>
              <a:rPr lang="fr-FR" sz="1700" dirty="0" smtClean="0"/>
              <a:t>fiabilisées pour le pilotage du GHT, en particulier pour la </a:t>
            </a:r>
            <a:r>
              <a:rPr lang="fr-FR" sz="1700" b="1" dirty="0" smtClean="0"/>
              <a:t>définition du projet médical</a:t>
            </a:r>
            <a:r>
              <a:rPr lang="fr-FR" sz="1700" dirty="0" smtClean="0"/>
              <a:t> </a:t>
            </a:r>
            <a:r>
              <a:rPr lang="fr-FR" sz="1700" b="1" dirty="0" smtClean="0"/>
              <a:t>partagé </a:t>
            </a:r>
            <a:r>
              <a:rPr lang="fr-FR" sz="1700" dirty="0" smtClean="0"/>
              <a:t>par la communauté médicale </a:t>
            </a:r>
          </a:p>
        </p:txBody>
      </p:sp>
      <p:sp>
        <p:nvSpPr>
          <p:cNvPr id="11" name="Rectangle à coins arrondis 10"/>
          <p:cNvSpPr/>
          <p:nvPr/>
        </p:nvSpPr>
        <p:spPr bwMode="auto">
          <a:xfrm>
            <a:off x="467544" y="4869160"/>
            <a:ext cx="8208912" cy="576064"/>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indent="-261938" algn="just">
              <a:buFont typeface="Wingdings" pitchFamily="2" charset="2"/>
              <a:buChar char="Ø"/>
            </a:pPr>
            <a:r>
              <a:rPr lang="fr-FR" sz="1700" dirty="0" smtClean="0"/>
              <a:t>La cohérence et </a:t>
            </a:r>
            <a:r>
              <a:rPr lang="fr-FR" sz="1700" b="1" dirty="0" smtClean="0"/>
              <a:t>l’harmonisation des règles de partage et de confidentialité </a:t>
            </a:r>
            <a:r>
              <a:rPr lang="fr-FR" sz="1700" dirty="0" smtClean="0"/>
              <a:t>de l’information médicale au sein du GHT</a:t>
            </a:r>
          </a:p>
        </p:txBody>
      </p:sp>
      <p:sp>
        <p:nvSpPr>
          <p:cNvPr id="12" name="Rectangle à coins arrondis 11"/>
          <p:cNvSpPr/>
          <p:nvPr/>
        </p:nvSpPr>
        <p:spPr bwMode="auto">
          <a:xfrm>
            <a:off x="467544" y="5661248"/>
            <a:ext cx="8208912" cy="887825"/>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marL="261938" indent="-261938" algn="just">
              <a:buFont typeface="Wingdings" pitchFamily="2" charset="2"/>
              <a:buChar char="Ø"/>
            </a:pPr>
            <a:r>
              <a:rPr lang="fr-FR" sz="1700" b="1" dirty="0" smtClean="0"/>
              <a:t>L’évaluation épidémiologique </a:t>
            </a:r>
            <a:r>
              <a:rPr lang="fr-FR" sz="1700" dirty="0" smtClean="0"/>
              <a:t>des données du GHT dans une perspective de diffusion des bonnes pratiques au sein du GHT et d’appui stratégique à la mise en œuvre du projet médical partagé</a:t>
            </a:r>
          </a:p>
        </p:txBody>
      </p:sp>
    </p:spTree>
    <p:extLst>
      <p:ext uri="{BB962C8B-B14F-4D97-AF65-F5344CB8AC3E}">
        <p14:creationId xmlns:p14="http://schemas.microsoft.com/office/powerpoint/2010/main" val="1735375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71600" y="3212976"/>
            <a:ext cx="7128792" cy="50405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6" name="Rectangle 2"/>
          <p:cNvSpPr>
            <a:spLocks noChangeArrowheads="1"/>
          </p:cNvSpPr>
          <p:nvPr/>
        </p:nvSpPr>
        <p:spPr bwMode="auto">
          <a:xfrm>
            <a:off x="323529" y="548680"/>
            <a:ext cx="8653788" cy="695477"/>
          </a:xfrm>
          <a:prstGeom prst="rect">
            <a:avLst/>
          </a:prstGeom>
          <a:solidFill>
            <a:srgbClr val="735D9F"/>
          </a:solidFill>
          <a:ln w="9525" algn="ctr">
            <a:noFill/>
            <a:round/>
            <a:headEnd/>
            <a:tailEnd/>
          </a:ln>
        </p:spPr>
        <p:txBody>
          <a:bodyPr lIns="64243" tIns="32120" rIns="64243" bIns="32120" anchor="ctr" anchorCtr="1"/>
          <a:lstStyle/>
          <a:p>
            <a:pPr algn="ctr" defTabSz="639528" eaLnBrk="0" hangingPunct="0"/>
            <a:r>
              <a:rPr lang="fr-FR" sz="2400" b="1" dirty="0" smtClean="0">
                <a:solidFill>
                  <a:schemeClr val="bg1"/>
                </a:solidFill>
              </a:rPr>
              <a:t>SOMMAIRE</a:t>
            </a:r>
          </a:p>
        </p:txBody>
      </p:sp>
      <p:sp>
        <p:nvSpPr>
          <p:cNvPr id="8" name="ZoneTexte 7"/>
          <p:cNvSpPr txBox="1"/>
          <p:nvPr/>
        </p:nvSpPr>
        <p:spPr>
          <a:xfrm>
            <a:off x="1115616" y="2222862"/>
            <a:ext cx="6840760" cy="2585323"/>
          </a:xfrm>
          <a:prstGeom prst="rect">
            <a:avLst/>
          </a:prstGeom>
          <a:noFill/>
        </p:spPr>
        <p:txBody>
          <a:bodyPr wrap="square" rtlCol="0">
            <a:spAutoFit/>
          </a:bodyPr>
          <a:lstStyle/>
          <a:p>
            <a:pPr marL="342900" indent="-342900">
              <a:buAutoNum type="arabicPeriod"/>
              <a:defRPr/>
            </a:pPr>
            <a:r>
              <a:rPr lang="fr-FR" b="1" dirty="0" smtClean="0"/>
              <a:t>Brève présentation de la mesure GHT</a:t>
            </a:r>
          </a:p>
          <a:p>
            <a:pPr>
              <a:defRPr/>
            </a:pPr>
            <a:endParaRPr lang="fr-FR" b="1" dirty="0" smtClean="0"/>
          </a:p>
          <a:p>
            <a:pPr marL="342900" indent="-342900">
              <a:buAutoNum type="arabicPeriod"/>
              <a:defRPr/>
            </a:pPr>
            <a:r>
              <a:rPr lang="fr-FR" b="1" dirty="0" smtClean="0"/>
              <a:t>Pourquoi un DIM de GHT</a:t>
            </a:r>
          </a:p>
          <a:p>
            <a:pPr marL="342900" indent="-342900">
              <a:buAutoNum type="arabicPeriod"/>
              <a:defRPr/>
            </a:pPr>
            <a:endParaRPr lang="fr-FR" b="1" dirty="0" smtClean="0"/>
          </a:p>
          <a:p>
            <a:pPr marL="342900" indent="-342900">
              <a:buAutoNum type="arabicPeriod"/>
              <a:defRPr/>
            </a:pPr>
            <a:r>
              <a:rPr lang="fr-FR" b="1" dirty="0" smtClean="0"/>
              <a:t>Ce qui dit la loi sur le DIM de GHT</a:t>
            </a:r>
          </a:p>
          <a:p>
            <a:pPr marL="342900" indent="-342900">
              <a:buAutoNum type="arabicPeriod"/>
              <a:defRPr/>
            </a:pPr>
            <a:endParaRPr lang="fr-FR" b="1" dirty="0" smtClean="0"/>
          </a:p>
          <a:p>
            <a:pPr marL="342900" indent="-342900">
              <a:buAutoNum type="arabicPeriod"/>
              <a:defRPr/>
            </a:pPr>
            <a:r>
              <a:rPr lang="fr-FR" b="1" dirty="0" smtClean="0"/>
              <a:t>Déclinaison opérationnelle du DIM de GHT</a:t>
            </a:r>
          </a:p>
          <a:p>
            <a:pPr marL="342900" indent="-342900">
              <a:buAutoNum type="arabicPeriod"/>
              <a:defRPr/>
            </a:pPr>
            <a:endParaRPr lang="fr-FR" b="1" dirty="0" smtClean="0"/>
          </a:p>
          <a:p>
            <a:pPr marL="342900" indent="-342900">
              <a:buAutoNum type="arabicPeriod"/>
              <a:defRPr/>
            </a:pPr>
            <a:r>
              <a:rPr lang="fr-FR" b="1" dirty="0" smtClean="0"/>
              <a:t>Enjeux de la mise en place du DIM de GHT</a:t>
            </a:r>
          </a:p>
        </p:txBody>
      </p:sp>
    </p:spTree>
    <p:extLst>
      <p:ext uri="{BB962C8B-B14F-4D97-AF65-F5344CB8AC3E}">
        <p14:creationId xmlns:p14="http://schemas.microsoft.com/office/powerpoint/2010/main" val="2600673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323529" y="404664"/>
            <a:ext cx="8653788" cy="555625"/>
          </a:xfrm>
          <a:prstGeom prst="rect">
            <a:avLst/>
          </a:prstGeom>
          <a:solidFill>
            <a:srgbClr val="735D9F"/>
          </a:solidFill>
          <a:ln w="9525" algn="ctr">
            <a:noFill/>
            <a:round/>
            <a:headEnd/>
            <a:tailEnd/>
          </a:ln>
        </p:spPr>
        <p:txBody>
          <a:bodyPr lIns="64243" tIns="32120" rIns="64243" bIns="32120" anchor="ctr" anchorCtr="1"/>
          <a:lstStyle/>
          <a:p>
            <a:pPr marL="342900" indent="-342900">
              <a:defRPr/>
            </a:pPr>
            <a:r>
              <a:rPr lang="fr-FR" sz="2400" b="1" dirty="0" smtClean="0">
                <a:solidFill>
                  <a:schemeClr val="bg1"/>
                </a:solidFill>
              </a:rPr>
              <a:t>CE QUE DIT LA LOI SUR LE DIM DE GHT</a:t>
            </a:r>
          </a:p>
        </p:txBody>
      </p:sp>
      <p:sp>
        <p:nvSpPr>
          <p:cNvPr id="11" name="Rectangle à coins arrondis 10"/>
          <p:cNvSpPr/>
          <p:nvPr/>
        </p:nvSpPr>
        <p:spPr bwMode="auto">
          <a:xfrm>
            <a:off x="395536" y="1700808"/>
            <a:ext cx="8208912" cy="2160240"/>
          </a:xfrm>
          <a:prstGeom prst="roundRect">
            <a:avLst/>
          </a:prstGeom>
          <a:solidFill>
            <a:srgbClr val="C9C0DA"/>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lgn="just" fontAlgn="base">
              <a:spcBef>
                <a:spcPct val="0"/>
              </a:spcBef>
              <a:spcAft>
                <a:spcPct val="0"/>
              </a:spcAft>
            </a:pPr>
            <a:r>
              <a:rPr lang="fr-FR" dirty="0" smtClean="0">
                <a:ea typeface="Calibri" pitchFamily="34" charset="0"/>
                <a:cs typeface="Times New Roman" pitchFamily="18" charset="0"/>
              </a:rPr>
              <a:t>« Art. L. 6132-4. – I. – L’établissement support désigné par la convention constitutive assure les fonctions suivantes, pour le compte des établissements parties au groupement : </a:t>
            </a:r>
            <a:endParaRPr lang="fr-FR" sz="2800" dirty="0" smtClean="0"/>
          </a:p>
          <a:p>
            <a:pPr lvl="0" algn="just" fontAlgn="base">
              <a:spcBef>
                <a:spcPct val="0"/>
              </a:spcBef>
              <a:spcAft>
                <a:spcPct val="0"/>
              </a:spcAft>
            </a:pPr>
            <a:r>
              <a:rPr lang="fr-FR" dirty="0">
                <a:ea typeface="Calibri" pitchFamily="34" charset="0"/>
                <a:cs typeface="Times New Roman" pitchFamily="18" charset="0"/>
              </a:rPr>
              <a:t>1</a:t>
            </a:r>
            <a:r>
              <a:rPr lang="fr-FR" dirty="0" smtClean="0">
                <a:ea typeface="Calibri" pitchFamily="34" charset="0"/>
                <a:cs typeface="Times New Roman" pitchFamily="18" charset="0"/>
              </a:rPr>
              <a:t>°bis </a:t>
            </a:r>
            <a:r>
              <a:rPr lang="fr-FR" b="1" dirty="0" smtClean="0">
                <a:ea typeface="Calibri" pitchFamily="34" charset="0"/>
                <a:cs typeface="Times New Roman" pitchFamily="18" charset="0"/>
              </a:rPr>
              <a:t>La gestion d’un département de l’information médicale de territoire. </a:t>
            </a:r>
            <a:r>
              <a:rPr lang="fr-FR" dirty="0" smtClean="0">
                <a:ea typeface="Calibri" pitchFamily="34" charset="0"/>
                <a:cs typeface="Times New Roman" pitchFamily="18" charset="0"/>
              </a:rPr>
              <a:t>Par dérogation à l’article L. 6113-7, les praticiens transmettent les données médicales nominatives nécessaires à l’analyse de l’activité au médecin responsable de l’information médicale du groupement »</a:t>
            </a:r>
            <a:endParaRPr lang="fr-FR" sz="2800" dirty="0" smtClean="0"/>
          </a:p>
        </p:txBody>
      </p:sp>
      <p:sp>
        <p:nvSpPr>
          <p:cNvPr id="12" name="Rectangle à coins arrondis 11"/>
          <p:cNvSpPr/>
          <p:nvPr/>
        </p:nvSpPr>
        <p:spPr bwMode="auto">
          <a:xfrm>
            <a:off x="467544" y="4653136"/>
            <a:ext cx="8208912" cy="936104"/>
          </a:xfrm>
          <a:prstGeom prst="roundRect">
            <a:avLst/>
          </a:prstGeom>
          <a:solidFill>
            <a:srgbClr val="ECBD68"/>
          </a:solidFill>
          <a:ln w="9525" cap="flat" cmpd="sng" algn="ctr">
            <a:noFill/>
            <a:prstDash val="solid"/>
            <a:round/>
            <a:headEnd type="none" w="med" len="med"/>
            <a:tailEnd type="none" w="med" len="med"/>
          </a:ln>
          <a:effectLst/>
        </p:spPr>
        <p:txBody>
          <a:bodyPr vert="horz" wrap="square" lIns="64258" tIns="32129" rIns="64258" bIns="32129" numCol="1" rtlCol="0" anchor="ctr" anchorCtr="0" compatLnSpc="1">
            <a:prstTxWarp prst="textNoShape">
              <a:avLst/>
            </a:prstTxWarp>
          </a:bodyPr>
          <a:lstStyle/>
          <a:p>
            <a:pPr>
              <a:buNone/>
            </a:pPr>
            <a:r>
              <a:rPr lang="fr-FR" b="1" u="sng" dirty="0" smtClean="0"/>
              <a:t>Objet :</a:t>
            </a:r>
            <a:r>
              <a:rPr lang="fr-FR" b="1" dirty="0" smtClean="0"/>
              <a:t>  </a:t>
            </a:r>
            <a:r>
              <a:rPr lang="fr-FR" dirty="0" smtClean="0"/>
              <a:t>Rendre obligatoire  au sein de chaque GHT un DIM de territoire se substituant aux DIM actuels</a:t>
            </a:r>
          </a:p>
        </p:txBody>
      </p:sp>
    </p:spTree>
    <p:extLst>
      <p:ext uri="{BB962C8B-B14F-4D97-AF65-F5344CB8AC3E}">
        <p14:creationId xmlns:p14="http://schemas.microsoft.com/office/powerpoint/2010/main" val="1448923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71600" y="3789040"/>
            <a:ext cx="7128792" cy="50405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6" name="Rectangle 2"/>
          <p:cNvSpPr>
            <a:spLocks noChangeArrowheads="1"/>
          </p:cNvSpPr>
          <p:nvPr/>
        </p:nvSpPr>
        <p:spPr bwMode="auto">
          <a:xfrm>
            <a:off x="323529" y="548680"/>
            <a:ext cx="8653788" cy="695477"/>
          </a:xfrm>
          <a:prstGeom prst="rect">
            <a:avLst/>
          </a:prstGeom>
          <a:solidFill>
            <a:srgbClr val="735D9F"/>
          </a:solidFill>
          <a:ln w="9525" algn="ctr">
            <a:noFill/>
            <a:round/>
            <a:headEnd/>
            <a:tailEnd/>
          </a:ln>
        </p:spPr>
        <p:txBody>
          <a:bodyPr lIns="64243" tIns="32120" rIns="64243" bIns="32120" anchor="ctr" anchorCtr="1"/>
          <a:lstStyle/>
          <a:p>
            <a:pPr algn="ctr" defTabSz="639528" eaLnBrk="0" hangingPunct="0"/>
            <a:r>
              <a:rPr lang="fr-FR" sz="2400" b="1" dirty="0" smtClean="0">
                <a:solidFill>
                  <a:schemeClr val="bg1"/>
                </a:solidFill>
              </a:rPr>
              <a:t>SOMMAIRE</a:t>
            </a:r>
          </a:p>
        </p:txBody>
      </p:sp>
      <p:sp>
        <p:nvSpPr>
          <p:cNvPr id="8" name="ZoneTexte 7"/>
          <p:cNvSpPr txBox="1"/>
          <p:nvPr/>
        </p:nvSpPr>
        <p:spPr>
          <a:xfrm>
            <a:off x="1115616" y="2222862"/>
            <a:ext cx="6840760" cy="2585323"/>
          </a:xfrm>
          <a:prstGeom prst="rect">
            <a:avLst/>
          </a:prstGeom>
          <a:noFill/>
        </p:spPr>
        <p:txBody>
          <a:bodyPr wrap="square" rtlCol="0">
            <a:spAutoFit/>
          </a:bodyPr>
          <a:lstStyle/>
          <a:p>
            <a:pPr marL="342900" indent="-342900">
              <a:buAutoNum type="arabicPeriod"/>
              <a:defRPr/>
            </a:pPr>
            <a:r>
              <a:rPr lang="fr-FR" b="1" dirty="0" smtClean="0"/>
              <a:t>Brève présentation de la mesure GHT</a:t>
            </a:r>
          </a:p>
          <a:p>
            <a:pPr>
              <a:defRPr/>
            </a:pPr>
            <a:endParaRPr lang="fr-FR" b="1" dirty="0" smtClean="0"/>
          </a:p>
          <a:p>
            <a:pPr marL="342900" indent="-342900">
              <a:buAutoNum type="arabicPeriod"/>
              <a:defRPr/>
            </a:pPr>
            <a:r>
              <a:rPr lang="fr-FR" b="1" dirty="0" smtClean="0"/>
              <a:t>Pourquoi un DIM de GHT</a:t>
            </a:r>
          </a:p>
          <a:p>
            <a:pPr marL="342900" indent="-342900">
              <a:buAutoNum type="arabicPeriod"/>
              <a:defRPr/>
            </a:pPr>
            <a:endParaRPr lang="fr-FR" b="1" dirty="0" smtClean="0"/>
          </a:p>
          <a:p>
            <a:pPr marL="342900" indent="-342900">
              <a:buAutoNum type="arabicPeriod"/>
              <a:defRPr/>
            </a:pPr>
            <a:r>
              <a:rPr lang="fr-FR" b="1" dirty="0" smtClean="0"/>
              <a:t>Ce qui dit la loi sur le DIM de GHT</a:t>
            </a:r>
          </a:p>
          <a:p>
            <a:pPr marL="342900" indent="-342900">
              <a:buAutoNum type="arabicPeriod"/>
              <a:defRPr/>
            </a:pPr>
            <a:endParaRPr lang="fr-FR" b="1" dirty="0" smtClean="0"/>
          </a:p>
          <a:p>
            <a:pPr marL="342900" indent="-342900">
              <a:buAutoNum type="arabicPeriod"/>
              <a:defRPr/>
            </a:pPr>
            <a:r>
              <a:rPr lang="fr-FR" b="1" dirty="0" smtClean="0"/>
              <a:t>Déclinaison opérationnelle du DIM de GHT</a:t>
            </a:r>
          </a:p>
          <a:p>
            <a:pPr marL="342900" indent="-342900">
              <a:buAutoNum type="arabicPeriod"/>
              <a:defRPr/>
            </a:pPr>
            <a:endParaRPr lang="fr-FR" b="1" dirty="0" smtClean="0"/>
          </a:p>
          <a:p>
            <a:pPr marL="342900" indent="-342900">
              <a:buAutoNum type="arabicPeriod"/>
              <a:defRPr/>
            </a:pPr>
            <a:r>
              <a:rPr lang="fr-FR" b="1" dirty="0" smtClean="0"/>
              <a:t>Enjeux de la mise en place du DIM de GHT</a:t>
            </a:r>
          </a:p>
        </p:txBody>
      </p:sp>
    </p:spTree>
    <p:extLst>
      <p:ext uri="{BB962C8B-B14F-4D97-AF65-F5344CB8AC3E}">
        <p14:creationId xmlns:p14="http://schemas.microsoft.com/office/powerpoint/2010/main" val="40069909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3Bx1v5yoE2a_OmKoF_90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_q78k7QkUECt3PnF3cqUDw"/>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106E6B442BF643B751AF735B9623DF" ma:contentTypeVersion="1" ma:contentTypeDescription="Crée un document." ma:contentTypeScope="" ma:versionID="b866a2d88abdb9aeb3ebd3238878abb7">
  <xsd:schema xmlns:xsd="http://www.w3.org/2001/XMLSchema" xmlns:xs="http://www.w3.org/2001/XMLSchema" xmlns:p="http://schemas.microsoft.com/office/2006/metadata/properties" xmlns:ns1="http://schemas.microsoft.com/sharepoint/v3" xmlns:ns2="7b4e5cf4-0fc5-48ee-950b-8270790171f4" xmlns:ns3="7f020e4e-05e3-4854-bed3-e96f0ff1d633" targetNamespace="http://schemas.microsoft.com/office/2006/metadata/properties" ma:root="true" ma:fieldsID="3ffbec32b648b209ce331a6b4b87e67d" ns1:_="" ns2:_="" ns3:_="">
    <xsd:import namespace="http://schemas.microsoft.com/sharepoint/v3"/>
    <xsd:import namespace="7b4e5cf4-0fc5-48ee-950b-8270790171f4"/>
    <xsd:import namespace="7f020e4e-05e3-4854-bed3-e96f0ff1d633"/>
    <xsd:element name="properties">
      <xsd:complexType>
        <xsd:sequence>
          <xsd:element name="documentManagement">
            <xsd:complexType>
              <xsd:all>
                <xsd:element ref="ns2:_dlc_DocId" minOccurs="0"/>
                <xsd:element ref="ns2:_dlc_DocIdUrl" minOccurs="0"/>
                <xsd:element ref="ns2:_dlc_DocIdPersistId" minOccurs="0"/>
                <xsd:element ref="ns3:PACo_NiveauDeConfidentialiteTaxHTField0" minOccurs="0"/>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16"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4e5cf4-0fc5-48ee-950b-8270790171f4"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element name="TaxCatchAll" ma:index="12" nillable="true" ma:displayName="Colonne Attraper tout de Taxonomie" ma:description="" ma:hidden="true" ma:list="{d832e24f-c8ee-45ec-b83f-6d52fe3e122c}" ma:internalName="TaxCatchAll" ma:showField="CatchAllData" ma:web="7b4e5cf4-0fc5-48ee-950b-8270790171f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olonne Attraper tout de Taxonomie1" ma:description="" ma:hidden="true" ma:list="{d832e24f-c8ee-45ec-b83f-6d52fe3e122c}" ma:internalName="TaxCatchAllLabel" ma:readOnly="true" ma:showField="CatchAllDataLabel" ma:web="7b4e5cf4-0fc5-48ee-950b-8270790171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020e4e-05e3-4854-bed3-e96f0ff1d633" elementFormDefault="qualified">
    <xsd:import namespace="http://schemas.microsoft.com/office/2006/documentManagement/types"/>
    <xsd:import namespace="http://schemas.microsoft.com/office/infopath/2007/PartnerControls"/>
    <xsd:element name="PACo_NiveauDeConfidentialiteTaxHTField0" ma:index="11" ma:taxonomy="true" ma:internalName="PACo_NiveauDeConfidentialiteTaxHTField0" ma:taxonomyFieldName="PACo_NiveauDeConfidentialite" ma:displayName="Niveau de confidentialité" ma:default="1;#Public|43a73bf0-6fa9-439e-9f01-0c858cc75030" ma:fieldId="{55294203-1914-45cc-91d1-0bc660f83c6c}" ma:sspId="624bd1e1-bb4f-4cf0-a57e-44630b9c7bb2" ma:termSetId="47fe2dba-03aa-4e20-9197-2cab34707c0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
    <Synchronization>Synchronous</Synchronization>
    <Type>1</Type>
    <SequenceNumber>10000</SequenceNumber>
    <Url/>
    <Assembly>Microsoft.SharePoint.Taxonomy, Version=14.0.0.0, Culture=neutral, PublicKeyToken=71e9bce111e9429c</Assembly>
    <Class>Microsoft.SharePoint.Taxonomy.TaxonomyItemEventReceiver</Class>
    <Data/>
    <Filter/>
  </Receiver>
  <Receiver>
    <Name/>
    <Synchronization>Synchronous</Synchronization>
    <Type>2</Type>
    <SequenceNumber>10000</SequenceNumber>
    <Url/>
    <Assembly>Microsoft.SharePoint.Taxonomy, Version=14.0.0.0, Culture=neutral, PublicKeyToken=71e9bce111e9429c</Assembly>
    <Class>Microsoft.SharePoint.Taxonomy.TaxonomyItemEventReceiver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7b4e5cf4-0fc5-48ee-950b-8270790171f4">
      <Value>1</Value>
    </TaxCatchAll>
    <PACo_NiveauDeConfidentialiteTaxHTField0 xmlns="7f020e4e-05e3-4854-bed3-e96f0ff1d633">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43a73bf0-6fa9-439e-9f01-0c858cc75030</TermId>
        </TermInfo>
      </Terms>
    </PACo_NiveauDeConfidentialiteTaxHTField0>
    <PublishingExpirationDate xmlns="http://schemas.microsoft.com/sharepoint/v3" xsi:nil="true"/>
    <PublishingStartDate xmlns="http://schemas.microsoft.com/sharepoint/v3" xsi:nil="true"/>
    <_dlc_DocId xmlns="7b4e5cf4-0fc5-48ee-950b-8270790171f4">CXYRD2YVEM74-469-40</_dlc_DocId>
    <_dlc_DocIdUrl xmlns="7b4e5cf4-0fc5-48ee-950b-8270790171f4">
      <Url>https://paco.intranet.social.gouv.fr/sante/dgos/boite_outils/_layouts/15/DocIdRedir.aspx?ID=CXYRD2YVEM74-469-40</Url>
      <Description>CXYRD2YVEM74-469-40</Description>
    </_dlc_DocIdUrl>
  </documentManagement>
</p:properties>
</file>

<file path=customXml/itemProps1.xml><?xml version="1.0" encoding="utf-8"?>
<ds:datastoreItem xmlns:ds="http://schemas.openxmlformats.org/officeDocument/2006/customXml" ds:itemID="{D553E22D-A91E-4410-8ABE-D2E85EC32B7D}">
  <ds:schemaRefs>
    <ds:schemaRef ds:uri="http://schemas.microsoft.com/sharepoint/v3/contenttype/forms"/>
  </ds:schemaRefs>
</ds:datastoreItem>
</file>

<file path=customXml/itemProps2.xml><?xml version="1.0" encoding="utf-8"?>
<ds:datastoreItem xmlns:ds="http://schemas.openxmlformats.org/officeDocument/2006/customXml" ds:itemID="{DB017916-78E9-4A24-8F12-1991017798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4e5cf4-0fc5-48ee-950b-8270790171f4"/>
    <ds:schemaRef ds:uri="7f020e4e-05e3-4854-bed3-e96f0ff1d6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BF1A9C-C474-49A8-A08A-D4D4495514E3}">
  <ds:schemaRefs>
    <ds:schemaRef ds:uri="http://schemas.microsoft.com/sharepoint/events"/>
  </ds:schemaRefs>
</ds:datastoreItem>
</file>

<file path=customXml/itemProps4.xml><?xml version="1.0" encoding="utf-8"?>
<ds:datastoreItem xmlns:ds="http://schemas.openxmlformats.org/officeDocument/2006/customXml" ds:itemID="{A348FEAB-1D0F-4F3D-AA11-D03A000208E7}">
  <ds:schemaRefs>
    <ds:schemaRef ds:uri="7f020e4e-05e3-4854-bed3-e96f0ff1d633"/>
    <ds:schemaRef ds:uri="http://schemas.microsoft.com/office/2006/metadata/properties"/>
    <ds:schemaRef ds:uri="http://purl.org/dc/terms/"/>
    <ds:schemaRef ds:uri="http://purl.org/dc/elements/1.1/"/>
    <ds:schemaRef ds:uri="7b4e5cf4-0fc5-48ee-950b-8270790171f4"/>
    <ds:schemaRef ds:uri="http://schemas.microsoft.com/sharepoint/v3"/>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2778</TotalTime>
  <Words>2521</Words>
  <Application>Microsoft Office PowerPoint</Application>
  <PresentationFormat>Affichage à l'écran (4:3)</PresentationFormat>
  <Paragraphs>319</Paragraphs>
  <Slides>28</Slides>
  <Notes>4</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28</vt:i4>
      </vt:variant>
    </vt:vector>
  </HeadingPairs>
  <TitlesOfParts>
    <vt:vector size="30" baseType="lpstr">
      <vt:lpstr>Thème Office</vt:lpstr>
      <vt:lpstr>think-cell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Powerpoint DGOS avec couvertures</dc:title>
  <dc:creator>*</dc:creator>
  <cp:lastModifiedBy>MADELON Gilles</cp:lastModifiedBy>
  <cp:revision>269</cp:revision>
  <dcterms:created xsi:type="dcterms:W3CDTF">2014-09-30T15:02:23Z</dcterms:created>
  <dcterms:modified xsi:type="dcterms:W3CDTF">2016-05-26T14:44:22Z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0x010100B3106E6B442BF643B751AF735B9623DF</vt:lpwstr>
  </property>
  <property fmtid="{D5CDD505-2E9C-101B-9397-08002B2CF9AE}" pid="3" name="PACo_NiveauDeConfidentialite">
    <vt:lpwstr>1;#Public|43a73bf0-6fa9-439e-9f01-0c858cc75030</vt:lpwstr>
  </property>
  <property fmtid="{D5CDD505-2E9C-101B-9397-08002B2CF9AE}" pid="4" name="_dlc_DocIdItemGuid">
    <vt:lpwstr>fba0859d-e09c-4f64-8305-d6be94de2c27</vt:lpwstr>
  </property>
</Properties>
</file>