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23"/>
  </p:notesMasterIdLst>
  <p:handoutMasterIdLst>
    <p:handoutMasterId r:id="rId24"/>
  </p:handoutMasterIdLst>
  <p:sldIdLst>
    <p:sldId id="260" r:id="rId4"/>
    <p:sldId id="307" r:id="rId5"/>
    <p:sldId id="309" r:id="rId6"/>
    <p:sldId id="314" r:id="rId7"/>
    <p:sldId id="315" r:id="rId8"/>
    <p:sldId id="316" r:id="rId9"/>
    <p:sldId id="317" r:id="rId10"/>
    <p:sldId id="310" r:id="rId11"/>
    <p:sldId id="318" r:id="rId12"/>
    <p:sldId id="319" r:id="rId13"/>
    <p:sldId id="312" r:id="rId14"/>
    <p:sldId id="320" r:id="rId15"/>
    <p:sldId id="311" r:id="rId16"/>
    <p:sldId id="321" r:id="rId17"/>
    <p:sldId id="322" r:id="rId18"/>
    <p:sldId id="313" r:id="rId19"/>
    <p:sldId id="323" r:id="rId20"/>
    <p:sldId id="324" r:id="rId21"/>
    <p:sldId id="276" r:id="rId22"/>
  </p:sldIdLst>
  <p:sldSz cx="9144000" cy="6858000" type="screen4x3"/>
  <p:notesSz cx="7099300" cy="10234613"/>
  <p:defaultTextStyle>
    <a:defPPr>
      <a:defRPr lang="fr-FR"/>
    </a:defPPr>
    <a:lvl1pPr algn="ctr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95"/>
    <a:srgbClr val="7AB800"/>
    <a:srgbClr val="014445"/>
    <a:srgbClr val="8BC53F"/>
    <a:srgbClr val="985B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20" y="-90"/>
      </p:cViewPr>
      <p:guideLst>
        <p:guide orient="horz" pos="1392"/>
        <p:guide orient="horz" pos="480"/>
        <p:guide orient="horz" pos="96"/>
        <p:guide orient="horz" pos="384"/>
        <p:guide orient="horz" pos="1296"/>
        <p:guide orient="horz" pos="2784"/>
        <p:guide orient="horz" pos="4128"/>
        <p:guide pos="816"/>
        <p:guide pos="240"/>
        <p:guide pos="5424"/>
        <p:guide pos="1632"/>
        <p:guide pos="2208"/>
        <p:guide pos="1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00"/>
    </p:cViewPr>
  </p:sorterViewPr>
  <p:notesViewPr>
    <p:cSldViewPr>
      <p:cViewPr>
        <p:scale>
          <a:sx n="110" d="100"/>
          <a:sy n="110" d="100"/>
        </p:scale>
        <p:origin x="-1428" y="1074"/>
      </p:cViewPr>
      <p:guideLst>
        <p:guide orient="horz" pos="3222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1" tIns="49514" rIns="99031" bIns="49514" numCol="1" anchor="t" anchorCtr="0" compatLnSpc="1">
            <a:prstTxWarp prst="textNoShape">
              <a:avLst/>
            </a:prstTxWarp>
          </a:bodyPr>
          <a:lstStyle>
            <a:lvl1pPr algn="l" defTabSz="990366">
              <a:defRPr sz="13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163" y="0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1" tIns="49514" rIns="99031" bIns="49514" numCol="1" anchor="t" anchorCtr="0" compatLnSpc="1">
            <a:prstTxWarp prst="textNoShape">
              <a:avLst/>
            </a:prstTxWarp>
          </a:bodyPr>
          <a:lstStyle>
            <a:lvl1pPr algn="r" defTabSz="990366">
              <a:defRPr sz="13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1" tIns="49514" rIns="99031" bIns="49514" numCol="1" anchor="b" anchorCtr="0" compatLnSpc="1">
            <a:prstTxWarp prst="textNoShape">
              <a:avLst/>
            </a:prstTxWarp>
          </a:bodyPr>
          <a:lstStyle>
            <a:lvl1pPr algn="l" defTabSz="990366">
              <a:defRPr sz="13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1" tIns="49514" rIns="99031" bIns="49514" numCol="1" anchor="b" anchorCtr="0" compatLnSpc="1">
            <a:prstTxWarp prst="textNoShape">
              <a:avLst/>
            </a:prstTxWarp>
          </a:bodyPr>
          <a:lstStyle>
            <a:lvl1pPr algn="r" defTabSz="990366">
              <a:defRPr sz="1300"/>
            </a:lvl1pPr>
          </a:lstStyle>
          <a:p>
            <a:fld id="{77112AC3-A4FF-4E53-959B-96CC3EFD2773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1" tIns="49514" rIns="99031" bIns="49514" numCol="1" anchor="t" anchorCtr="0" compatLnSpc="1">
            <a:prstTxWarp prst="textNoShape">
              <a:avLst/>
            </a:prstTxWarp>
          </a:bodyPr>
          <a:lstStyle>
            <a:lvl1pPr algn="l" defTabSz="990366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3" y="0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1" tIns="49514" rIns="99031" bIns="49514" numCol="1" anchor="t" anchorCtr="0" compatLnSpc="1">
            <a:prstTxWarp prst="textNoShape">
              <a:avLst/>
            </a:prstTxWarp>
          </a:bodyPr>
          <a:lstStyle>
            <a:lvl1pPr algn="r" defTabSz="990366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946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66763"/>
            <a:ext cx="5121275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685" y="4862793"/>
            <a:ext cx="5205932" cy="460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1" tIns="49514" rIns="99031" bIns="49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1" tIns="49514" rIns="99031" bIns="49514" numCol="1" anchor="b" anchorCtr="0" compatLnSpc="1">
            <a:prstTxWarp prst="textNoShape">
              <a:avLst/>
            </a:prstTxWarp>
          </a:bodyPr>
          <a:lstStyle>
            <a:lvl1pPr algn="l" defTabSz="990366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1" tIns="49514" rIns="99031" bIns="49514" numCol="1" anchor="b" anchorCtr="0" compatLnSpc="1">
            <a:prstTxWarp prst="textNoShape">
              <a:avLst/>
            </a:prstTxWarp>
          </a:bodyPr>
          <a:lstStyle>
            <a:lvl1pPr algn="r" defTabSz="990366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4C98E4D1-037B-4410-8711-B2E66E607505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1" tIns="49514" rIns="99031" bIns="49514" anchor="b"/>
          <a:lstStyle/>
          <a:p>
            <a:pPr algn="r" defTabSz="990366">
              <a:spcBef>
                <a:spcPct val="0"/>
              </a:spcBef>
            </a:pPr>
            <a:fld id="{0EB3727C-993A-443A-ACCE-F60F0EF23056}" type="slidenum">
              <a:rPr lang="fr-FR" sz="1300">
                <a:solidFill>
                  <a:schemeClr val="tx1"/>
                </a:solidFill>
                <a:latin typeface="Times New Roman" pitchFamily="18" charset="0"/>
              </a:rPr>
              <a:pPr algn="r" defTabSz="990366">
                <a:spcBef>
                  <a:spcPct val="0"/>
                </a:spcBef>
              </a:pPr>
              <a:t>1</a:t>
            </a:fld>
            <a:endParaRPr lang="fr-FR" sz="13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1" tIns="49514" rIns="99031" bIns="49514" anchor="b"/>
          <a:lstStyle/>
          <a:p>
            <a:pPr algn="r" defTabSz="990366">
              <a:spcBef>
                <a:spcPct val="0"/>
              </a:spcBef>
            </a:pPr>
            <a:fld id="{932ABF8D-F304-4C09-BE30-1490DB4E052E}" type="slidenum">
              <a:rPr lang="fr-FR" sz="1300">
                <a:solidFill>
                  <a:schemeClr val="tx1"/>
                </a:solidFill>
                <a:latin typeface="Times New Roman" pitchFamily="18" charset="0"/>
              </a:rPr>
              <a:pPr algn="r" defTabSz="990366">
                <a:spcBef>
                  <a:spcPct val="0"/>
                </a:spcBef>
              </a:pPr>
              <a:t>10</a:t>
            </a:fld>
            <a:endParaRPr lang="fr-FR" sz="13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3188" name="Slide Number Placeholder 3"/>
          <p:cNvSpPr txBox="1">
            <a:spLocks noGrp="1"/>
          </p:cNvSpPr>
          <p:nvPr/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1" tIns="49514" rIns="99031" bIns="49514" anchor="b"/>
          <a:lstStyle/>
          <a:p>
            <a:pPr algn="r" defTabSz="990366">
              <a:spcBef>
                <a:spcPct val="0"/>
              </a:spcBef>
            </a:pPr>
            <a:fld id="{4D8064DD-743D-4089-91F4-FB6C19FF92C4}" type="slidenum">
              <a:rPr lang="fr-FR" sz="3000">
                <a:solidFill>
                  <a:schemeClr val="tx1"/>
                </a:solidFill>
                <a:latin typeface="Times New Roman" pitchFamily="18" charset="0"/>
              </a:rPr>
              <a:pPr algn="r" defTabSz="990366">
                <a:spcBef>
                  <a:spcPct val="0"/>
                </a:spcBef>
              </a:pPr>
              <a:t>11</a:t>
            </a:fld>
            <a:endParaRPr lang="fr-FR" sz="30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1" tIns="49514" rIns="99031" bIns="49514" anchor="b"/>
          <a:lstStyle/>
          <a:p>
            <a:pPr algn="r" defTabSz="990366">
              <a:spcBef>
                <a:spcPct val="0"/>
              </a:spcBef>
            </a:pPr>
            <a:fld id="{F9B1F574-EBA6-414A-B3A4-43218A8D5865}" type="slidenum">
              <a:rPr lang="fr-FR" sz="1300">
                <a:solidFill>
                  <a:schemeClr val="tx1"/>
                </a:solidFill>
                <a:latin typeface="Times New Roman" pitchFamily="18" charset="0"/>
              </a:rPr>
              <a:pPr algn="r" defTabSz="990366">
                <a:spcBef>
                  <a:spcPct val="0"/>
                </a:spcBef>
              </a:pPr>
              <a:t>12</a:t>
            </a:fld>
            <a:endParaRPr lang="fr-FR" sz="13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5236" name="Slide Number Placeholder 3"/>
          <p:cNvSpPr txBox="1">
            <a:spLocks noGrp="1"/>
          </p:cNvSpPr>
          <p:nvPr/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1" tIns="49514" rIns="99031" bIns="49514" anchor="b"/>
          <a:lstStyle/>
          <a:p>
            <a:pPr algn="r" defTabSz="990366">
              <a:spcBef>
                <a:spcPct val="0"/>
              </a:spcBef>
            </a:pPr>
            <a:fld id="{BDEFFC75-2062-46DF-AFCC-792BBCA7D557}" type="slidenum">
              <a:rPr lang="fr-FR" sz="3000">
                <a:solidFill>
                  <a:schemeClr val="tx1"/>
                </a:solidFill>
                <a:latin typeface="Times New Roman" pitchFamily="18" charset="0"/>
              </a:rPr>
              <a:pPr algn="r" defTabSz="990366">
                <a:spcBef>
                  <a:spcPct val="0"/>
                </a:spcBef>
              </a:pPr>
              <a:t>13</a:t>
            </a:fld>
            <a:endParaRPr lang="fr-FR" sz="30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1" tIns="49514" rIns="99031" bIns="49514" anchor="b"/>
          <a:lstStyle/>
          <a:p>
            <a:pPr algn="r" defTabSz="990366">
              <a:spcBef>
                <a:spcPct val="0"/>
              </a:spcBef>
            </a:pPr>
            <a:fld id="{EF98575B-24C2-46F9-AD7A-5D0645598D70}" type="slidenum">
              <a:rPr lang="fr-FR" sz="1300">
                <a:solidFill>
                  <a:schemeClr val="tx1"/>
                </a:solidFill>
                <a:latin typeface="Times New Roman" pitchFamily="18" charset="0"/>
              </a:rPr>
              <a:pPr algn="r" defTabSz="990366">
                <a:spcBef>
                  <a:spcPct val="0"/>
                </a:spcBef>
              </a:pPr>
              <a:t>14</a:t>
            </a:fld>
            <a:endParaRPr lang="fr-FR" sz="13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1" tIns="49514" rIns="99031" bIns="49514" anchor="b"/>
          <a:lstStyle/>
          <a:p>
            <a:pPr algn="r" defTabSz="990366">
              <a:spcBef>
                <a:spcPct val="0"/>
              </a:spcBef>
            </a:pPr>
            <a:fld id="{EF98575B-24C2-46F9-AD7A-5D0645598D70}" type="slidenum">
              <a:rPr lang="fr-FR" sz="1300">
                <a:solidFill>
                  <a:schemeClr val="tx1"/>
                </a:solidFill>
                <a:latin typeface="Times New Roman" pitchFamily="18" charset="0"/>
              </a:rPr>
              <a:pPr algn="r" defTabSz="990366">
                <a:spcBef>
                  <a:spcPct val="0"/>
                </a:spcBef>
              </a:pPr>
              <a:t>15</a:t>
            </a:fld>
            <a:endParaRPr lang="fr-FR" sz="13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7284" name="Slide Number Placeholder 3"/>
          <p:cNvSpPr txBox="1">
            <a:spLocks noGrp="1"/>
          </p:cNvSpPr>
          <p:nvPr/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1" tIns="49514" rIns="99031" bIns="49514" anchor="b"/>
          <a:lstStyle/>
          <a:p>
            <a:pPr algn="r" defTabSz="990366">
              <a:spcBef>
                <a:spcPct val="0"/>
              </a:spcBef>
            </a:pPr>
            <a:fld id="{FB15BDED-C2AA-4EB4-9D60-228C4A53F79C}" type="slidenum">
              <a:rPr lang="fr-FR" sz="3000">
                <a:solidFill>
                  <a:schemeClr val="tx1"/>
                </a:solidFill>
                <a:latin typeface="Times New Roman" pitchFamily="18" charset="0"/>
              </a:rPr>
              <a:pPr algn="r" defTabSz="990366">
                <a:spcBef>
                  <a:spcPct val="0"/>
                </a:spcBef>
              </a:pPr>
              <a:t>16</a:t>
            </a:fld>
            <a:endParaRPr lang="fr-FR" sz="30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1" tIns="49514" rIns="99031" bIns="49514" anchor="b"/>
          <a:lstStyle/>
          <a:p>
            <a:pPr algn="r" defTabSz="990366">
              <a:spcBef>
                <a:spcPct val="0"/>
              </a:spcBef>
            </a:pPr>
            <a:fld id="{7BC0E74B-EC09-44B0-B39C-498138F88CBB}" type="slidenum">
              <a:rPr lang="fr-FR" sz="10400">
                <a:solidFill>
                  <a:schemeClr val="tx1"/>
                </a:solidFill>
                <a:latin typeface="Times New Roman" pitchFamily="18" charset="0"/>
              </a:rPr>
              <a:pPr algn="r" defTabSz="990366">
                <a:spcBef>
                  <a:spcPct val="0"/>
                </a:spcBef>
              </a:pPr>
              <a:t>17</a:t>
            </a:fld>
            <a:endParaRPr lang="fr-FR" sz="10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1" tIns="49514" rIns="99031" bIns="49514" anchor="b"/>
          <a:lstStyle/>
          <a:p>
            <a:pPr algn="r" defTabSz="990366">
              <a:spcBef>
                <a:spcPct val="0"/>
              </a:spcBef>
            </a:pPr>
            <a:fld id="{7BC0E74B-EC09-44B0-B39C-498138F88CBB}" type="slidenum">
              <a:rPr lang="fr-FR" sz="10400">
                <a:solidFill>
                  <a:schemeClr val="tx1"/>
                </a:solidFill>
                <a:latin typeface="Times New Roman" pitchFamily="18" charset="0"/>
              </a:rPr>
              <a:pPr algn="r" defTabSz="990366">
                <a:spcBef>
                  <a:spcPct val="0"/>
                </a:spcBef>
              </a:pPr>
              <a:t>18</a:t>
            </a:fld>
            <a:endParaRPr lang="fr-FR" sz="10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1" tIns="49514" rIns="99031" bIns="49514" anchor="b"/>
          <a:lstStyle/>
          <a:p>
            <a:pPr algn="r" defTabSz="990366">
              <a:spcBef>
                <a:spcPct val="0"/>
              </a:spcBef>
            </a:pPr>
            <a:fld id="{FE060404-E135-4480-A9A8-F5BEFE520D0F}" type="slidenum">
              <a:rPr lang="fr-FR" sz="1300">
                <a:solidFill>
                  <a:schemeClr val="tx1"/>
                </a:solidFill>
                <a:latin typeface="Times New Roman" pitchFamily="18" charset="0"/>
              </a:rPr>
              <a:pPr algn="r" defTabSz="990366">
                <a:spcBef>
                  <a:spcPct val="0"/>
                </a:spcBef>
              </a:pPr>
              <a:t>19</a:t>
            </a:fld>
            <a:endParaRPr lang="fr-FR" sz="13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1" tIns="49514" rIns="99031" bIns="49514" anchor="b"/>
          <a:lstStyle/>
          <a:p>
            <a:pPr algn="r" defTabSz="990366">
              <a:spcBef>
                <a:spcPct val="0"/>
              </a:spcBef>
            </a:pPr>
            <a:fld id="{73DF3F63-6CCD-4E0A-AC36-73B992718EEA}" type="slidenum">
              <a:rPr lang="fr-FR" sz="1300">
                <a:solidFill>
                  <a:schemeClr val="tx1"/>
                </a:solidFill>
                <a:latin typeface="Times New Roman" pitchFamily="18" charset="0"/>
              </a:rPr>
              <a:pPr algn="r" defTabSz="990366">
                <a:spcBef>
                  <a:spcPct val="0"/>
                </a:spcBef>
              </a:pPr>
              <a:t>2</a:t>
            </a:fld>
            <a:endParaRPr lang="fr-FR" sz="13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1" tIns="49514" rIns="99031" bIns="49514" anchor="b"/>
          <a:lstStyle/>
          <a:p>
            <a:pPr algn="r" defTabSz="990366">
              <a:spcBef>
                <a:spcPct val="0"/>
              </a:spcBef>
            </a:pPr>
            <a:fld id="{73DF3F63-6CCD-4E0A-AC36-73B992718EEA}" type="slidenum">
              <a:rPr lang="fr-FR" sz="1300">
                <a:solidFill>
                  <a:schemeClr val="tx1"/>
                </a:solidFill>
                <a:latin typeface="Times New Roman" pitchFamily="18" charset="0"/>
              </a:rPr>
              <a:pPr algn="r" defTabSz="990366">
                <a:spcBef>
                  <a:spcPct val="0"/>
                </a:spcBef>
              </a:pPr>
              <a:t>3</a:t>
            </a:fld>
            <a:endParaRPr lang="fr-FR" sz="13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1" tIns="49514" rIns="99031" bIns="49514" anchor="b"/>
          <a:lstStyle/>
          <a:p>
            <a:pPr algn="r" defTabSz="990366">
              <a:spcBef>
                <a:spcPct val="0"/>
              </a:spcBef>
            </a:pPr>
            <a:fld id="{B000D11A-4C82-40F7-BDF7-C25828B88668}" type="slidenum">
              <a:rPr lang="fr-FR" sz="1300">
                <a:solidFill>
                  <a:schemeClr val="tx1"/>
                </a:solidFill>
                <a:latin typeface="Times New Roman" pitchFamily="18" charset="0"/>
              </a:rPr>
              <a:pPr algn="r" defTabSz="990366">
                <a:spcBef>
                  <a:spcPct val="0"/>
                </a:spcBef>
              </a:pPr>
              <a:t>5</a:t>
            </a:fld>
            <a:endParaRPr lang="fr-FR" sz="13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xfrm>
            <a:off x="391118" y="4862792"/>
            <a:ext cx="6467469" cy="4857522"/>
          </a:xfrm>
        </p:spPr>
        <p:txBody>
          <a:bodyPr/>
          <a:lstStyle/>
          <a:p>
            <a:pPr eaLnBrk="1" hangingPunct="1"/>
            <a:r>
              <a:rPr lang="fr-FR" sz="1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Illustration de la mise à jour de la liste des CMA :</a:t>
            </a:r>
          </a:p>
          <a:p>
            <a:pPr eaLnBrk="1" hangingPunct="1">
              <a:spcBef>
                <a:spcPts val="207"/>
              </a:spcBef>
            </a:pP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207"/>
              </a:spcBef>
            </a:pPr>
            <a:r>
              <a:rPr lang="fr-FR" sz="1100" b="1" dirty="0" smtClean="0">
                <a:latin typeface="Arial" pitchFamily="34" charset="0"/>
                <a:cs typeface="Arial" pitchFamily="34" charset="0"/>
              </a:rPr>
              <a:t>227 codes CIM10 sont ajoutés à la liste des CMA et sont reclassés du niveau 1 en niveau de sévérité supérieur :</a:t>
            </a:r>
          </a:p>
          <a:p>
            <a:pPr lvl="1" eaLnBrk="1" hangingPunct="1">
              <a:spcBef>
                <a:spcPts val="207"/>
              </a:spcBef>
            </a:pPr>
            <a:r>
              <a:rPr lang="fr-FR" sz="1100" dirty="0" smtClean="0">
                <a:latin typeface="Arial" pitchFamily="34" charset="0"/>
                <a:cs typeface="Arial" pitchFamily="34" charset="0"/>
              </a:rPr>
              <a:t>G81.0 hémiplégie flasque (niveau 1 vers 2)</a:t>
            </a:r>
          </a:p>
          <a:p>
            <a:pPr lvl="1" eaLnBrk="1" hangingPunct="1">
              <a:spcBef>
                <a:spcPts val="207"/>
              </a:spcBef>
            </a:pPr>
            <a:r>
              <a:rPr lang="fr-FR" sz="1100" dirty="0" smtClean="0">
                <a:latin typeface="Arial" pitchFamily="34" charset="0"/>
                <a:cs typeface="Arial" pitchFamily="34" charset="0"/>
              </a:rPr>
              <a:t>H45.0 hémorragie du corps vitré au cours de maladies classées ailleurs (niveau 1 vers 3)</a:t>
            </a:r>
          </a:p>
          <a:p>
            <a:pPr lvl="1" eaLnBrk="1" hangingPunct="1">
              <a:spcBef>
                <a:spcPts val="207"/>
              </a:spcBef>
            </a:pP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207"/>
              </a:spcBef>
            </a:pPr>
            <a:r>
              <a:rPr lang="fr-FR" sz="1100" b="1" dirty="0" smtClean="0">
                <a:latin typeface="Arial" pitchFamily="34" charset="0"/>
                <a:cs typeface="Arial" pitchFamily="34" charset="0"/>
              </a:rPr>
              <a:t>208 codes dont l’effet CMA a disparu, ont été déclassés en niveau 1 :</a:t>
            </a:r>
          </a:p>
          <a:p>
            <a:pPr lvl="1" eaLnBrk="1" hangingPunct="1">
              <a:spcBef>
                <a:spcPts val="207"/>
              </a:spcBef>
            </a:pPr>
            <a:r>
              <a:rPr lang="fr-FR" sz="1100" dirty="0" smtClean="0">
                <a:latin typeface="Arial" pitchFamily="34" charset="0"/>
                <a:cs typeface="Arial" pitchFamily="34" charset="0"/>
              </a:rPr>
              <a:t>A38 scarlatine (niveau 2 vers 1)</a:t>
            </a:r>
          </a:p>
          <a:p>
            <a:pPr lvl="1" eaLnBrk="1" hangingPunct="1">
              <a:spcBef>
                <a:spcPts val="207"/>
              </a:spcBef>
            </a:pPr>
            <a:r>
              <a:rPr lang="fr-FR" sz="1100" dirty="0" smtClean="0">
                <a:latin typeface="Arial" pitchFamily="34" charset="0"/>
                <a:cs typeface="Arial" pitchFamily="34" charset="0"/>
              </a:rPr>
              <a:t>E14.2 diabète sucré, sans précision, avec complications rénales (niveau 2 vers 1)</a:t>
            </a:r>
          </a:p>
          <a:p>
            <a:pPr lvl="1" eaLnBrk="1" hangingPunct="1">
              <a:spcBef>
                <a:spcPts val="207"/>
              </a:spcBef>
            </a:pPr>
            <a:r>
              <a:rPr lang="fr-FR" sz="1100" dirty="0" smtClean="0">
                <a:latin typeface="Arial" pitchFamily="34" charset="0"/>
                <a:cs typeface="Arial" pitchFamily="34" charset="0"/>
              </a:rPr>
              <a:t>M83.0 ostéomalacie puerpérale (niveau 3 vers 1)</a:t>
            </a:r>
          </a:p>
          <a:p>
            <a:pPr lvl="1" eaLnBrk="1" hangingPunct="1">
              <a:spcBef>
                <a:spcPts val="207"/>
              </a:spcBef>
            </a:pP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207"/>
              </a:spcBef>
            </a:pPr>
            <a:r>
              <a:rPr lang="fr-FR" sz="1100" b="1" dirty="0" smtClean="0">
                <a:latin typeface="Arial" pitchFamily="34" charset="0"/>
                <a:cs typeface="Arial" pitchFamily="34" charset="0"/>
              </a:rPr>
              <a:t>Autres cas de figure = augmentation ou diminution du niveau de sévérité :</a:t>
            </a:r>
          </a:p>
          <a:p>
            <a:pPr lvl="1" eaLnBrk="1" hangingPunct="1">
              <a:spcBef>
                <a:spcPts val="207"/>
              </a:spcBef>
            </a:pPr>
            <a:r>
              <a:rPr lang="fr-FR" sz="1100" dirty="0" smtClean="0">
                <a:latin typeface="Arial" pitchFamily="34" charset="0"/>
                <a:cs typeface="Arial" pitchFamily="34" charset="0"/>
              </a:rPr>
              <a:t>Niveau 2 en 3 : B26.3 pancréatite ourlienne</a:t>
            </a:r>
          </a:p>
          <a:p>
            <a:pPr lvl="1" eaLnBrk="1" hangingPunct="1">
              <a:spcBef>
                <a:spcPts val="207"/>
              </a:spcBef>
            </a:pPr>
            <a:r>
              <a:rPr lang="fr-FR" sz="1100" dirty="0" smtClean="0">
                <a:latin typeface="Arial" pitchFamily="34" charset="0"/>
                <a:cs typeface="Arial" pitchFamily="34" charset="0"/>
              </a:rPr>
              <a:t>Niveau 3 en 2 : C93.0 leucémie monoblastique / monocytaire aigüe</a:t>
            </a:r>
          </a:p>
          <a:p>
            <a:pPr lvl="1" eaLnBrk="1" hangingPunct="1">
              <a:spcBef>
                <a:spcPts val="207"/>
              </a:spcBef>
            </a:pPr>
            <a:r>
              <a:rPr lang="fr-FR" sz="1100" dirty="0" smtClean="0">
                <a:latin typeface="Arial" pitchFamily="34" charset="0"/>
                <a:cs typeface="Arial" pitchFamily="34" charset="0"/>
              </a:rPr>
              <a:t>Niveau 3 en 4 : K25.0 ulcère estomac aigu avec hémorragie ; R57.2 choc septique</a:t>
            </a:r>
          </a:p>
          <a:p>
            <a:pPr lvl="1" eaLnBrk="1" hangingPunct="1">
              <a:spcBef>
                <a:spcPts val="207"/>
              </a:spcBef>
            </a:pPr>
            <a:r>
              <a:rPr lang="fr-FR" sz="1100" dirty="0" smtClean="0">
                <a:latin typeface="Arial" pitchFamily="34" charset="0"/>
                <a:cs typeface="Arial" pitchFamily="34" charset="0"/>
              </a:rPr>
              <a:t>Niveau 4 en 3 : J38.4 œdème du larynx</a:t>
            </a:r>
          </a:p>
          <a:p>
            <a:pPr lvl="1" eaLnBrk="1" hangingPunct="1">
              <a:spcBef>
                <a:spcPts val="207"/>
              </a:spcBef>
            </a:pPr>
            <a:r>
              <a:rPr lang="fr-FR" sz="1100" dirty="0" smtClean="0">
                <a:latin typeface="Arial" pitchFamily="34" charset="0"/>
                <a:cs typeface="Arial" pitchFamily="34" charset="0"/>
              </a:rPr>
              <a:t>Niveau 4 en 2 : P59.2 ictère NN dû à des lésions hépatocellulaires, autres et sas précision</a:t>
            </a:r>
          </a:p>
          <a:p>
            <a:pPr eaLnBrk="1" hangingPunct="1">
              <a:spcBef>
                <a:spcPts val="207"/>
              </a:spcBef>
            </a:pPr>
            <a:endParaRPr lang="fr-FR" sz="11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207"/>
              </a:spcBef>
            </a:pPr>
            <a:r>
              <a:rPr lang="fr-FR" sz="1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Création ou suppression de racines :</a:t>
            </a:r>
          </a:p>
          <a:p>
            <a:pPr lvl="1" eaLnBrk="1" hangingPunct="1">
              <a:spcBef>
                <a:spcPts val="207"/>
              </a:spcBef>
            </a:pPr>
            <a:r>
              <a:rPr lang="fr-FR" sz="1000" dirty="0" smtClean="0">
                <a:latin typeface="Arial" pitchFamily="34" charset="0"/>
                <a:cs typeface="Arial" pitchFamily="34" charset="0"/>
              </a:rPr>
              <a:t>05K12 Actes thérapeutiques par voie vasculaire sauf endoprothèses, âge inférieur à 18 ans</a:t>
            </a:r>
          </a:p>
          <a:p>
            <a:pPr lvl="1" eaLnBrk="1" hangingPunct="1">
              <a:spcBef>
                <a:spcPts val="207"/>
              </a:spcBef>
            </a:pPr>
            <a:r>
              <a:rPr lang="fr-FR" sz="1000" dirty="0" smtClean="0">
                <a:latin typeface="Arial" pitchFamily="34" charset="0"/>
                <a:cs typeface="Arial" pitchFamily="34" charset="0"/>
              </a:rPr>
              <a:t>05K13 Actes thérapeutiques par voie vasculaire sauf endoprothèses, âge supérieur à 17 ans</a:t>
            </a:r>
            <a:endParaRPr lang="fr-F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1" tIns="49514" rIns="99031" bIns="49514" anchor="b"/>
          <a:lstStyle/>
          <a:p>
            <a:pPr algn="r" defTabSz="990366">
              <a:spcBef>
                <a:spcPct val="0"/>
              </a:spcBef>
            </a:pPr>
            <a:fld id="{2CC98AB2-A306-4FE1-8435-2A6A536E3AFC}" type="slidenum">
              <a:rPr lang="fr-FR" sz="1300">
                <a:solidFill>
                  <a:schemeClr val="tx1"/>
                </a:solidFill>
                <a:latin typeface="Times New Roman" pitchFamily="18" charset="0"/>
              </a:rPr>
              <a:pPr algn="r" defTabSz="990366">
                <a:spcBef>
                  <a:spcPct val="0"/>
                </a:spcBef>
              </a:pPr>
              <a:t>6</a:t>
            </a:fld>
            <a:endParaRPr lang="fr-FR" sz="13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16740" name="Slide Number Placeholder 3"/>
          <p:cNvSpPr txBox="1">
            <a:spLocks noGrp="1"/>
          </p:cNvSpPr>
          <p:nvPr/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1" tIns="49514" rIns="99031" bIns="49514" anchor="b"/>
          <a:lstStyle/>
          <a:p>
            <a:pPr algn="r" defTabSz="990366">
              <a:spcBef>
                <a:spcPct val="0"/>
              </a:spcBef>
            </a:pPr>
            <a:fld id="{F1A3E34C-B744-4338-9A03-C2A8F7B1FAE9}" type="slidenum">
              <a:rPr lang="fr-FR" sz="3100">
                <a:solidFill>
                  <a:schemeClr val="tx1"/>
                </a:solidFill>
                <a:latin typeface="Times New Roman" pitchFamily="18" charset="0"/>
              </a:rPr>
              <a:pPr algn="r" defTabSz="990366">
                <a:spcBef>
                  <a:spcPct val="0"/>
                </a:spcBef>
              </a:pPr>
              <a:t>7</a:t>
            </a:fld>
            <a:endParaRPr lang="fr-FR" sz="31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1140" name="Slide Number Placeholder 3"/>
          <p:cNvSpPr txBox="1">
            <a:spLocks noGrp="1"/>
          </p:cNvSpPr>
          <p:nvPr/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1" tIns="49514" rIns="99031" bIns="49514" anchor="b"/>
          <a:lstStyle/>
          <a:p>
            <a:pPr algn="r" defTabSz="990366">
              <a:spcBef>
                <a:spcPct val="0"/>
              </a:spcBef>
            </a:pPr>
            <a:fld id="{5D5C10B0-D6E6-4E97-BBC0-083D81713CDF}" type="slidenum">
              <a:rPr lang="fr-FR" sz="3000">
                <a:solidFill>
                  <a:schemeClr val="tx1"/>
                </a:solidFill>
                <a:latin typeface="Times New Roman" pitchFamily="18" charset="0"/>
              </a:rPr>
              <a:pPr algn="r" defTabSz="990366">
                <a:spcBef>
                  <a:spcPct val="0"/>
                </a:spcBef>
              </a:pPr>
              <a:t>8</a:t>
            </a:fld>
            <a:endParaRPr lang="fr-FR" sz="30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1" tIns="49514" rIns="99031" bIns="49514" anchor="b"/>
          <a:lstStyle/>
          <a:p>
            <a:pPr algn="r" defTabSz="990366">
              <a:spcBef>
                <a:spcPct val="0"/>
              </a:spcBef>
            </a:pPr>
            <a:fld id="{932ABF8D-F304-4C09-BE30-1490DB4E052E}" type="slidenum">
              <a:rPr lang="fr-FR" sz="1300">
                <a:solidFill>
                  <a:schemeClr val="tx1"/>
                </a:solidFill>
                <a:latin typeface="Times New Roman" pitchFamily="18" charset="0"/>
              </a:rPr>
              <a:pPr algn="r" defTabSz="990366">
                <a:spcBef>
                  <a:spcPct val="0"/>
                </a:spcBef>
              </a:pPr>
              <a:t>9</a:t>
            </a:fld>
            <a:endParaRPr lang="fr-FR" sz="13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9850" y="220663"/>
            <a:ext cx="2038350" cy="54419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220663"/>
            <a:ext cx="5962650" cy="54419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547813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14900" y="1547813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9850" y="220663"/>
            <a:ext cx="2038350" cy="54419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220663"/>
            <a:ext cx="5962650" cy="54419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FD05-84AB-418F-8317-D6DAD7D9BF37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42C-0915-497D-A287-6978A8C505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FD05-84AB-418F-8317-D6DAD7D9BF37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42C-0915-497D-A287-6978A8C505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FD05-84AB-418F-8317-D6DAD7D9BF37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42C-0915-497D-A287-6978A8C505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FD05-84AB-418F-8317-D6DAD7D9BF37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42C-0915-497D-A287-6978A8C505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FD05-84AB-418F-8317-D6DAD7D9BF37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42C-0915-497D-A287-6978A8C505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FD05-84AB-418F-8317-D6DAD7D9BF37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42C-0915-497D-A287-6978A8C505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FD05-84AB-418F-8317-D6DAD7D9BF37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42C-0915-497D-A287-6978A8C505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FD05-84AB-418F-8317-D6DAD7D9BF37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42C-0915-497D-A287-6978A8C505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FD05-84AB-418F-8317-D6DAD7D9BF37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42C-0915-497D-A287-6978A8C505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FD05-84AB-418F-8317-D6DAD7D9BF37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42C-0915-497D-A287-6978A8C505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FD05-84AB-418F-8317-D6DAD7D9BF37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B42C-0915-497D-A287-6978A8C505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547813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14900" y="1547813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0663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 Cliquez pour modifier le style du titre</a:t>
            </a:r>
            <a:br>
              <a:rPr lang="fr-FR" smtClean="0"/>
            </a:br>
            <a:r>
              <a:rPr lang="fr-FR" smtClean="0"/>
              <a:t>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47813"/>
            <a:ext cx="7239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masque, xxxxxxxxxxxxxxxxxxx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 Troisième niveau</a:t>
            </a:r>
          </a:p>
        </p:txBody>
      </p:sp>
      <p:pic>
        <p:nvPicPr>
          <p:cNvPr id="1028" name="Picture 14" descr="D:\Mes documents\Lauranne\Dicom\ARS\ARS-PPT-ELEMTS-1\ARS-TERRITOIRE GRAPHIQUE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96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778875" y="6477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  <a:defRPr/>
            </a:pPr>
            <a:fld id="{F2F5C405-225F-4F4A-9423-9F3ACECC9450}" type="slidenum">
              <a:rPr lang="fr-FR"/>
              <a:pPr algn="r">
                <a:spcBef>
                  <a:spcPct val="0"/>
                </a:spcBef>
                <a:defRPr/>
              </a:pPr>
              <a:t>‹N°›</a:t>
            </a:fld>
            <a:endParaRPr lang="fr-FR"/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346075" y="6375400"/>
            <a:ext cx="3540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r-FR" dirty="0"/>
              <a:t>ARS Alsace - DSQP - OADS - SF </a:t>
            </a:r>
            <a:r>
              <a:rPr lang="fr-FR" dirty="0" smtClean="0"/>
              <a:t>– 04/04/2013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+mj-lt"/>
          <a:ea typeface="+mj-ea"/>
          <a:cs typeface="+mj-cs"/>
        </a:defRPr>
      </a:lvl1pPr>
      <a:lvl2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2pPr>
      <a:lvl3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3pPr>
      <a:lvl4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4pPr>
      <a:lvl5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5pPr>
      <a:lvl6pPr marL="12731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6pPr>
      <a:lvl7pPr marL="17303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7pPr>
      <a:lvl8pPr marL="21875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8pPr>
      <a:lvl9pPr marL="26447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9pPr>
    </p:titleStyle>
    <p:bodyStyle>
      <a:lvl1pPr marL="858838" indent="-858838" algn="l" rtl="0" eaLnBrk="0" fontAlgn="base" hangingPunct="0">
        <a:spcBef>
          <a:spcPct val="20000"/>
        </a:spcBef>
        <a:spcAft>
          <a:spcPct val="0"/>
        </a:spcAft>
        <a:buSzPct val="55000"/>
        <a:buBlip>
          <a:blip r:embed="rId15"/>
        </a:buBlip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1484313" indent="-153988" algn="l" rtl="0" eaLnBrk="0" fontAlgn="base" hangingPunct="0">
        <a:spcBef>
          <a:spcPct val="20000"/>
        </a:spcBef>
        <a:spcAft>
          <a:spcPct val="0"/>
        </a:spcAft>
        <a:buSzPct val="150000"/>
        <a:buChar char="-"/>
        <a:defRPr sz="1500">
          <a:solidFill>
            <a:schemeClr val="tx1"/>
          </a:solidFill>
          <a:latin typeface="+mn-lt"/>
        </a:defRPr>
      </a:lvl2pPr>
      <a:lvl3pPr marL="1905000" algn="l" rtl="0" eaLnBrk="0" fontAlgn="base" hangingPunct="0">
        <a:spcBef>
          <a:spcPct val="2000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3pPr>
      <a:lvl4pPr marL="27019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31210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35782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40354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44926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49498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3" descr="D:\Mes documents\Lauranne\Dicom\ARS\ARS-PPT\ARS-PPT ECRAN D'OUVERTURE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9525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22"/>
          <p:cNvSpPr txBox="1">
            <a:spLocks noChangeArrowheads="1"/>
          </p:cNvSpPr>
          <p:nvPr userDrawn="1"/>
        </p:nvSpPr>
        <p:spPr bwMode="auto">
          <a:xfrm>
            <a:off x="346075" y="6375400"/>
            <a:ext cx="3540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r-FR" dirty="0"/>
              <a:t>ARS Alsace - DSQP - OADS - SF </a:t>
            </a:r>
            <a:r>
              <a:rPr lang="fr-FR" dirty="0" smtClean="0"/>
              <a:t>– 04/04/2013</a:t>
            </a:r>
            <a:endParaRPr lang="fr-FR" dirty="0"/>
          </a:p>
        </p:txBody>
      </p:sp>
      <p:pic>
        <p:nvPicPr>
          <p:cNvPr id="2052" name="Picture 26" descr="D:\Documents\lferrenb\Mes documents\charte graphique\Logos\basse_definition\ARS_LOGOS_alsace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4800" y="990600"/>
            <a:ext cx="27241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0663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 Cliquez pour modifier le style du titre</a:t>
            </a:r>
            <a:br>
              <a:rPr lang="fr-FR" smtClean="0"/>
            </a:br>
            <a:r>
              <a:rPr lang="fr-FR" smtClean="0"/>
              <a:t> du masque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47813"/>
            <a:ext cx="7239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masque, </a:t>
            </a:r>
            <a:r>
              <a:rPr lang="fr-FR" dirty="0" err="1" smtClean="0"/>
              <a:t>xxxxxxxxxxxxxxxxxxx</a:t>
            </a:r>
            <a:r>
              <a:rPr lang="fr-FR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 Troisième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+mj-lt"/>
          <a:ea typeface="+mj-ea"/>
          <a:cs typeface="+mj-cs"/>
        </a:defRPr>
      </a:lvl1pPr>
      <a:lvl2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2pPr>
      <a:lvl3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3pPr>
      <a:lvl4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4pPr>
      <a:lvl5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5pPr>
      <a:lvl6pPr marL="12731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6pPr>
      <a:lvl7pPr marL="17303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7pPr>
      <a:lvl8pPr marL="21875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8pPr>
      <a:lvl9pPr marL="26447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9pPr>
    </p:titleStyle>
    <p:bodyStyle>
      <a:lvl1pPr marL="858838" indent="-858838" algn="l" rtl="0" eaLnBrk="0" fontAlgn="base" hangingPunct="0">
        <a:spcBef>
          <a:spcPct val="20000"/>
        </a:spcBef>
        <a:spcAft>
          <a:spcPct val="0"/>
        </a:spcAft>
        <a:buSzPct val="55000"/>
        <a:buBlip>
          <a:blip r:embed="rId16"/>
        </a:buBlip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1484313" indent="-153988" algn="l" rtl="0" eaLnBrk="0" fontAlgn="base" hangingPunct="0">
        <a:spcBef>
          <a:spcPct val="20000"/>
        </a:spcBef>
        <a:spcAft>
          <a:spcPct val="0"/>
        </a:spcAft>
        <a:buSzPct val="150000"/>
        <a:buChar char="-"/>
        <a:defRPr sz="1500">
          <a:solidFill>
            <a:schemeClr val="tx1"/>
          </a:solidFill>
          <a:latin typeface="+mn-lt"/>
        </a:defRPr>
      </a:lvl2pPr>
      <a:lvl3pPr marL="1905000" algn="l" rtl="0" eaLnBrk="0" fontAlgn="base" hangingPunct="0">
        <a:spcBef>
          <a:spcPct val="2000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3pPr>
      <a:lvl4pPr marL="27019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31210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35782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40354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44926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49498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9FD05-84AB-418F-8317-D6DAD7D9BF37}" type="datetimeFigureOut">
              <a:rPr lang="fr-FR" smtClean="0"/>
              <a:pPr/>
              <a:t>26/03/2013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B42C-0915-497D-A287-6978A8C505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3568" y="2971800"/>
            <a:ext cx="7848872" cy="2743200"/>
          </a:xfrm>
        </p:spPr>
        <p:txBody>
          <a:bodyPr/>
          <a:lstStyle/>
          <a:p>
            <a:pPr marL="0" indent="917575" algn="ctr" eaLnBrk="1" hangingPunct="1">
              <a:buFontTx/>
              <a:buNone/>
              <a:tabLst>
                <a:tab pos="806450" algn="l"/>
                <a:tab pos="952500" algn="l"/>
                <a:tab pos="1141413" algn="l"/>
                <a:tab pos="5243513" algn="l"/>
              </a:tabLst>
            </a:pPr>
            <a:r>
              <a:rPr lang="fr-FR" dirty="0">
                <a:solidFill>
                  <a:srgbClr val="002395"/>
                </a:solidFill>
              </a:rPr>
              <a:t/>
            </a:r>
            <a:br>
              <a:rPr lang="fr-FR" dirty="0">
                <a:solidFill>
                  <a:srgbClr val="002395"/>
                </a:solidFill>
              </a:rPr>
            </a:br>
            <a:r>
              <a:rPr lang="fr-FR" sz="4000" dirty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Nouveautés </a:t>
            </a:r>
            <a:r>
              <a:rPr lang="fr-FR" sz="4000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PMSI 2013</a:t>
            </a:r>
            <a:r>
              <a:rPr lang="fr-FR" dirty="0">
                <a:solidFill>
                  <a:srgbClr val="002395"/>
                </a:solidFill>
              </a:rPr>
              <a:t/>
            </a:r>
            <a:br>
              <a:rPr lang="fr-FR" dirty="0">
                <a:solidFill>
                  <a:srgbClr val="002395"/>
                </a:solidFill>
              </a:rPr>
            </a:br>
            <a:r>
              <a:rPr lang="fr-FR" dirty="0">
                <a:solidFill>
                  <a:srgbClr val="002395"/>
                </a:solidFill>
              </a:rPr>
              <a:t/>
            </a:r>
            <a:br>
              <a:rPr lang="fr-FR" dirty="0">
                <a:solidFill>
                  <a:srgbClr val="002395"/>
                </a:solidFill>
              </a:rPr>
            </a:br>
            <a:r>
              <a:rPr lang="fr-FR" dirty="0">
                <a:solidFill>
                  <a:srgbClr val="002395"/>
                </a:solidFill>
              </a:rPr>
              <a:t> </a:t>
            </a:r>
            <a:r>
              <a:rPr lang="fr-FR" sz="2600" dirty="0" smtClean="0"/>
              <a:t>Journée des DIM d’Alsace</a:t>
            </a:r>
            <a:br>
              <a:rPr lang="fr-FR" sz="2600" dirty="0" smtClean="0"/>
            </a:br>
            <a:r>
              <a:rPr lang="fr-FR" sz="2600" dirty="0" smtClean="0"/>
              <a:t>4 avril 2013</a:t>
            </a:r>
            <a:endParaRPr lang="fr-FR" dirty="0">
              <a:solidFill>
                <a:srgbClr val="002395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886200" y="6165850"/>
            <a:ext cx="12954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8153400" cy="3889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dirty="0" smtClean="0"/>
              <a:t>Nouveautés PMSI 2013 champ SSR</a:t>
            </a:r>
            <a:endParaRPr lang="fr-F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692696"/>
            <a:ext cx="8839200" cy="54006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Précisions sur des consignes relatives à la production de l’information médicale :</a:t>
            </a:r>
          </a:p>
          <a:p>
            <a:pPr marL="0" eaLnBrk="1" hangingPunct="1">
              <a:buFontTx/>
              <a:buNone/>
            </a:pPr>
            <a:r>
              <a:rPr lang="fr-FR" b="1" dirty="0" smtClean="0"/>
              <a:t>  - prestations inter activité = PIA = vu en MCO</a:t>
            </a:r>
          </a:p>
          <a:p>
            <a:pPr marL="0" eaLnBrk="1" hangingPunct="1">
              <a:buFontTx/>
              <a:buNone/>
            </a:pPr>
            <a:r>
              <a:rPr lang="fr-FR" b="1" dirty="0" smtClean="0"/>
              <a:t>  - non cumul HC / hosp partielle sur même journée calendaire (précisions recueil actes dernier jour HC seront dans prochaine version du guide)</a:t>
            </a:r>
          </a:p>
          <a:p>
            <a:pPr eaLnBrk="1" hangingPunct="1">
              <a:buFontTx/>
              <a:buNone/>
            </a:pPr>
            <a:endParaRPr lang="fr-FR" sz="1800" b="1" dirty="0" smtClean="0">
              <a:solidFill>
                <a:srgbClr val="00239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Modifications CSARR :</a:t>
            </a:r>
            <a:endParaRPr lang="fr-FR" b="1" dirty="0" smtClean="0"/>
          </a:p>
          <a:p>
            <a:pPr eaLnBrk="1" hangingPunct="1">
              <a:buFontTx/>
              <a:buNone/>
            </a:pPr>
            <a:r>
              <a:rPr lang="fr-FR" sz="1600" b="1" dirty="0" smtClean="0"/>
              <a:t>Prise en compte de certaines observations faites lors des sessions de formation, dont :</a:t>
            </a:r>
          </a:p>
          <a:p>
            <a:pPr eaLnBrk="1" hangingPunct="1">
              <a:buFontTx/>
              <a:buNone/>
            </a:pPr>
            <a:r>
              <a:rPr lang="fr-FR" b="1" dirty="0" smtClean="0"/>
              <a:t>  - clarification des consignes de codage de l’acte global</a:t>
            </a:r>
          </a:p>
          <a:p>
            <a:pPr eaLnBrk="1" hangingPunct="1">
              <a:buFontTx/>
              <a:buNone/>
            </a:pPr>
            <a:r>
              <a:rPr lang="fr-FR" b="1" dirty="0" smtClean="0"/>
              <a:t>  - ajout de 2 catégories prof. (chiropracteur ostéopathe et socio esthéticien)</a:t>
            </a:r>
          </a:p>
          <a:p>
            <a:pPr marL="0" eaLnBrk="1" hangingPunct="1">
              <a:buFontTx/>
              <a:buNone/>
            </a:pPr>
            <a:r>
              <a:rPr lang="fr-FR" b="1" dirty="0" smtClean="0"/>
              <a:t>Egalement ajout d’actes d’éducation et information, modification de libellés et de notes</a:t>
            </a:r>
          </a:p>
          <a:p>
            <a:pPr eaLnBrk="1" hangingPunct="1">
              <a:buFontTx/>
              <a:buNone/>
            </a:pPr>
            <a:endParaRPr lang="fr-FR" sz="1800" b="1" dirty="0" smtClean="0"/>
          </a:p>
          <a:p>
            <a:pPr eaLnBrk="1" hangingPunct="1">
              <a:spcBef>
                <a:spcPts val="0"/>
              </a:spcBef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Création du fichier des UM :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fr-FR" b="1" dirty="0" smtClean="0"/>
              <a:t>Refonte SAE =&gt; données PMSI ventilées par site géographique et par discipline</a:t>
            </a:r>
          </a:p>
          <a:p>
            <a:pPr marL="0" eaLnBrk="1" hangingPunct="1">
              <a:spcBef>
                <a:spcPts val="0"/>
              </a:spcBef>
              <a:buNone/>
            </a:pPr>
            <a:r>
              <a:rPr lang="fr-FR" b="1" dirty="0" smtClean="0"/>
              <a:t>Cohérence UM PMSI et SAE =&gt; création fichier UM comprenant le type d’hospitalisation (HC / HTP) et le type d’autorisation (inchangé, sur 3 caractères selon nomenclature du guide </a:t>
            </a:r>
            <a:r>
              <a:rPr lang="fr-FR" b="1" dirty="0" err="1" smtClean="0"/>
              <a:t>méthodo</a:t>
            </a:r>
            <a:r>
              <a:rPr lang="fr-FR" b="1" dirty="0" smtClean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908720"/>
            <a:ext cx="8280920" cy="4824536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fr-FR" dirty="0"/>
          </a:p>
          <a:p>
            <a:pPr algn="ctr" eaLnBrk="1" hangingPunct="1">
              <a:buFontTx/>
              <a:buNone/>
            </a:pPr>
            <a:endParaRPr lang="fr-FR" dirty="0"/>
          </a:p>
          <a:p>
            <a:pPr algn="ctr" eaLnBrk="1" hangingPunct="1">
              <a:buFontTx/>
              <a:buNone/>
            </a:pPr>
            <a:endParaRPr lang="fr-FR" dirty="0"/>
          </a:p>
          <a:p>
            <a:pPr algn="ctr" eaLnBrk="1" hangingPunct="1">
              <a:buFontTx/>
              <a:buNone/>
            </a:pPr>
            <a:r>
              <a:rPr lang="fr-FR" sz="5400" b="1" dirty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PMSI </a:t>
            </a:r>
            <a:r>
              <a:rPr lang="fr-FR" sz="54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HAD</a:t>
            </a:r>
          </a:p>
          <a:p>
            <a:pPr eaLnBrk="1" hangingPunct="1">
              <a:buNone/>
            </a:pPr>
            <a:endParaRPr lang="fr-FR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None/>
            </a:pPr>
            <a:r>
              <a:rPr lang="fr-F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modifications applicables au 1er mars 2013</a:t>
            </a:r>
          </a:p>
          <a:p>
            <a:pPr eaLnBrk="1" hangingPunct="1">
              <a:buFontTx/>
              <a:buNone/>
            </a:pPr>
            <a:endParaRPr lang="fr-FR" sz="2000" b="1" dirty="0" smtClean="0">
              <a:solidFill>
                <a:srgbClr val="00239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eaLnBrk="1" hangingPunct="1">
              <a:buFontTx/>
              <a:buNone/>
            </a:pPr>
            <a:endParaRPr lang="fr-FR" sz="1800" b="1" dirty="0" smtClean="0">
              <a:solidFill>
                <a:srgbClr val="002395"/>
              </a:solidFill>
            </a:endParaRPr>
          </a:p>
          <a:p>
            <a:pPr marL="0" eaLnBrk="1" hangingPunct="1">
              <a:buFontTx/>
              <a:buNone/>
            </a:pPr>
            <a:r>
              <a:rPr lang="fr-FR" sz="1800" b="1" dirty="0" smtClean="0">
                <a:solidFill>
                  <a:srgbClr val="002395"/>
                </a:solidFill>
              </a:rPr>
              <a:t>Décret n° 2012-1030 du 6 septembre 2012 relatif à l’intervention des établissements d’HAD dans les établissements sociaux et médico-sociaux avec hébergement</a:t>
            </a:r>
          </a:p>
          <a:p>
            <a:pPr marL="0" eaLnBrk="1" hangingPunct="1">
              <a:buFontTx/>
              <a:buNone/>
            </a:pPr>
            <a:r>
              <a:rPr lang="fr-FR" sz="1800" b="1" dirty="0" smtClean="0">
                <a:solidFill>
                  <a:srgbClr val="002395"/>
                </a:solidFill>
              </a:rPr>
              <a:t>Décret n° 2012-1031 relatif aux conditions techniques de fonctionnement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548680"/>
            <a:ext cx="8839200" cy="590465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Modifications du Guide méthodologique :</a:t>
            </a:r>
            <a:endParaRPr lang="fr-FR" b="1" dirty="0" smtClean="0">
              <a:solidFill>
                <a:srgbClr val="00239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eaLnBrk="1" hangingPunct="1">
              <a:buFontTx/>
              <a:buNone/>
            </a:pPr>
            <a:r>
              <a:rPr lang="fr-FR" b="1" dirty="0" smtClean="0"/>
              <a:t>Prise en compte des 2 décrets de septembre 2012 élargissant le champ d’intervention des HAD à l’ensemble des établissements sociaux (ES) et médico-sociaux (EMS)</a:t>
            </a:r>
          </a:p>
          <a:p>
            <a:pPr marL="0" eaLnBrk="1" hangingPunct="1">
              <a:buFontTx/>
              <a:buNone/>
            </a:pPr>
            <a:r>
              <a:rPr lang="fr-FR" b="1" dirty="0" smtClean="0"/>
              <a:t>Ajustements de la classification des GHPC</a:t>
            </a:r>
          </a:p>
          <a:p>
            <a:pPr marL="0" eaLnBrk="1" hangingPunct="1">
              <a:buFontTx/>
              <a:buNone/>
            </a:pPr>
            <a:r>
              <a:rPr lang="fr-FR" b="1" dirty="0" smtClean="0"/>
              <a:t>Intégration des consignes de codage relatives à la description du polyhandicap</a:t>
            </a:r>
          </a:p>
          <a:p>
            <a:pPr marL="0" eaLnBrk="1" hangingPunct="1">
              <a:buFontTx/>
              <a:buNone/>
            </a:pPr>
            <a:endParaRPr lang="fr-FR" sz="1400" b="1" dirty="0" smtClean="0"/>
          </a:p>
          <a:p>
            <a:pPr eaLnBrk="1" hangingPunct="1">
              <a:spcBef>
                <a:spcPts val="200"/>
              </a:spcBef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Intervention des HAD dans les ES et EMS :</a:t>
            </a:r>
          </a:p>
          <a:p>
            <a:pPr marL="0" eaLnBrk="1" hangingPunct="1">
              <a:buFontTx/>
              <a:buNone/>
            </a:pPr>
            <a:r>
              <a:rPr lang="fr-FR" sz="1400" b="1" dirty="0" smtClean="0"/>
              <a:t>HAD autorisés à intervenir en EHPAD depuis 2007, puis autres ES et EMS depuis sept 2012</a:t>
            </a:r>
          </a:p>
          <a:p>
            <a:pPr marL="0" eaLnBrk="1" hangingPunct="1">
              <a:buFontTx/>
              <a:buNone/>
            </a:pPr>
            <a:r>
              <a:rPr lang="fr-FR" b="1" dirty="0" smtClean="0"/>
              <a:t>Variable « type du lieu de domicile » :</a:t>
            </a:r>
          </a:p>
          <a:p>
            <a:pPr marL="0" eaLnBrk="1" hangingPunct="1">
              <a:buFontTx/>
              <a:buNone/>
            </a:pPr>
            <a:r>
              <a:rPr lang="fr-FR" b="1" dirty="0" smtClean="0"/>
              <a:t>- solution transitoire avant mars = code 3 (EHPAD) pour EHPAD + autres EMS + ES</a:t>
            </a:r>
          </a:p>
          <a:p>
            <a:pPr marL="0" eaLnBrk="1" hangingPunct="1">
              <a:buNone/>
            </a:pPr>
            <a:r>
              <a:rPr lang="fr-FR" b="1" dirty="0" smtClean="0"/>
              <a:t>- à compter de mars, création de nouveaux codes ad hoc spécifiques</a:t>
            </a:r>
          </a:p>
          <a:p>
            <a:pPr marL="0" eaLnBrk="1" hangingPunct="1">
              <a:buNone/>
            </a:pPr>
            <a:r>
              <a:rPr lang="fr-FR" b="1" dirty="0" smtClean="0"/>
              <a:t>Si l’ES ou EMS n’a pas de n° FINESS, un identifiant provisoire devra être saisi (délivré par ARS et inscrit dans convention structure avec HAD)</a:t>
            </a:r>
          </a:p>
          <a:p>
            <a:pPr marL="0" eaLnBrk="1" hangingPunct="1">
              <a:buFontTx/>
              <a:buNone/>
            </a:pPr>
            <a:r>
              <a:rPr lang="fr-FR" b="1" dirty="0" smtClean="0"/>
              <a:t>GHT minoré dans EHPAD et EMS non EHPAD / GHT « normal » en ES</a:t>
            </a:r>
          </a:p>
          <a:p>
            <a:pPr marL="0" eaLnBrk="1" hangingPunct="1">
              <a:buFontTx/>
              <a:buNone/>
            </a:pPr>
            <a:endParaRPr lang="fr-FR" sz="1400" b="1" dirty="0" smtClean="0"/>
          </a:p>
          <a:p>
            <a:pPr marL="0" eaLnBrk="1" hangingPunct="1">
              <a:spcBef>
                <a:spcPts val="200"/>
              </a:spcBef>
              <a:buFontTx/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Modification des GHPC :</a:t>
            </a:r>
          </a:p>
          <a:p>
            <a:pPr marL="0" eaLnBrk="1" hangingPunct="1">
              <a:buFontTx/>
              <a:buNone/>
            </a:pPr>
            <a:r>
              <a:rPr lang="fr-FR" b="1" dirty="0" smtClean="0"/>
              <a:t>Symétrisation des associations MPP x MPA asymétriques en élargissant leurs intervalles d’IK</a:t>
            </a:r>
            <a:endParaRPr lang="fr-FR" b="1" dirty="0"/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304800" y="152400"/>
            <a:ext cx="81534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15975" indent="-815975" defTabSz="512763">
              <a:spcBef>
                <a:spcPct val="0"/>
              </a:spcBef>
              <a:buSzPct val="30000"/>
              <a:tabLst>
                <a:tab pos="806450" algn="l"/>
                <a:tab pos="1141413" algn="l"/>
                <a:tab pos="5243513" algn="l"/>
              </a:tabLst>
            </a:pPr>
            <a:r>
              <a:rPr lang="fr-FR" sz="2900" b="1" dirty="0" smtClean="0">
                <a:solidFill>
                  <a:srgbClr val="7AB800"/>
                </a:solidFill>
              </a:rPr>
              <a:t>Nouveautés PMSI 2013 champ HAD</a:t>
            </a:r>
            <a:endParaRPr lang="fr-FR" sz="2900" b="1" dirty="0">
              <a:solidFill>
                <a:srgbClr val="7AB8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556792"/>
            <a:ext cx="8280920" cy="432048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fr-FR" dirty="0"/>
          </a:p>
          <a:p>
            <a:pPr algn="ctr" eaLnBrk="1" hangingPunct="1">
              <a:buFontTx/>
              <a:buNone/>
            </a:pPr>
            <a:r>
              <a:rPr lang="fr-FR" sz="5400" b="1" dirty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PMSI PSY (RIM-P</a:t>
            </a:r>
            <a:r>
              <a:rPr lang="fr-FR" sz="54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fr-FR" sz="2800" b="1" dirty="0">
              <a:solidFill>
                <a:srgbClr val="00239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</a:pPr>
            <a:endParaRPr lang="fr-FR" sz="2800" b="1" dirty="0">
              <a:solidFill>
                <a:srgbClr val="00239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Modifications </a:t>
            </a:r>
            <a:r>
              <a:rPr lang="fr-F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applicables au 1er janvier 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2013</a:t>
            </a:r>
          </a:p>
          <a:p>
            <a:pPr algn="ctr" eaLnBrk="1" hangingPunct="1">
              <a:buFontTx/>
              <a:buNone/>
            </a:pPr>
            <a:endParaRPr lang="fr-FR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</a:pPr>
            <a:endParaRPr lang="fr-FR" sz="2000" b="1" dirty="0" smtClean="0">
              <a:solidFill>
                <a:srgbClr val="00239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eaLnBrk="1" hangingPunct="1">
              <a:buFontTx/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Notice technique n° CIM-MF-1469-3-2012 du 6 novembre 2012 « campagne tarifaire et budgétaire 2013 : nouveautés PMSI en psychiatrie »</a:t>
            </a:r>
            <a:endParaRPr lang="fr-FR" sz="2000" b="1" dirty="0">
              <a:solidFill>
                <a:srgbClr val="00239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620688"/>
            <a:ext cx="8784976" cy="5616624"/>
          </a:xfrm>
        </p:spPr>
        <p:txBody>
          <a:bodyPr/>
          <a:lstStyle/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Recueil de l’activité en CATTP  :</a:t>
            </a:r>
          </a:p>
          <a:p>
            <a:pPr marL="0" eaLnBrk="1" hangingPunct="1">
              <a:buFontTx/>
              <a:buNone/>
            </a:pPr>
            <a:r>
              <a:rPr lang="fr-FR" sz="1800" b="1" dirty="0" smtClean="0"/>
              <a:t>L’activité en CATTP ne sera plus décrite au travers de RPS mais par des RAA (changement de nature de PEC et de forme d’activité =&gt; modification des codes afférents)</a:t>
            </a:r>
          </a:p>
          <a:p>
            <a:pPr marL="0" eaLnBrk="1" hangingPunct="1">
              <a:buFontTx/>
              <a:buNone/>
            </a:pPr>
            <a:r>
              <a:rPr lang="fr-FR" sz="1800" b="1" dirty="0" smtClean="0"/>
              <a:t>L’activité en atelier thérapeutique reste décrite comme une PEC à temps partiel</a:t>
            </a:r>
          </a:p>
          <a:p>
            <a:pPr marL="0" eaLnBrk="1" hangingPunct="1">
              <a:spcBef>
                <a:spcPts val="0"/>
              </a:spcBef>
              <a:buFontTx/>
              <a:buNone/>
            </a:pPr>
            <a:endParaRPr lang="fr-FR" sz="1400" b="1" dirty="0" smtClean="0">
              <a:solidFill>
                <a:srgbClr val="00239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Encadrement de la durée des venues d’une journée et demi journée en HDJ et en atelier thérapeutique :</a:t>
            </a:r>
          </a:p>
          <a:p>
            <a:pPr marL="0" eaLnBrk="1" hangingPunct="1">
              <a:buFontTx/>
              <a:buNone/>
            </a:pPr>
            <a:r>
              <a:rPr lang="fr-FR" sz="1800" b="1" dirty="0" smtClean="0"/>
              <a:t>Actuellement </a:t>
            </a:r>
            <a:r>
              <a:rPr lang="fr-FR" sz="1800" b="1" dirty="0" err="1" smtClean="0"/>
              <a:t>étabts</a:t>
            </a:r>
            <a:r>
              <a:rPr lang="fr-FR" sz="1800" b="1" dirty="0" smtClean="0"/>
              <a:t> sous DAF venues et demi venues / OQN séances de 3 à 4 heures et de 6 à 8 heures</a:t>
            </a:r>
          </a:p>
          <a:p>
            <a:pPr marL="0" eaLnBrk="1" hangingPunct="1">
              <a:buFontTx/>
              <a:buNone/>
            </a:pPr>
            <a:r>
              <a:rPr lang="fr-FR" sz="1800" b="1" dirty="0" smtClean="0"/>
              <a:t>Objectif d’homogénéiser la description de ces activités</a:t>
            </a:r>
          </a:p>
          <a:p>
            <a:pPr marL="0" eaLnBrk="1" hangingPunct="1">
              <a:buNone/>
            </a:pPr>
            <a:r>
              <a:rPr lang="fr-FR" sz="1800" b="1" dirty="0" smtClean="0"/>
              <a:t>=&gt; Prise en charge à temps partiel en HDJ et en atelier thérapeutique en :	</a:t>
            </a:r>
          </a:p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fr-FR" sz="1800" b="1" dirty="0" smtClean="0"/>
              <a:t>	venues d’une journée si au moins 6 heures</a:t>
            </a:r>
          </a:p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fr-FR" sz="1800" b="1" dirty="0" smtClean="0"/>
              <a:t>	venues d’une demi journée si au moins 3 heures</a:t>
            </a:r>
          </a:p>
          <a:p>
            <a:pPr marL="0" eaLnBrk="1" hangingPunct="1">
              <a:spcBef>
                <a:spcPts val="0"/>
              </a:spcBef>
              <a:buFontTx/>
              <a:buNone/>
            </a:pPr>
            <a:endParaRPr lang="fr-FR" sz="1400" b="1" dirty="0" smtClean="0"/>
          </a:p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Règles si date de naissance inconnue</a:t>
            </a:r>
          </a:p>
          <a:p>
            <a:pPr marL="0" eaLnBrk="1" hangingPunct="1">
              <a:spcBef>
                <a:spcPts val="0"/>
              </a:spcBef>
              <a:buNone/>
            </a:pPr>
            <a:endParaRPr lang="fr-FR" sz="1800" b="1" dirty="0" smtClean="0"/>
          </a:p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Nomenclature EDGAR et « lieu de l’acte » :</a:t>
            </a:r>
            <a:r>
              <a:rPr lang="fr-FR" sz="1800" b="1" dirty="0" smtClean="0"/>
              <a:t> précisions</a:t>
            </a:r>
          </a:p>
          <a:p>
            <a:pPr marL="0" eaLnBrk="1" hangingPunct="1">
              <a:spcBef>
                <a:spcPts val="0"/>
              </a:spcBef>
              <a:buFontTx/>
              <a:buNone/>
            </a:pPr>
            <a:endParaRPr lang="fr-FR" sz="1200" b="1" dirty="0" smtClean="0"/>
          </a:p>
          <a:p>
            <a:pPr marL="0" eaLnBrk="1" hangingPunct="1">
              <a:spcBef>
                <a:spcPts val="0"/>
              </a:spcBef>
              <a:buFontTx/>
              <a:buNone/>
            </a:pPr>
            <a:endParaRPr lang="fr-FR" sz="1800" b="1" dirty="0">
              <a:sym typeface="Monotype Sorts" pitchFamily="2" charset="2"/>
            </a:endParaRP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304800" y="152400"/>
            <a:ext cx="81534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15975" indent="-815975" defTabSz="512763">
              <a:spcBef>
                <a:spcPct val="0"/>
              </a:spcBef>
              <a:buSzPct val="30000"/>
              <a:tabLst>
                <a:tab pos="806450" algn="l"/>
                <a:tab pos="1141413" algn="l"/>
                <a:tab pos="5243513" algn="l"/>
              </a:tabLst>
            </a:pPr>
            <a:r>
              <a:rPr lang="fr-FR" sz="2900" b="1" dirty="0" smtClean="0">
                <a:solidFill>
                  <a:srgbClr val="7AB800"/>
                </a:solidFill>
              </a:rPr>
              <a:t>Nouveautés PMSI 2013 champ PSY</a:t>
            </a:r>
            <a:endParaRPr lang="fr-FR" sz="2900" b="1" dirty="0">
              <a:solidFill>
                <a:srgbClr val="7AB8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620688"/>
            <a:ext cx="8763000" cy="5257800"/>
          </a:xfrm>
        </p:spPr>
        <p:txBody>
          <a:bodyPr/>
          <a:lstStyle/>
          <a:p>
            <a:pPr marL="0" eaLnBrk="1" hangingPunct="1">
              <a:buFontTx/>
              <a:buNone/>
            </a:pPr>
            <a:endParaRPr lang="fr-FR" sz="1200" b="1" dirty="0" smtClean="0"/>
          </a:p>
          <a:p>
            <a:pPr marL="0" eaLnBrk="1" hangingPunct="1">
              <a:spcBef>
                <a:spcPts val="0"/>
              </a:spcBef>
              <a:buFontTx/>
              <a:buNone/>
            </a:pPr>
            <a:endParaRPr lang="fr-FR" sz="2400" b="1" dirty="0" smtClean="0"/>
          </a:p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fr-FR" sz="2200" b="1" dirty="0" smtClean="0"/>
              <a:t>Difficultés rencontrées par certains établissements pour appliquer dès janvier 2013 les consignes relatives au seuil minimal de 3 heures requis pour enregistrer venues d’une demi journée =&gt; accord dérogatoire pour période de montée en charge progressive</a:t>
            </a:r>
          </a:p>
          <a:p>
            <a:pPr marL="0" eaLnBrk="1" hangingPunct="1">
              <a:spcBef>
                <a:spcPts val="0"/>
              </a:spcBef>
              <a:buFontTx/>
              <a:buNone/>
            </a:pPr>
            <a:endParaRPr lang="fr-FR" sz="2200" b="1" dirty="0" smtClean="0">
              <a:sym typeface="Monotype Sorts" pitchFamily="2" charset="2"/>
            </a:endParaRPr>
          </a:p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fr-FR" sz="2200" b="1" dirty="0" smtClean="0">
                <a:sym typeface="Monotype Sorts" pitchFamily="2" charset="2"/>
              </a:rPr>
              <a:t>Rectification sur les consignes de saisie de la date de naissance</a:t>
            </a:r>
          </a:p>
          <a:p>
            <a:pPr marL="0" eaLnBrk="1" hangingPunct="1">
              <a:spcBef>
                <a:spcPts val="0"/>
              </a:spcBef>
              <a:buFontTx/>
              <a:buNone/>
            </a:pPr>
            <a:endParaRPr lang="fr-FR" sz="2200" b="1" dirty="0" smtClean="0">
              <a:sym typeface="Monotype Sorts" pitchFamily="2" charset="2"/>
            </a:endParaRPr>
          </a:p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fr-FR" sz="2200" b="1" dirty="0" smtClean="0">
                <a:sym typeface="Monotype Sorts" pitchFamily="2" charset="2"/>
              </a:rPr>
              <a:t>Consignes de codage communes à tous les champs, notamment sur le codage portant sur les patients atteints de polyhandicap lourd</a:t>
            </a:r>
            <a:endParaRPr lang="fr-FR" sz="2200" b="1" dirty="0">
              <a:sym typeface="Monotype Sorts" pitchFamily="2" charset="2"/>
            </a:endParaRP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304800" y="152400"/>
            <a:ext cx="81534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15975" indent="-815975" defTabSz="512763">
              <a:spcBef>
                <a:spcPct val="0"/>
              </a:spcBef>
              <a:buSzPct val="30000"/>
              <a:tabLst>
                <a:tab pos="806450" algn="l"/>
                <a:tab pos="1141413" algn="l"/>
                <a:tab pos="5243513" algn="l"/>
              </a:tabLst>
            </a:pPr>
            <a:r>
              <a:rPr lang="fr-FR" sz="2900" b="1" dirty="0" smtClean="0">
                <a:solidFill>
                  <a:srgbClr val="7AB800"/>
                </a:solidFill>
              </a:rPr>
              <a:t>Nouveautés PMSI 2013 champ PSY</a:t>
            </a:r>
            <a:endParaRPr lang="fr-FR" sz="2900" b="1" dirty="0">
              <a:solidFill>
                <a:srgbClr val="7AB8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057400"/>
            <a:ext cx="7543800" cy="2895600"/>
          </a:xfrm>
        </p:spPr>
        <p:txBody>
          <a:bodyPr/>
          <a:lstStyle/>
          <a:p>
            <a:pPr marL="0" algn="ctr" eaLnBrk="1" hangingPunct="1">
              <a:buFontTx/>
              <a:buNone/>
            </a:pPr>
            <a:r>
              <a:rPr lang="fr-FR" sz="5400" b="1" dirty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Nouveautés concernant tous les champs</a:t>
            </a:r>
            <a:endParaRPr lang="fr-FR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5008" y="188640"/>
            <a:ext cx="8928992" cy="5943600"/>
          </a:xfrm>
        </p:spPr>
        <p:txBody>
          <a:bodyPr/>
          <a:lstStyle/>
          <a:p>
            <a:pPr marL="0" eaLnBrk="1" hangingPunct="1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Monotype Sorts" pitchFamily="2" charset="2"/>
              </a:rPr>
              <a:t>Nouveautés de la CIM 10 :</a:t>
            </a:r>
          </a:p>
          <a:p>
            <a:pPr marL="0" eaLnBrk="1" hangingPunct="1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fr-FR" sz="1800" b="1" dirty="0" smtClean="0">
                <a:sym typeface="Monotype Sorts" pitchFamily="2" charset="2"/>
              </a:rPr>
              <a:t>Création de subdivisions  en </a:t>
            </a:r>
            <a:r>
              <a:rPr lang="fr-FR" sz="1800" b="1" dirty="0" smtClean="0">
                <a:solidFill>
                  <a:srgbClr val="7AB800"/>
                </a:solidFill>
                <a:sym typeface="Monotype Sorts" pitchFamily="2" charset="2"/>
              </a:rPr>
              <a:t>I70 </a:t>
            </a:r>
            <a:r>
              <a:rPr lang="fr-FR" sz="1800" b="1" i="1" dirty="0" smtClean="0">
                <a:solidFill>
                  <a:srgbClr val="7AB800"/>
                </a:solidFill>
                <a:sym typeface="Monotype Sorts" pitchFamily="2" charset="2"/>
              </a:rPr>
              <a:t>athérosclérose</a:t>
            </a:r>
            <a:r>
              <a:rPr lang="fr-FR" sz="1800" b="1" dirty="0" smtClean="0">
                <a:solidFill>
                  <a:srgbClr val="7AB800"/>
                </a:solidFill>
                <a:sym typeface="Monotype Sorts" pitchFamily="2" charset="2"/>
              </a:rPr>
              <a:t> </a:t>
            </a:r>
            <a:r>
              <a:rPr lang="fr-FR" sz="1800" b="1" dirty="0" smtClean="0">
                <a:sym typeface="Monotype Sorts" pitchFamily="2" charset="2"/>
              </a:rPr>
              <a:t>pour indiquer la présence ou absence d’une gangrène</a:t>
            </a:r>
          </a:p>
          <a:p>
            <a:pPr marL="0" eaLnBrk="1" hangingPunct="1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fr-FR" sz="1800" b="1" dirty="0" smtClean="0">
                <a:sym typeface="Monotype Sorts" pitchFamily="2" charset="2"/>
              </a:rPr>
              <a:t>Création </a:t>
            </a:r>
            <a:r>
              <a:rPr lang="fr-FR" sz="1800" b="1" dirty="0" smtClean="0">
                <a:solidFill>
                  <a:srgbClr val="7AB800"/>
                </a:solidFill>
                <a:sym typeface="Monotype Sorts" pitchFamily="2" charset="2"/>
              </a:rPr>
              <a:t>Z99.4 </a:t>
            </a:r>
            <a:r>
              <a:rPr lang="fr-FR" sz="1800" b="1" i="1" dirty="0" smtClean="0">
                <a:solidFill>
                  <a:srgbClr val="7AB800"/>
                </a:solidFill>
                <a:sym typeface="Monotype Sorts" pitchFamily="2" charset="2"/>
              </a:rPr>
              <a:t>dépendance envers un cœur artificiel</a:t>
            </a:r>
          </a:p>
          <a:p>
            <a:pPr marL="0" eaLnBrk="1" hangingPunct="1">
              <a:spcAft>
                <a:spcPts val="600"/>
              </a:spcAft>
              <a:buFontTx/>
              <a:buNone/>
            </a:pPr>
            <a:r>
              <a:rPr lang="fr-FR" sz="1800" b="1" dirty="0" smtClean="0">
                <a:sym typeface="Monotype Sorts" pitchFamily="2" charset="2"/>
              </a:rPr>
              <a:t>Catégorie </a:t>
            </a:r>
            <a:r>
              <a:rPr lang="fr-FR" sz="1800" b="1" dirty="0" smtClean="0">
                <a:solidFill>
                  <a:srgbClr val="7AB800"/>
                </a:solidFill>
                <a:sym typeface="Monotype Sorts" pitchFamily="2" charset="2"/>
              </a:rPr>
              <a:t>E66 </a:t>
            </a:r>
            <a:r>
              <a:rPr lang="fr-FR" sz="1800" b="1" i="1" dirty="0" smtClean="0">
                <a:solidFill>
                  <a:srgbClr val="7AB800"/>
                </a:solidFill>
                <a:sym typeface="Monotype Sorts" pitchFamily="2" charset="2"/>
              </a:rPr>
              <a:t>Obésité</a:t>
            </a:r>
            <a:r>
              <a:rPr lang="fr-FR" sz="1800" b="1" dirty="0" smtClean="0">
                <a:solidFill>
                  <a:srgbClr val="7AB800"/>
                </a:solidFill>
                <a:sym typeface="Monotype Sorts" pitchFamily="2" charset="2"/>
              </a:rPr>
              <a:t> </a:t>
            </a:r>
            <a:r>
              <a:rPr lang="fr-FR" sz="1800" b="1" dirty="0" smtClean="0">
                <a:sym typeface="Monotype Sorts" pitchFamily="2" charset="2"/>
              </a:rPr>
              <a:t>: création subdivision pour le surpoids adulte et enfant / modification des libellés des autres subdivisions</a:t>
            </a:r>
          </a:p>
          <a:p>
            <a:pPr marL="0" eaLnBrk="1" hangingPunct="1">
              <a:spcAft>
                <a:spcPts val="600"/>
              </a:spcAft>
              <a:buFontTx/>
              <a:buNone/>
            </a:pPr>
            <a:r>
              <a:rPr lang="fr-FR" sz="1800" b="1" dirty="0" smtClean="0">
                <a:sym typeface="Monotype Sorts" pitchFamily="2" charset="2"/>
              </a:rPr>
              <a:t>Création d’extensions catégorie </a:t>
            </a:r>
            <a:r>
              <a:rPr lang="fr-FR" sz="1800" b="1" dirty="0" smtClean="0">
                <a:solidFill>
                  <a:srgbClr val="7AB800"/>
                </a:solidFill>
                <a:sym typeface="Monotype Sorts" pitchFamily="2" charset="2"/>
              </a:rPr>
              <a:t>R40 </a:t>
            </a:r>
            <a:r>
              <a:rPr lang="fr-FR" sz="1800" b="1" i="1" dirty="0" smtClean="0">
                <a:solidFill>
                  <a:srgbClr val="7AB800"/>
                </a:solidFill>
                <a:sym typeface="Monotype Sorts" pitchFamily="2" charset="2"/>
              </a:rPr>
              <a:t>somnolence, stupeur et coma </a:t>
            </a:r>
            <a:r>
              <a:rPr lang="fr-FR" sz="1800" b="1" dirty="0" smtClean="0">
                <a:sym typeface="Monotype Sorts" pitchFamily="2" charset="2"/>
              </a:rPr>
              <a:t>=&gt; identifier états pauci relationnels et états végétatifs chroniques</a:t>
            </a:r>
          </a:p>
          <a:p>
            <a:pPr marL="0" eaLnBrk="1" hangingPunct="1">
              <a:spcAft>
                <a:spcPts val="600"/>
              </a:spcAft>
              <a:buFontTx/>
              <a:buNone/>
            </a:pPr>
            <a:r>
              <a:rPr lang="fr-FR" sz="1800" b="1" dirty="0" smtClean="0">
                <a:sym typeface="Monotype Sorts" pitchFamily="2" charset="2"/>
              </a:rPr>
              <a:t>Création d’extensions </a:t>
            </a:r>
            <a:r>
              <a:rPr lang="fr-FR" sz="1800" b="1" dirty="0" smtClean="0">
                <a:solidFill>
                  <a:srgbClr val="7AB800"/>
                </a:solidFill>
                <a:sym typeface="Monotype Sorts" pitchFamily="2" charset="2"/>
              </a:rPr>
              <a:t>R48.1 </a:t>
            </a:r>
            <a:r>
              <a:rPr lang="fr-FR" sz="1800" b="1" i="1" dirty="0" smtClean="0">
                <a:solidFill>
                  <a:srgbClr val="7AB800"/>
                </a:solidFill>
                <a:sym typeface="Monotype Sorts" pitchFamily="2" charset="2"/>
              </a:rPr>
              <a:t>agnosie</a:t>
            </a:r>
            <a:r>
              <a:rPr lang="fr-FR" sz="1800" b="1" dirty="0" smtClean="0">
                <a:solidFill>
                  <a:srgbClr val="7AB800"/>
                </a:solidFill>
                <a:sym typeface="Monotype Sorts" pitchFamily="2" charset="2"/>
              </a:rPr>
              <a:t> </a:t>
            </a:r>
            <a:r>
              <a:rPr lang="fr-FR" sz="1800" b="1" dirty="0" smtClean="0">
                <a:sym typeface="Monotype Sorts" pitchFamily="2" charset="2"/>
              </a:rPr>
              <a:t>=&gt; identifier l’hémiasomatognosie</a:t>
            </a:r>
          </a:p>
          <a:p>
            <a:pPr marL="0" eaLnBrk="1" hangingPunct="1">
              <a:spcAft>
                <a:spcPts val="600"/>
              </a:spcAft>
              <a:buFontTx/>
              <a:buNone/>
            </a:pPr>
            <a:r>
              <a:rPr lang="fr-FR" sz="1800" b="1" dirty="0" smtClean="0">
                <a:sym typeface="Monotype Sorts" pitchFamily="2" charset="2"/>
              </a:rPr>
              <a:t>Créations d’extensions </a:t>
            </a:r>
            <a:r>
              <a:rPr lang="fr-FR" sz="1800" b="1" dirty="0" smtClean="0">
                <a:solidFill>
                  <a:srgbClr val="7AB800"/>
                </a:solidFill>
                <a:sym typeface="Monotype Sorts" pitchFamily="2" charset="2"/>
              </a:rPr>
              <a:t>R52.1 </a:t>
            </a:r>
            <a:r>
              <a:rPr lang="fr-FR" sz="1800" b="1" i="1" dirty="0" smtClean="0">
                <a:solidFill>
                  <a:srgbClr val="7AB800"/>
                </a:solidFill>
                <a:sym typeface="Monotype Sorts" pitchFamily="2" charset="2"/>
              </a:rPr>
              <a:t>douleur chronique irréductible </a:t>
            </a:r>
            <a:r>
              <a:rPr lang="fr-FR" sz="1800" b="1" dirty="0" smtClean="0">
                <a:sym typeface="Monotype Sorts" pitchFamily="2" charset="2"/>
              </a:rPr>
              <a:t>=&gt; distinguer douleurs neuropathiques des autres</a:t>
            </a:r>
          </a:p>
          <a:p>
            <a:pPr marL="0" eaLnBrk="1" hangingPunct="1">
              <a:spcAft>
                <a:spcPts val="600"/>
              </a:spcAft>
              <a:buFontTx/>
              <a:buNone/>
            </a:pPr>
            <a:r>
              <a:rPr lang="fr-FR" sz="1800" b="1" dirty="0" smtClean="0">
                <a:sym typeface="Monotype Sorts" pitchFamily="2" charset="2"/>
              </a:rPr>
              <a:t>Créations d’extensions </a:t>
            </a:r>
            <a:r>
              <a:rPr lang="fr-FR" sz="1800" b="1" dirty="0" smtClean="0">
                <a:solidFill>
                  <a:srgbClr val="7AB800"/>
                </a:solidFill>
                <a:sym typeface="Monotype Sorts" pitchFamily="2" charset="2"/>
              </a:rPr>
              <a:t>Z47.8 </a:t>
            </a:r>
            <a:r>
              <a:rPr lang="fr-FR" sz="1800" b="1" i="1" dirty="0" smtClean="0">
                <a:solidFill>
                  <a:srgbClr val="7AB800"/>
                </a:solidFill>
                <a:sym typeface="Monotype Sorts" pitchFamily="2" charset="2"/>
              </a:rPr>
              <a:t>autres soins de contrôle orthopédique précisés </a:t>
            </a:r>
            <a:r>
              <a:rPr lang="fr-FR" sz="1800" b="1" dirty="0" smtClean="0">
                <a:sym typeface="Monotype Sorts" pitchFamily="2" charset="2"/>
              </a:rPr>
              <a:t>=&gt; distinguer soins sur appareils externes de fixation ou traction / appareils  de contention (plâtre, orthèse)</a:t>
            </a:r>
          </a:p>
          <a:p>
            <a:pPr marL="0" eaLnBrk="1" hangingPunct="1">
              <a:spcBef>
                <a:spcPts val="200"/>
              </a:spcBef>
              <a:spcAft>
                <a:spcPts val="600"/>
              </a:spcAft>
              <a:buFontTx/>
              <a:buNone/>
            </a:pPr>
            <a:r>
              <a:rPr lang="fr-FR" sz="1800" b="1" dirty="0" smtClean="0">
                <a:sym typeface="Monotype Sorts" pitchFamily="2" charset="2"/>
              </a:rPr>
              <a:t>Créations d’extensions </a:t>
            </a:r>
            <a:r>
              <a:rPr lang="fr-FR" sz="1800" b="1" dirty="0" smtClean="0">
                <a:solidFill>
                  <a:srgbClr val="7AB800"/>
                </a:solidFill>
                <a:sym typeface="Monotype Sorts" pitchFamily="2" charset="2"/>
              </a:rPr>
              <a:t>Z95.8 </a:t>
            </a:r>
            <a:r>
              <a:rPr lang="fr-FR" sz="1800" b="1" i="1" dirty="0" smtClean="0">
                <a:solidFill>
                  <a:srgbClr val="7AB800"/>
                </a:solidFill>
                <a:sym typeface="Monotype Sorts" pitchFamily="2" charset="2"/>
              </a:rPr>
              <a:t>présence d’autres implants et greffes cardiaques et vasculaires</a:t>
            </a:r>
            <a:r>
              <a:rPr lang="fr-FR" sz="1800" b="1" dirty="0" smtClean="0">
                <a:solidFill>
                  <a:srgbClr val="7AB800"/>
                </a:solidFill>
                <a:sym typeface="Monotype Sorts" pitchFamily="2" charset="2"/>
              </a:rPr>
              <a:t> </a:t>
            </a:r>
            <a:r>
              <a:rPr lang="fr-FR" sz="1800" b="1" dirty="0" smtClean="0">
                <a:sym typeface="Monotype Sorts" pitchFamily="2" charset="2"/>
              </a:rPr>
              <a:t>=&gt; distinguer endoprothèses </a:t>
            </a:r>
            <a:r>
              <a:rPr lang="fr-FR" sz="1800" b="1" dirty="0" err="1" smtClean="0">
                <a:sym typeface="Monotype Sorts" pitchFamily="2" charset="2"/>
              </a:rPr>
              <a:t>vasc</a:t>
            </a:r>
            <a:r>
              <a:rPr lang="fr-FR" sz="1800" b="1" dirty="0" smtClean="0">
                <a:sym typeface="Monotype Sorts" pitchFamily="2" charset="2"/>
              </a:rPr>
              <a:t>. périphériques des autres implants et greffes cardiaques et vasculaires</a:t>
            </a:r>
          </a:p>
          <a:p>
            <a:pPr marL="0" eaLnBrk="1" hangingPunct="1">
              <a:spcAft>
                <a:spcPts val="600"/>
              </a:spcAft>
              <a:buFontTx/>
              <a:buNone/>
            </a:pPr>
            <a:r>
              <a:rPr lang="fr-FR" sz="1400" b="1" dirty="0" smtClean="0">
                <a:sym typeface="Monotype Sorts" pitchFamily="2" charset="2"/>
              </a:rPr>
              <a:t>Rappel : Z95.5 </a:t>
            </a:r>
            <a:r>
              <a:rPr lang="fr-FR" sz="1400" b="1" i="1" dirty="0" smtClean="0">
                <a:sym typeface="Monotype Sorts" pitchFamily="2" charset="2"/>
              </a:rPr>
              <a:t>présence d’implant et de greffe </a:t>
            </a:r>
            <a:r>
              <a:rPr lang="fr-FR" sz="1400" b="1" i="1" dirty="0" err="1" smtClean="0">
                <a:sym typeface="Monotype Sorts" pitchFamily="2" charset="2"/>
              </a:rPr>
              <a:t>vasc</a:t>
            </a:r>
            <a:r>
              <a:rPr lang="fr-FR" sz="1400" b="1" i="1" dirty="0" smtClean="0">
                <a:sym typeface="Monotype Sorts" pitchFamily="2" charset="2"/>
              </a:rPr>
              <a:t>. coronaire </a:t>
            </a:r>
            <a:r>
              <a:rPr lang="fr-FR" sz="1400" b="1" dirty="0" smtClean="0">
                <a:sym typeface="Monotype Sorts" pitchFamily="2" charset="2"/>
              </a:rPr>
              <a:t>pour endoprothèses coronaires (stents)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16632"/>
            <a:ext cx="8892480" cy="6048672"/>
          </a:xfrm>
        </p:spPr>
        <p:txBody>
          <a:bodyPr/>
          <a:lstStyle/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fr-FR" sz="22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Recommandations de codage portant sur les patients atteints de polyhandicap lourd :</a:t>
            </a:r>
            <a:endParaRPr lang="fr-F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eaLnBrk="1" hangingPunct="1">
              <a:buFontTx/>
              <a:buNone/>
            </a:pPr>
            <a:r>
              <a:rPr lang="fr-FR" sz="1800" b="1" dirty="0" smtClean="0"/>
              <a:t>Le polyhandicap lourd suppose plusieurs handicaps intriqués et pour le repérer il faut au moins un code de chacune de ces 4 listes dans le RSS :</a:t>
            </a:r>
          </a:p>
          <a:p>
            <a:pPr marL="0" eaLnBrk="1" hangingPunct="1">
              <a:spcBef>
                <a:spcPts val="100"/>
              </a:spcBef>
              <a:buNone/>
            </a:pPr>
            <a:r>
              <a:rPr lang="fr-FR" sz="1800" b="1" dirty="0" smtClean="0"/>
              <a:t>    </a:t>
            </a:r>
            <a:r>
              <a:rPr lang="fr-FR" sz="1600" b="1" dirty="0" smtClean="0"/>
              <a:t>- déficience mentale ou psychiatrique sévère</a:t>
            </a:r>
          </a:p>
          <a:p>
            <a:pPr marL="0" eaLnBrk="1" hangingPunct="1">
              <a:spcBef>
                <a:spcPts val="100"/>
              </a:spcBef>
              <a:buNone/>
            </a:pPr>
            <a:r>
              <a:rPr lang="fr-FR" sz="1600" b="1" dirty="0" smtClean="0"/>
              <a:t>    - troubles moteurs</a:t>
            </a:r>
          </a:p>
          <a:p>
            <a:pPr marL="0" eaLnBrk="1" hangingPunct="1">
              <a:spcBef>
                <a:spcPts val="100"/>
              </a:spcBef>
              <a:buNone/>
            </a:pPr>
            <a:r>
              <a:rPr lang="fr-FR" sz="1600" b="1" dirty="0" smtClean="0"/>
              <a:t>    - mobilité réduite</a:t>
            </a:r>
          </a:p>
          <a:p>
            <a:pPr marL="0" eaLnBrk="1" hangingPunct="1">
              <a:spcBef>
                <a:spcPts val="100"/>
              </a:spcBef>
              <a:buNone/>
            </a:pPr>
            <a:r>
              <a:rPr lang="fr-FR" sz="1600" b="1" dirty="0" smtClean="0"/>
              <a:t>    - restriction extrême de l’autonomie</a:t>
            </a:r>
          </a:p>
          <a:p>
            <a:pPr marL="0" eaLnBrk="1" hangingPunct="1">
              <a:buFontTx/>
              <a:buNone/>
            </a:pPr>
            <a:r>
              <a:rPr lang="fr-FR" sz="1800" b="1" dirty="0" smtClean="0"/>
              <a:t>Précisions apportées par guides méthodologiques 2013 </a:t>
            </a:r>
            <a:r>
              <a:rPr lang="fr-FR" sz="1200" b="1" dirty="0" smtClean="0"/>
              <a:t>(4 listes fermées de codes CIM10)</a:t>
            </a:r>
          </a:p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fr-FR" sz="1200" b="1" dirty="0" smtClean="0"/>
              <a:t>   </a:t>
            </a:r>
            <a:endParaRPr lang="fr-FR" sz="1200" b="1" dirty="0" smtClean="0">
              <a:effectLst>
                <a:outerShdw blurRad="38100" dist="38100" dir="2700000" algn="tl">
                  <a:srgbClr val="C0C0C0"/>
                </a:outerShdw>
              </a:effectLst>
              <a:sym typeface="Monotype Sorts" pitchFamily="2" charset="2"/>
            </a:endParaRPr>
          </a:p>
          <a:p>
            <a:pPr marL="0" eaLnBrk="1" hangingPunct="1"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Nouveautés CCAM : </a:t>
            </a:r>
            <a:r>
              <a:rPr lang="fr-FR" sz="2000" b="1" dirty="0" smtClean="0"/>
              <a:t>V29 depuis 14 décembre 2012</a:t>
            </a:r>
          </a:p>
          <a:p>
            <a:pPr marL="0" eaLnBrk="1" hangingPunct="1">
              <a:buFontTx/>
              <a:buNone/>
            </a:pPr>
            <a:endParaRPr lang="fr-FR" sz="1200" b="1" dirty="0" smtClean="0">
              <a:solidFill>
                <a:srgbClr val="002395"/>
              </a:solidFill>
              <a:effectLst>
                <a:outerShdw blurRad="38100" dist="38100" dir="2700000" algn="tl">
                  <a:srgbClr val="C0C0C0"/>
                </a:outerShdw>
              </a:effectLst>
              <a:sym typeface="Monotype Sorts" pitchFamily="2" charset="2"/>
            </a:endParaRPr>
          </a:p>
          <a:p>
            <a:pPr marL="0" eaLnBrk="1" hangingPunct="1">
              <a:buFontTx/>
              <a:buNone/>
            </a:pPr>
            <a:r>
              <a:rPr lang="fr-FR" sz="24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Monotype Sorts" pitchFamily="2" charset="2"/>
              </a:rPr>
              <a:t>Renforcement des contrôles des n° FINESS :</a:t>
            </a:r>
          </a:p>
          <a:p>
            <a:pPr marL="0" eaLnBrk="1" hangingPunct="1">
              <a:buFontTx/>
              <a:buNone/>
            </a:pPr>
            <a:r>
              <a:rPr lang="fr-FR" sz="1800" b="1" dirty="0" smtClean="0">
                <a:sym typeface="Monotype Sorts" pitchFamily="2" charset="2"/>
              </a:rPr>
              <a:t>Objectif de convergence SAE et PMSI</a:t>
            </a:r>
          </a:p>
          <a:p>
            <a:pPr marL="0" eaLnBrk="1" hangingPunct="1">
              <a:buFontTx/>
              <a:buNone/>
            </a:pPr>
            <a:r>
              <a:rPr lang="fr-FR" sz="1800" b="1" dirty="0" smtClean="0">
                <a:sym typeface="Monotype Sorts" pitchFamily="2" charset="2"/>
              </a:rPr>
              <a:t>FINESS d’inscription e-PMSI + FINESS géographique + fichier des UM</a:t>
            </a:r>
          </a:p>
          <a:p>
            <a:pPr marL="0" eaLnBrk="1" hangingPunct="1">
              <a:buFontTx/>
              <a:buNone/>
            </a:pPr>
            <a:r>
              <a:rPr lang="fr-FR" sz="1800" b="1" dirty="0" smtClean="0">
                <a:sym typeface="Monotype Sorts" pitchFamily="2" charset="2"/>
              </a:rPr>
              <a:t>Contrôles de cohérence dès 1ère transmission 2013 et deviendront bloquants à compter de M10 (M9 pour la PSY)</a:t>
            </a:r>
          </a:p>
          <a:p>
            <a:pPr marL="0" eaLnBrk="1" hangingPunct="1">
              <a:buFontTx/>
              <a:buNone/>
            </a:pPr>
            <a:endParaRPr lang="fr-FR" sz="1200" b="1" dirty="0" smtClean="0">
              <a:sym typeface="Monotype Sorts" pitchFamily="2" charset="2"/>
            </a:endParaRPr>
          </a:p>
          <a:p>
            <a:pPr marL="0" eaLnBrk="1" hangingPunct="1">
              <a:spcBef>
                <a:spcPts val="0"/>
              </a:spcBef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Monotype Sorts" pitchFamily="2" charset="2"/>
              </a:rPr>
              <a:t>Rappel sur VID-HOSP pour la date de l’hospitalisation : </a:t>
            </a:r>
          </a:p>
          <a:p>
            <a:pPr marL="0" eaLnBrk="1" hangingPunct="1">
              <a:spcBef>
                <a:spcPts val="0"/>
              </a:spcBef>
              <a:buNone/>
            </a:pPr>
            <a:r>
              <a:rPr lang="fr-FR" sz="1800" b="1" dirty="0" smtClean="0">
                <a:sym typeface="Monotype Sorts" pitchFamily="2" charset="2"/>
              </a:rPr>
              <a:t>date d’entrée = date d’entrée du patient dans 1</a:t>
            </a:r>
            <a:r>
              <a:rPr lang="fr-FR" sz="1800" b="1" baseline="30000" dirty="0" smtClean="0">
                <a:sym typeface="Monotype Sorts" pitchFamily="2" charset="2"/>
              </a:rPr>
              <a:t>er</a:t>
            </a:r>
            <a:r>
              <a:rPr lang="fr-FR" sz="1800" b="1" dirty="0" smtClean="0">
                <a:sym typeface="Monotype Sorts" pitchFamily="2" charset="2"/>
              </a:rPr>
              <a:t> étabt (cas de transferts)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6663" y="2874963"/>
            <a:ext cx="6111875" cy="1143000"/>
          </a:xfrm>
        </p:spPr>
        <p:txBody>
          <a:bodyPr/>
          <a:lstStyle/>
          <a:p>
            <a:pPr marL="0" indent="917575" eaLnBrk="1" hangingPunct="1">
              <a:lnSpc>
                <a:spcPct val="130000"/>
              </a:lnSpc>
              <a:buFontTx/>
              <a:buNone/>
              <a:tabLst>
                <a:tab pos="806450" algn="l"/>
                <a:tab pos="952500" algn="l"/>
                <a:tab pos="1141413" algn="l"/>
                <a:tab pos="5243513" algn="l"/>
              </a:tabLst>
            </a:pPr>
            <a:r>
              <a:rPr lang="en-US">
                <a:solidFill>
                  <a:srgbClr val="002395"/>
                </a:solidFill>
              </a:rPr>
              <a:t/>
            </a:r>
            <a:br>
              <a:rPr lang="en-US">
                <a:solidFill>
                  <a:srgbClr val="002395"/>
                </a:solidFill>
              </a:rPr>
            </a:br>
            <a:r>
              <a:rPr lang="en-US">
                <a:solidFill>
                  <a:srgbClr val="002395"/>
                </a:solidFill>
              </a:rPr>
              <a:t/>
            </a:r>
            <a:br>
              <a:rPr lang="en-US">
                <a:solidFill>
                  <a:srgbClr val="002395"/>
                </a:solidFill>
              </a:rPr>
            </a:br>
            <a:r>
              <a:rPr lang="en-US">
                <a:solidFill>
                  <a:srgbClr val="002395"/>
                </a:solidFill>
              </a:rPr>
              <a:t/>
            </a:r>
            <a:br>
              <a:rPr lang="en-US">
                <a:solidFill>
                  <a:srgbClr val="002395"/>
                </a:solidFill>
              </a:rPr>
            </a:br>
            <a:r>
              <a:rPr lang="en-US">
                <a:solidFill>
                  <a:srgbClr val="002395"/>
                </a:solidFill>
              </a:rPr>
              <a:t>Merci pour votre attention</a:t>
            </a:r>
            <a:br>
              <a:rPr lang="en-US">
                <a:solidFill>
                  <a:srgbClr val="002395"/>
                </a:solidFill>
              </a:rPr>
            </a:br>
            <a:r>
              <a:rPr lang="en-US">
                <a:solidFill>
                  <a:srgbClr val="002395"/>
                </a:solidFill>
              </a:rPr>
              <a:t/>
            </a:r>
            <a:br>
              <a:rPr lang="en-US">
                <a:solidFill>
                  <a:srgbClr val="002395"/>
                </a:solidFill>
              </a:rPr>
            </a:br>
            <a:r>
              <a:rPr lang="en-US">
                <a:solidFill>
                  <a:srgbClr val="002395"/>
                </a:solidFill>
              </a:rPr>
              <a:t/>
            </a:r>
            <a:br>
              <a:rPr lang="en-US">
                <a:solidFill>
                  <a:srgbClr val="002395"/>
                </a:solidFill>
              </a:rPr>
            </a:br>
            <a:endParaRPr lang="en-US">
              <a:solidFill>
                <a:srgbClr val="00239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620688"/>
            <a:ext cx="8424936" cy="525658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z="1800" b="1" dirty="0" smtClean="0">
                <a:solidFill>
                  <a:srgbClr val="7AB8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Notice technique ATIH </a:t>
            </a:r>
            <a:r>
              <a:rPr lang="fr-FR" sz="18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n°CIM-MF-11-1-2013 du </a:t>
            </a:r>
            <a:r>
              <a:rPr lang="fr-FR" sz="1800" b="1" dirty="0" smtClean="0">
                <a:solidFill>
                  <a:srgbClr val="7AB8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 janvier 2013</a:t>
            </a:r>
          </a:p>
          <a:p>
            <a:pPr eaLnBrk="1" hangingPunct="1">
              <a:buFontTx/>
              <a:buNone/>
            </a:pPr>
            <a:r>
              <a:rPr lang="fr-FR" sz="18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 Campagne tarifaire et budgétaire 2013 : nouveautés PMSI - recueil »</a:t>
            </a:r>
          </a:p>
          <a:p>
            <a:pPr eaLnBrk="1" hangingPunct="1">
              <a:buFontTx/>
              <a:buNone/>
            </a:pPr>
            <a:endParaRPr lang="fr-FR" sz="1800" b="1" dirty="0" smtClean="0">
              <a:solidFill>
                <a:srgbClr val="00239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</a:pPr>
            <a:endParaRPr lang="fr-FR" sz="1800" b="1" dirty="0" smtClean="0">
              <a:solidFill>
                <a:srgbClr val="00239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</a:pPr>
            <a:r>
              <a:rPr lang="fr-FR" sz="18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Mise à jour de la </a:t>
            </a:r>
            <a:r>
              <a:rPr lang="fr-FR" sz="1800" b="1" dirty="0" smtClean="0">
                <a:solidFill>
                  <a:srgbClr val="7AB8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CIM 10</a:t>
            </a:r>
            <a:r>
              <a:rPr lang="fr-FR" sz="18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applicable en 2013 pour le PMSI</a:t>
            </a:r>
          </a:p>
          <a:p>
            <a:pPr eaLnBrk="1" hangingPunct="1">
              <a:buFontTx/>
              <a:buNone/>
            </a:pPr>
            <a:r>
              <a:rPr lang="fr-FR" sz="18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(ATIH - 21 décembre 2012) </a:t>
            </a:r>
          </a:p>
          <a:p>
            <a:pPr eaLnBrk="1" hangingPunct="1">
              <a:buFontTx/>
              <a:buNone/>
            </a:pPr>
            <a:endParaRPr lang="fr-FR" sz="1800" b="1" dirty="0" smtClean="0">
              <a:solidFill>
                <a:srgbClr val="00239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</a:pPr>
            <a:endParaRPr lang="fr-FR" sz="1800" b="1" dirty="0" smtClean="0">
              <a:solidFill>
                <a:srgbClr val="00239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eaLnBrk="1" hangingPunct="1">
              <a:buFontTx/>
              <a:buNone/>
            </a:pPr>
            <a:r>
              <a:rPr lang="fr-FR" sz="18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Instruction n° DGOS/PF2/2012/389 du 16 novembre 2012 relative aux modalités de codage PMSI concernant les patients atteints de </a:t>
            </a:r>
            <a:r>
              <a:rPr lang="fr-FR" sz="1800" b="1" dirty="0" smtClean="0">
                <a:solidFill>
                  <a:srgbClr val="7AB8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maladie rare</a:t>
            </a:r>
          </a:p>
          <a:p>
            <a:pPr marL="0" eaLnBrk="1" hangingPunct="1">
              <a:buFontTx/>
              <a:buNone/>
            </a:pPr>
            <a:endParaRPr lang="fr-FR" sz="1800" b="1" dirty="0" smtClean="0">
              <a:solidFill>
                <a:srgbClr val="7AB8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eaLnBrk="1" hangingPunct="1">
              <a:buFontTx/>
              <a:buNone/>
            </a:pPr>
            <a:r>
              <a:rPr lang="fr-FR" sz="1800" b="1" dirty="0" smtClean="0">
                <a:solidFill>
                  <a:srgbClr val="7AB8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Guide méthodologique de production MCO pour 2013 </a:t>
            </a:r>
            <a:r>
              <a:rPr lang="fr-FR" sz="1800" b="1" dirty="0" smtClean="0">
                <a:solidFill>
                  <a:srgbClr val="002395"/>
                </a:solidFill>
              </a:rPr>
              <a:t>(version provisoire)</a:t>
            </a:r>
          </a:p>
          <a:p>
            <a:pPr marL="0" eaLnBrk="1" hangingPunct="1">
              <a:buFontTx/>
              <a:buNone/>
            </a:pPr>
            <a:endParaRPr lang="fr-FR" sz="1800" b="1" dirty="0" smtClean="0">
              <a:solidFill>
                <a:srgbClr val="7AB8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eaLnBrk="1" hangingPunct="1">
              <a:buFontTx/>
              <a:buNone/>
            </a:pPr>
            <a:r>
              <a:rPr lang="fr-FR" sz="1800" b="1" dirty="0" smtClean="0">
                <a:solidFill>
                  <a:srgbClr val="7AB8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Notice technique ATIH </a:t>
            </a:r>
            <a:r>
              <a:rPr lang="fr-FR" sz="18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n° CIM-MF-167-2-2013 du </a:t>
            </a:r>
            <a:r>
              <a:rPr lang="fr-FR" sz="1800" b="1" dirty="0" smtClean="0">
                <a:solidFill>
                  <a:srgbClr val="7AB8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1er mars 2013 </a:t>
            </a:r>
            <a:r>
              <a:rPr lang="fr-FR" sz="18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 campagne tarifaire et budgétaire 2013 : nouveautés financement »</a:t>
            </a:r>
          </a:p>
          <a:p>
            <a:pPr algn="ctr" eaLnBrk="1" hangingPunct="1">
              <a:buFontTx/>
              <a:buNone/>
            </a:pPr>
            <a:endParaRPr lang="fr-FR" sz="5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</a:pPr>
            <a:endParaRPr lang="fr-FR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547813"/>
            <a:ext cx="7848600" cy="3938587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fr-FR" dirty="0"/>
          </a:p>
          <a:p>
            <a:pPr algn="ctr" eaLnBrk="1" hangingPunct="1">
              <a:buFontTx/>
              <a:buNone/>
            </a:pPr>
            <a:endParaRPr lang="fr-FR" dirty="0"/>
          </a:p>
          <a:p>
            <a:pPr algn="ctr" eaLnBrk="1" hangingPunct="1">
              <a:buFontTx/>
              <a:buNone/>
            </a:pPr>
            <a:endParaRPr lang="fr-FR" dirty="0"/>
          </a:p>
          <a:p>
            <a:pPr algn="ctr" eaLnBrk="1" hangingPunct="1">
              <a:buFontTx/>
              <a:buNone/>
            </a:pPr>
            <a:r>
              <a:rPr lang="fr-FR" sz="5400" b="1" dirty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PMSI MCO</a:t>
            </a:r>
          </a:p>
          <a:p>
            <a:pPr algn="ctr" eaLnBrk="1" hangingPunct="1">
              <a:buFontTx/>
              <a:buNone/>
            </a:pPr>
            <a:endParaRPr lang="fr-FR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</a:pPr>
            <a:endParaRPr lang="fr-FR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</a:pPr>
            <a:endParaRPr lang="fr-FR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</a:pPr>
            <a:r>
              <a:rPr lang="fr-F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modifications applicables au 1er mars 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2013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153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Liste des nouveautés MCO pour 2013</a:t>
            </a:r>
            <a:endParaRPr lang="fr-FR" dirty="0"/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8839200" cy="555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Modifications du guide méthodologique</a:t>
            </a:r>
            <a:endParaRPr lang="fr-FR" sz="1800" dirty="0" smtClean="0">
              <a:solidFill>
                <a:schemeClr val="tx1"/>
              </a:solidFill>
            </a:endParaRPr>
          </a:p>
          <a:p>
            <a:pPr algn="l">
              <a:spcBef>
                <a:spcPct val="20000"/>
              </a:spcBef>
            </a:pPr>
            <a:r>
              <a:rPr lang="fr-F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fr-F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Précisions codage surdité des nouveaux nés</a:t>
            </a:r>
          </a:p>
          <a:p>
            <a:pPr algn="l">
              <a:spcBef>
                <a:spcPct val="20000"/>
              </a:spcBef>
            </a:pPr>
            <a:r>
              <a:rPr lang="fr-F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Prestations inter activité (PIA)</a:t>
            </a:r>
          </a:p>
          <a:p>
            <a:pPr algn="l">
              <a:spcBef>
                <a:spcPct val="20000"/>
              </a:spcBef>
            </a:pPr>
            <a:r>
              <a:rPr lang="fr-F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Précisions sur les règles de choix du DP</a:t>
            </a:r>
          </a:p>
          <a:p>
            <a:pPr algn="l">
              <a:spcBef>
                <a:spcPct val="20000"/>
              </a:spcBef>
            </a:pPr>
            <a:r>
              <a:rPr lang="fr-F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Codage des brûlures</a:t>
            </a:r>
          </a:p>
          <a:p>
            <a:pPr algn="l">
              <a:spcBef>
                <a:spcPct val="20000"/>
              </a:spcBef>
            </a:pPr>
            <a:r>
              <a:rPr lang="fr-F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Innovation</a:t>
            </a:r>
            <a:endParaRPr lang="fr-FR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buFontTx/>
              <a:buChar char="•"/>
            </a:pPr>
            <a:r>
              <a:rPr lang="fr-F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Version 11e de la classification des GHM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l">
              <a:spcBef>
                <a:spcPct val="20000"/>
              </a:spcBef>
            </a:pPr>
            <a:r>
              <a:rPr lang="fr-F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fr-F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Mise à jour de la liste des CMA</a:t>
            </a:r>
          </a:p>
          <a:p>
            <a:pPr algn="l">
              <a:spcBef>
                <a:spcPct val="20000"/>
              </a:spcBef>
            </a:pPr>
            <a:r>
              <a:rPr lang="fr-F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Homogénéité des GHM : création ou suppression de racines</a:t>
            </a:r>
          </a:p>
          <a:p>
            <a:pPr algn="l">
              <a:spcBef>
                <a:spcPct val="20000"/>
              </a:spcBef>
            </a:pPr>
            <a:r>
              <a:rPr lang="fr-F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Chirurgie esthétique</a:t>
            </a:r>
            <a:endParaRPr lang="fr-FR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buFontTx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Nouveautés formats et fonction groupage</a:t>
            </a:r>
          </a:p>
          <a:p>
            <a:pPr algn="l">
              <a:spcBef>
                <a:spcPct val="20000"/>
              </a:spcBef>
            </a:pPr>
            <a:r>
              <a:rPr lang="fr-F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fr-F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Format RUM 2013</a:t>
            </a:r>
          </a:p>
          <a:p>
            <a:pPr algn="l">
              <a:spcBef>
                <a:spcPct val="20000"/>
              </a:spcBef>
            </a:pPr>
            <a:r>
              <a:rPr lang="fr-F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Fonction groupage</a:t>
            </a:r>
          </a:p>
          <a:p>
            <a:pPr algn="l">
              <a:spcBef>
                <a:spcPct val="20000"/>
              </a:spcBef>
            </a:pPr>
            <a:r>
              <a:rPr lang="fr-F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Fichier des unités médicales</a:t>
            </a:r>
          </a:p>
          <a:p>
            <a:pPr algn="l">
              <a:spcBef>
                <a:spcPct val="20000"/>
              </a:spcBef>
            </a:pPr>
            <a:r>
              <a:rPr lang="fr-F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FICHCOMP : recueil maladies rares</a:t>
            </a:r>
            <a:endParaRPr lang="fr-FR" sz="18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051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457200"/>
            <a:ext cx="8960296" cy="585212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dirty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Codage de la surdité précoce des NN 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fr-FR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fr-FR" sz="1800" b="1" dirty="0" smtClean="0"/>
              <a:t>- codage obligatoire des actes CCAM de dépistage, si par otoémissions ou potentiels évoqués auditifs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fr-FR" sz="1800" b="1" dirty="0" smtClean="0"/>
              <a:t>  - codage surdité en DAS lorsqu’elle est dépistée</a:t>
            </a:r>
          </a:p>
          <a:p>
            <a:pPr eaLnBrk="1" hangingPunct="1">
              <a:buFontTx/>
              <a:buNone/>
            </a:pPr>
            <a:endParaRPr lang="fr-FR" sz="1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58838" lvl="1" indent="-858838" eaLnBrk="1" hangingPunct="1">
              <a:spcBef>
                <a:spcPts val="0"/>
              </a:spcBef>
              <a:buSzPct val="55000"/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. Prestations inter activité (PIA) :</a:t>
            </a:r>
          </a:p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fr-FR" sz="1800" b="1" dirty="0" smtClean="0"/>
              <a:t>Les mutations durée &lt; 2 j entre différentes catégories d’activité du champ sanitaire (MCO / SSR / PSY) d’un même étabt sont soumises aux mêmes règles que les transferts inter établissements</a:t>
            </a:r>
          </a:p>
          <a:p>
            <a:pPr marL="0" eaLnBrk="1" hangingPunct="1">
              <a:buFontTx/>
              <a:buNone/>
            </a:pPr>
            <a:endParaRPr lang="fr-FR" sz="1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ts val="200"/>
              </a:spcBef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Précisions apportées aux règles de choix du DP :</a:t>
            </a:r>
          </a:p>
          <a:p>
            <a:pPr marL="0" eaLnBrk="1" hangingPunct="1">
              <a:spcBef>
                <a:spcPts val="0"/>
              </a:spcBef>
              <a:buNone/>
            </a:pPr>
            <a:r>
              <a:rPr lang="fr-FR" sz="1800" b="1" dirty="0" smtClean="0"/>
              <a:t>Voir guide méthodologique version provisoire (notamment cas de poussée aigüe d’une maladie chronique / notion de séjour programmé)</a:t>
            </a:r>
          </a:p>
          <a:p>
            <a:pPr eaLnBrk="1" hangingPunct="1">
              <a:buFontTx/>
              <a:buNone/>
            </a:pPr>
            <a:endParaRPr lang="fr-FR" sz="1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Codage des brûlures, du diabète de type 2 traité par insuline, IDM, … : </a:t>
            </a:r>
            <a:r>
              <a:rPr lang="fr-FR" sz="1800" b="1" dirty="0" smtClean="0"/>
              <a:t>précisions aussi dans guide méthodologique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fr-FR" sz="1000" b="1" dirty="0" smtClean="0"/>
          </a:p>
          <a:p>
            <a:pPr eaLnBrk="1" hangingPunct="1">
              <a:spcBef>
                <a:spcPts val="0"/>
              </a:spcBef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Innovation :</a:t>
            </a:r>
          </a:p>
          <a:p>
            <a:pPr marL="0" eaLnBrk="1" hangingPunct="1">
              <a:spcBef>
                <a:spcPts val="0"/>
              </a:spcBef>
              <a:buNone/>
            </a:pPr>
            <a:r>
              <a:rPr lang="fr-FR" sz="1600" b="1" dirty="0" smtClean="0"/>
              <a:t>Création en 2011 d’une nouvelle variable « innovation » dans RUM, pour repérer PEC avec procédure innovante financée via PHRC ou STIC</a:t>
            </a:r>
          </a:p>
          <a:p>
            <a:pPr marL="0" eaLnBrk="1" hangingPunct="1">
              <a:spcBef>
                <a:spcPts val="0"/>
              </a:spcBef>
              <a:buNone/>
            </a:pPr>
            <a:r>
              <a:rPr lang="fr-FR" sz="1600" b="1" dirty="0" smtClean="0"/>
              <a:t>A compter 1</a:t>
            </a:r>
            <a:r>
              <a:rPr lang="fr-FR" sz="1600" b="1" baseline="30000" dirty="0" smtClean="0"/>
              <a:t>er</a:t>
            </a:r>
            <a:r>
              <a:rPr lang="fr-FR" sz="1600" b="1" dirty="0" smtClean="0"/>
              <a:t> mars 2013 : produire RSS pour toutes ces PEC en hosp. et renseigner ce champ « innovation » avec le numéro ad hoc (délivré par DGOS)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52400" y="76200"/>
            <a:ext cx="876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15975" indent="-815975" defTabSz="512763" eaLnBrk="0" hangingPunct="0">
              <a:spcBef>
                <a:spcPct val="0"/>
              </a:spcBef>
              <a:buSzPct val="30000"/>
              <a:tabLst>
                <a:tab pos="806450" algn="l"/>
                <a:tab pos="1141413" algn="l"/>
                <a:tab pos="5243513" algn="l"/>
              </a:tabLst>
            </a:pPr>
            <a:r>
              <a:rPr lang="en-US" sz="2400" b="1" dirty="0">
                <a:solidFill>
                  <a:srgbClr val="7AB8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MCO : Modifications du guide méthodologique</a:t>
            </a:r>
            <a:endParaRPr lang="en-US" sz="5600" dirty="0">
              <a:solidFill>
                <a:srgbClr val="7AB8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79512" y="116632"/>
            <a:ext cx="876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15975" indent="-815975" defTabSz="512763" eaLnBrk="0" hangingPunct="0">
              <a:spcBef>
                <a:spcPct val="0"/>
              </a:spcBef>
              <a:buSzPct val="30000"/>
              <a:tabLst>
                <a:tab pos="806450" algn="l"/>
                <a:tab pos="1141413" algn="l"/>
                <a:tab pos="5243513" algn="l"/>
              </a:tabLst>
            </a:pPr>
            <a:r>
              <a:rPr lang="en-US" sz="2900" b="1" dirty="0">
                <a:solidFill>
                  <a:srgbClr val="7AB8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Version </a:t>
            </a:r>
            <a:r>
              <a:rPr lang="en-US" sz="2900" b="1" dirty="0" smtClean="0">
                <a:solidFill>
                  <a:srgbClr val="7AB8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11e </a:t>
            </a:r>
            <a:r>
              <a:rPr lang="en-US" sz="2900" b="1" dirty="0">
                <a:solidFill>
                  <a:srgbClr val="7AB8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 la classification des GHM</a:t>
            </a:r>
            <a:endParaRPr lang="en-US" sz="5600" dirty="0">
              <a:solidFill>
                <a:srgbClr val="7AB8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9512" y="610137"/>
            <a:ext cx="88392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 </a:t>
            </a:r>
            <a:r>
              <a:rPr 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Mise à jour de la liste des CMA :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fr-FR" sz="1800" b="1" dirty="0" smtClean="0">
                <a:solidFill>
                  <a:schemeClr val="tx1"/>
                </a:solidFill>
              </a:rPr>
              <a:t>Travail de maintenance sur l’effet CMA des DAS =&gt; modification des effets CMA pour 5% des 9 500 codes (450 codes), avec pour effet légère augmentation du nombre de séjours en niveau de sévérité &gt; 1 (en particulier quelques codes fréquents de niveau 3 basculant en niveau 4)</a:t>
            </a:r>
          </a:p>
          <a:p>
            <a:pPr algn="l">
              <a:spcBef>
                <a:spcPct val="0"/>
              </a:spcBef>
            </a:pPr>
            <a:endParaRPr lang="fr-FR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Homogénéité des GHM : création ou suppression de racines</a:t>
            </a:r>
            <a:endParaRPr lang="fr-FR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0"/>
              </a:spcBef>
            </a:pPr>
            <a:r>
              <a:rPr lang="fr-FR" sz="1800" dirty="0" smtClean="0">
                <a:solidFill>
                  <a:schemeClr val="tx1"/>
                </a:solidFill>
              </a:rPr>
              <a:t> </a:t>
            </a:r>
            <a:r>
              <a:rPr lang="fr-FR" sz="1800" b="1" dirty="0" smtClean="0">
                <a:solidFill>
                  <a:srgbClr val="7AB800"/>
                </a:solidFill>
              </a:rPr>
              <a:t>- </a:t>
            </a:r>
            <a:r>
              <a:rPr lang="fr-FR" sz="1800" b="1" dirty="0" smtClean="0">
                <a:solidFill>
                  <a:schemeClr val="tx1"/>
                </a:solidFill>
              </a:rPr>
              <a:t> </a:t>
            </a:r>
            <a:r>
              <a:rPr lang="fr-FR" sz="1800" b="1" dirty="0" smtClean="0">
                <a:solidFill>
                  <a:srgbClr val="7AB8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racines 05K12 </a:t>
            </a:r>
            <a:r>
              <a:rPr lang="fr-FR" sz="1800" b="1" dirty="0" smtClean="0">
                <a:solidFill>
                  <a:schemeClr val="tx1"/>
                </a:solidFill>
              </a:rPr>
              <a:t>(enfants, inchangée) </a:t>
            </a:r>
            <a:r>
              <a:rPr lang="fr-FR" sz="1800" b="1" dirty="0" smtClean="0">
                <a:solidFill>
                  <a:srgbClr val="7AB8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 05K13 </a:t>
            </a:r>
            <a:r>
              <a:rPr lang="fr-FR" sz="1800" b="1" dirty="0" smtClean="0">
                <a:solidFill>
                  <a:schemeClr val="tx1"/>
                </a:solidFill>
              </a:rPr>
              <a:t>(adultes, scindée en 6 racines)</a:t>
            </a:r>
          </a:p>
          <a:p>
            <a:pPr algn="l">
              <a:spcBef>
                <a:spcPct val="0"/>
              </a:spcBef>
            </a:pPr>
            <a:r>
              <a:rPr lang="fr-FR" sz="1800" b="1" dirty="0" smtClean="0">
                <a:solidFill>
                  <a:schemeClr val="tx1"/>
                </a:solidFill>
              </a:rPr>
              <a:t>Isolement notamment des activités de pose de bioprothèses de valves / actes sur les orifices du cœur / dilatations coronaires</a:t>
            </a:r>
          </a:p>
          <a:p>
            <a:pPr algn="l">
              <a:spcBef>
                <a:spcPct val="0"/>
              </a:spcBef>
            </a:pPr>
            <a:r>
              <a:rPr lang="fr-FR" sz="1800" b="1" dirty="0" smtClean="0">
                <a:solidFill>
                  <a:schemeClr val="tx1"/>
                </a:solidFill>
              </a:rPr>
              <a:t>Attention : UM 60 pose valves aortiques voie transcutanée = supprimée</a:t>
            </a:r>
          </a:p>
          <a:p>
            <a:pPr algn="l">
              <a:spcBef>
                <a:spcPct val="0"/>
              </a:spcBef>
            </a:pPr>
            <a:endParaRPr lang="fr-FR" sz="800" b="1" dirty="0" smtClean="0">
              <a:solidFill>
                <a:srgbClr val="7AB8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0"/>
              </a:spcBef>
            </a:pPr>
            <a:r>
              <a:rPr lang="fr-FR" sz="1800" b="1" dirty="0" smtClean="0">
                <a:solidFill>
                  <a:srgbClr val="7AB8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racines de chirurgie ambulatoire</a:t>
            </a:r>
          </a:p>
          <a:p>
            <a:pPr algn="l">
              <a:spcBef>
                <a:spcPct val="0"/>
              </a:spcBef>
            </a:pPr>
            <a:r>
              <a:rPr lang="fr-FR" sz="1800" b="1" dirty="0" smtClean="0">
                <a:solidFill>
                  <a:schemeClr val="tx1"/>
                </a:solidFill>
              </a:rPr>
              <a:t>89 racines actuelles avec GHM de chir </a:t>
            </a:r>
            <a:r>
              <a:rPr lang="fr-FR" sz="1800" b="1" dirty="0" err="1" smtClean="0">
                <a:solidFill>
                  <a:schemeClr val="tx1"/>
                </a:solidFill>
              </a:rPr>
              <a:t>ambu</a:t>
            </a:r>
            <a:r>
              <a:rPr lang="fr-FR" sz="1800" b="1" dirty="0" smtClean="0">
                <a:solidFill>
                  <a:schemeClr val="tx1"/>
                </a:solidFill>
              </a:rPr>
              <a:t> =&gt; 52 non modifiées</a:t>
            </a:r>
          </a:p>
          <a:p>
            <a:pPr algn="l">
              <a:spcBef>
                <a:spcPct val="0"/>
              </a:spcBef>
            </a:pPr>
            <a:r>
              <a:rPr lang="fr-FR" sz="1800" b="1" dirty="0" smtClean="0">
                <a:solidFill>
                  <a:schemeClr val="tx1"/>
                </a:solidFill>
              </a:rPr>
              <a:t>19 racines avec acte reclassé vers autres racines plus adéquates</a:t>
            </a:r>
          </a:p>
          <a:p>
            <a:pPr algn="l">
              <a:spcBef>
                <a:spcPct val="0"/>
              </a:spcBef>
            </a:pPr>
            <a:r>
              <a:rPr lang="fr-FR" sz="1800" b="1" dirty="0" smtClean="0">
                <a:solidFill>
                  <a:schemeClr val="tx1"/>
                </a:solidFill>
              </a:rPr>
              <a:t>17 racines impactées par scission en 2 voire 3 (ex : canal carpien isolé)</a:t>
            </a:r>
          </a:p>
          <a:p>
            <a:pPr algn="l">
              <a:spcBef>
                <a:spcPct val="0"/>
              </a:spcBef>
            </a:pPr>
            <a:endParaRPr lang="fr-FR" sz="1400" b="1" dirty="0" smtClean="0">
              <a:solidFill>
                <a:srgbClr val="7AB8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0"/>
              </a:spcBef>
            </a:pPr>
            <a:r>
              <a:rPr lang="fr-FR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Chirurgie esthétique :</a:t>
            </a:r>
          </a:p>
          <a:p>
            <a:pPr algn="l">
              <a:spcBef>
                <a:spcPct val="0"/>
              </a:spcBef>
            </a:pPr>
            <a:r>
              <a:rPr lang="fr-FR" sz="1600" b="1" dirty="0" smtClean="0">
                <a:solidFill>
                  <a:schemeClr val="tx1"/>
                </a:solidFill>
              </a:rPr>
              <a:t>Séjours non pris en charge AM, mais </a:t>
            </a:r>
            <a:r>
              <a:rPr lang="fr-FR" sz="1600" b="1" dirty="0" err="1" smtClean="0">
                <a:solidFill>
                  <a:schemeClr val="tx1"/>
                </a:solidFill>
              </a:rPr>
              <a:t>pb</a:t>
            </a:r>
            <a:r>
              <a:rPr lang="fr-FR" sz="1600" b="1" dirty="0" smtClean="0">
                <a:solidFill>
                  <a:schemeClr val="tx1"/>
                </a:solidFill>
              </a:rPr>
              <a:t> des complications survenues en cours de séjour suite au changement de définition du DP en V11 =&gt; création d’un niveau de sévérité (liste fermée de complications)</a:t>
            </a:r>
          </a:p>
          <a:p>
            <a:pPr algn="l">
              <a:spcBef>
                <a:spcPct val="0"/>
              </a:spcBef>
            </a:pPr>
            <a:endParaRPr lang="fr-FR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609600"/>
            <a:ext cx="8839200" cy="54116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dirty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Format du RUM 2013 : </a:t>
            </a:r>
            <a:r>
              <a:rPr lang="fr-FR" b="1" dirty="0" smtClean="0"/>
              <a:t>non modifié</a:t>
            </a:r>
          </a:p>
          <a:p>
            <a:pPr eaLnBrk="1" hangingPunct="1">
              <a:buFontTx/>
              <a:buNone/>
            </a:pPr>
            <a:endParaRPr lang="fr-FR" sz="1000" dirty="0" smtClean="0"/>
          </a:p>
          <a:p>
            <a:pPr eaLnBrk="1" hangingPunct="1">
              <a:buFontTx/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Fonction groupage : V13.11e</a:t>
            </a:r>
            <a:endParaRPr lang="fr-FR" b="1" dirty="0" smtClean="0"/>
          </a:p>
          <a:p>
            <a:pPr eaLnBrk="1" hangingPunct="1">
              <a:buFontTx/>
              <a:buNone/>
            </a:pPr>
            <a:endParaRPr lang="fr-FR" sz="1000" b="1" dirty="0" smtClean="0"/>
          </a:p>
          <a:p>
            <a:pPr eaLnBrk="1" hangingPunct="1">
              <a:buFontTx/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Fichier des UM (unités médicales) :</a:t>
            </a:r>
            <a:endParaRPr lang="fr-FR" dirty="0" smtClean="0"/>
          </a:p>
          <a:p>
            <a:pPr eaLnBrk="1" hangingPunct="1">
              <a:spcAft>
                <a:spcPts val="400"/>
              </a:spcAft>
              <a:buFontTx/>
              <a:buNone/>
            </a:pPr>
            <a:r>
              <a:rPr lang="fr-FR" dirty="0" smtClean="0"/>
              <a:t>    </a:t>
            </a:r>
            <a:r>
              <a:rPr lang="fr-FR" b="1" dirty="0" smtClean="0"/>
              <a:t>Suppression UM 60 pose de valves aortiques par voie transcutanée</a:t>
            </a:r>
          </a:p>
          <a:p>
            <a:pPr eaLnBrk="1" hangingPunct="1">
              <a:buFontTx/>
              <a:buNone/>
            </a:pPr>
            <a:r>
              <a:rPr lang="fr-FR" b="1" dirty="0" smtClean="0"/>
              <a:t>    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Refonte SAE </a:t>
            </a:r>
            <a:r>
              <a:rPr lang="fr-FR" b="1" dirty="0" smtClean="0"/>
              <a:t>=&gt; convergence SAE-PMSI </a:t>
            </a:r>
            <a:r>
              <a:rPr lang="fr-FR" sz="1600" b="1" dirty="0" smtClean="0"/>
              <a:t>(pré remplissage SAE avec données PMSI)</a:t>
            </a:r>
          </a:p>
          <a:p>
            <a:pPr eaLnBrk="1" hangingPunct="1">
              <a:buFontTx/>
              <a:buNone/>
            </a:pPr>
            <a:r>
              <a:rPr lang="fr-FR" sz="1600" b="1" dirty="0" smtClean="0"/>
              <a:t>    A ce jour, SAE = discipline où patient hébergé / PMSI = selon contenu du séjour    </a:t>
            </a:r>
          </a:p>
          <a:p>
            <a:pPr eaLnBrk="1" hangingPunct="1">
              <a:buFontTx/>
              <a:buNone/>
            </a:pPr>
            <a:r>
              <a:rPr lang="fr-FR" b="1" dirty="0" smtClean="0"/>
              <a:t>    Données PMSI devront être ventilées par site géographique et par discipline</a:t>
            </a:r>
          </a:p>
          <a:p>
            <a:pPr marL="0" eaLnBrk="1" hangingPunct="1">
              <a:buFontTx/>
              <a:buNone/>
            </a:pPr>
            <a:r>
              <a:rPr lang="fr-FR" b="1" dirty="0" smtClean="0"/>
              <a:t>    Nécessite typage de l’ensemble des UM en cohérence avec celui de la SAE, et renforcement du contrôle FINESS (obligation de renseigner pour chaque UM le n° FINESS Géo en complément du n° FINESS e-PMSI)</a:t>
            </a:r>
          </a:p>
          <a:p>
            <a:pPr marL="0" eaLnBrk="1" hangingPunct="1">
              <a:buFontTx/>
              <a:buNone/>
            </a:pPr>
            <a:r>
              <a:rPr lang="fr-FR" b="1" dirty="0" smtClean="0"/>
              <a:t>    Nomenclature des UM sera détaillée dans notice à paraître</a:t>
            </a:r>
          </a:p>
          <a:p>
            <a:pPr eaLnBrk="1" hangingPunct="1">
              <a:buFontTx/>
              <a:buNone/>
            </a:pPr>
            <a:endParaRPr lang="fr-FR" sz="1800" dirty="0" smtClean="0"/>
          </a:p>
          <a:p>
            <a:pPr eaLnBrk="1" hangingPunct="1">
              <a:buFontTx/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FICHCOMP :</a:t>
            </a:r>
            <a:endParaRPr lang="fr-FR" dirty="0" smtClean="0"/>
          </a:p>
          <a:p>
            <a:pPr marL="0" eaLnBrk="1" hangingPunct="1">
              <a:buFontTx/>
              <a:buNone/>
            </a:pPr>
            <a:r>
              <a:rPr lang="fr-FR" b="1" dirty="0" smtClean="0"/>
              <a:t>    Nouveau format pour les maladies rares et mise en place d’un recueil ; modalités applicables dès le 1</a:t>
            </a:r>
            <a:r>
              <a:rPr lang="fr-FR" b="1" baseline="30000" dirty="0" smtClean="0"/>
              <a:t>er</a:t>
            </a:r>
            <a:r>
              <a:rPr lang="fr-FR" b="1" dirty="0" smtClean="0"/>
              <a:t> décembre 2012</a:t>
            </a:r>
          </a:p>
          <a:p>
            <a:pPr marL="0" eaLnBrk="1" hangingPunct="1">
              <a:buFontTx/>
              <a:buNone/>
            </a:pPr>
            <a:endParaRPr lang="fr-FR" sz="1000" b="1" dirty="0" smtClean="0"/>
          </a:p>
        </p:txBody>
      </p:sp>
      <p:sp>
        <p:nvSpPr>
          <p:cNvPr id="115716" name="Rectangle 1028"/>
          <p:cNvSpPr>
            <a:spLocks noChangeArrowheads="1"/>
          </p:cNvSpPr>
          <p:nvPr/>
        </p:nvSpPr>
        <p:spPr bwMode="auto">
          <a:xfrm>
            <a:off x="152400" y="152400"/>
            <a:ext cx="876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15975" indent="-815975" defTabSz="512763" eaLnBrk="0" hangingPunct="0">
              <a:spcBef>
                <a:spcPct val="0"/>
              </a:spcBef>
              <a:buSzPct val="30000"/>
              <a:tabLst>
                <a:tab pos="806450" algn="l"/>
                <a:tab pos="1141413" algn="l"/>
                <a:tab pos="5243513" algn="l"/>
              </a:tabLst>
            </a:pPr>
            <a:r>
              <a:rPr lang="en-US" sz="2900" b="1">
                <a:solidFill>
                  <a:srgbClr val="7AB8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Nouveautés formats et fonction groupage</a:t>
            </a:r>
            <a:endParaRPr lang="en-US" sz="5600">
              <a:solidFill>
                <a:srgbClr val="7AB8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47813"/>
            <a:ext cx="7924800" cy="4090987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fr-FR" dirty="0"/>
          </a:p>
          <a:p>
            <a:pPr algn="ctr" eaLnBrk="1" hangingPunct="1">
              <a:buFontTx/>
              <a:buNone/>
            </a:pPr>
            <a:endParaRPr lang="fr-FR" dirty="0"/>
          </a:p>
          <a:p>
            <a:pPr algn="ctr" eaLnBrk="1" hangingPunct="1">
              <a:buFontTx/>
              <a:buNone/>
            </a:pPr>
            <a:endParaRPr lang="fr-FR" dirty="0"/>
          </a:p>
          <a:p>
            <a:pPr algn="ctr" eaLnBrk="1" hangingPunct="1">
              <a:buFontTx/>
              <a:buNone/>
            </a:pPr>
            <a:r>
              <a:rPr lang="fr-FR" sz="5400" b="1" dirty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PMSI SSR</a:t>
            </a:r>
          </a:p>
          <a:p>
            <a:pPr algn="ctr" eaLnBrk="1" hangingPunct="1">
              <a:buFontTx/>
              <a:buNone/>
            </a:pPr>
            <a:endParaRPr lang="fr-FR" sz="2100" dirty="0"/>
          </a:p>
          <a:p>
            <a:pPr algn="ctr" eaLnBrk="1" hangingPunct="1">
              <a:buFontTx/>
              <a:buNone/>
            </a:pPr>
            <a:endParaRPr lang="fr-FR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</a:pPr>
            <a:endParaRPr lang="fr-FR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</a:pPr>
            <a:r>
              <a:rPr lang="fr-F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modifications applicables au 1er janvier 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2013</a:t>
            </a:r>
            <a:endParaRPr lang="fr-FR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8153400" cy="3889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dirty="0" smtClean="0"/>
              <a:t>Nouveautés PMSI 2013 champ SSR</a:t>
            </a:r>
            <a:endParaRPr lang="fr-F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980728"/>
            <a:ext cx="8839200" cy="468052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Report de mise en œuvre de la réforme T2A sur le champ SSR à 2016  </a:t>
            </a:r>
          </a:p>
          <a:p>
            <a:pPr eaLnBrk="1" hangingPunct="1">
              <a:buFontTx/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 de modification de l’arrêté PMSI SSR au 1</a:t>
            </a:r>
            <a:r>
              <a:rPr lang="fr-FR" sz="2000" b="1" baseline="30000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er</a:t>
            </a: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janvier 2013</a:t>
            </a:r>
          </a:p>
          <a:p>
            <a:pPr eaLnBrk="1" hangingPunct="1">
              <a:buFontTx/>
              <a:buNone/>
            </a:pPr>
            <a:r>
              <a:rPr lang="fr-FR" sz="1800" b="1" dirty="0" smtClean="0"/>
              <a:t>    =&gt; la classification actuelle avec GMD reste applicable</a:t>
            </a:r>
          </a:p>
          <a:p>
            <a:pPr eaLnBrk="1" hangingPunct="1">
              <a:buFontTx/>
              <a:buNone/>
            </a:pPr>
            <a:endParaRPr lang="fr-FR" sz="2000" b="1" dirty="0" smtClean="0">
              <a:solidFill>
                <a:srgbClr val="00239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</a:pPr>
            <a:endParaRPr lang="fr-FR" sz="2000" b="1" dirty="0" smtClean="0">
              <a:solidFill>
                <a:srgbClr val="00239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fr-FR" sz="2000" b="1" dirty="0" smtClean="0">
                <a:solidFill>
                  <a:srgbClr val="00239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Modification des règles d’utilisation des codes de diagnostics :</a:t>
            </a:r>
          </a:p>
          <a:p>
            <a:pPr eaLnBrk="1" hangingPunct="1">
              <a:spcAft>
                <a:spcPts val="200"/>
              </a:spcAft>
              <a:buFontTx/>
              <a:buNone/>
            </a:pPr>
            <a:r>
              <a:rPr lang="fr-FR" sz="1800" b="1" dirty="0" smtClean="0"/>
              <a:t>    Création code pour les états végétatifs chroniques</a:t>
            </a:r>
          </a:p>
          <a:p>
            <a:pPr eaLnBrk="1" hangingPunct="1">
              <a:spcAft>
                <a:spcPts val="200"/>
              </a:spcAft>
              <a:buFontTx/>
              <a:buNone/>
            </a:pPr>
            <a:r>
              <a:rPr lang="fr-FR" sz="1800" b="1" dirty="0" smtClean="0"/>
              <a:t>    Codes séquelles autorisés pour l’AE (affection étiologique)</a:t>
            </a:r>
          </a:p>
          <a:p>
            <a:pPr eaLnBrk="1" hangingPunct="1">
              <a:spcAft>
                <a:spcPts val="200"/>
              </a:spcAft>
              <a:buFontTx/>
              <a:buNone/>
            </a:pPr>
            <a:r>
              <a:rPr lang="fr-FR" sz="1800" b="1" dirty="0" smtClean="0"/>
              <a:t>    Certains codes deviennent autorisés pour décrire la morbidité principale</a:t>
            </a:r>
          </a:p>
          <a:p>
            <a:pPr marL="0" eaLnBrk="1" hangingPunct="1">
              <a:spcAft>
                <a:spcPts val="200"/>
              </a:spcAft>
              <a:buFontTx/>
              <a:buNone/>
            </a:pPr>
            <a:r>
              <a:rPr lang="fr-FR" sz="1800" b="1" dirty="0" smtClean="0"/>
              <a:t>    D’autres codes viennent compléter la liste des codes interdits en SSR (dont certains « .9 » imprécis)</a:t>
            </a:r>
          </a:p>
          <a:p>
            <a:pPr eaLnBrk="1" hangingPunct="1">
              <a:buFontTx/>
              <a:buNone/>
            </a:pPr>
            <a:endParaRPr lang="fr-FR" sz="1400" b="1" dirty="0" smtClean="0">
              <a:solidFill>
                <a:srgbClr val="00239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 smtClean="0">
            <a:ln>
              <a:noFill/>
            </a:ln>
            <a:solidFill>
              <a:srgbClr val="002395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 smtClean="0">
            <a:ln>
              <a:noFill/>
            </a:ln>
            <a:solidFill>
              <a:srgbClr val="002395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dèle par défaut">
  <a:themeElements>
    <a:clrScheme name="1_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 smtClean="0">
            <a:ln>
              <a:noFill/>
            </a:ln>
            <a:solidFill>
              <a:srgbClr val="002395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 smtClean="0">
            <a:ln>
              <a:noFill/>
            </a:ln>
            <a:solidFill>
              <a:srgbClr val="002395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2460</TotalTime>
  <Words>1687</Words>
  <Application>Microsoft Office PowerPoint</Application>
  <PresentationFormat>Affichage à l'écran (4:3)</PresentationFormat>
  <Paragraphs>242</Paragraphs>
  <Slides>19</Slides>
  <Notes>19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19</vt:i4>
      </vt:variant>
    </vt:vector>
  </HeadingPairs>
  <TitlesOfParts>
    <vt:vector size="22" baseType="lpstr">
      <vt:lpstr>Modèle par défaut</vt:lpstr>
      <vt:lpstr>1_Modèle par défaut</vt:lpstr>
      <vt:lpstr>Conception personnalisée</vt:lpstr>
      <vt:lpstr> Nouveautés PMSI 2013   Journée des DIM d’Alsace 4 avril 2013</vt:lpstr>
      <vt:lpstr>Diapositive 2</vt:lpstr>
      <vt:lpstr>Diapositive 3</vt:lpstr>
      <vt:lpstr>Liste des nouveautés MCO pour 2013</vt:lpstr>
      <vt:lpstr>Diapositive 5</vt:lpstr>
      <vt:lpstr>Diapositive 6</vt:lpstr>
      <vt:lpstr>Diapositive 7</vt:lpstr>
      <vt:lpstr>Diapositive 8</vt:lpstr>
      <vt:lpstr>Nouveautés PMSI 2013 champ SSR</vt:lpstr>
      <vt:lpstr>Nouveautés PMSI 2013 champ SSR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   Merci pour votre attention  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Service Info</dc:creator>
  <cp:lastModifiedBy>sfontane</cp:lastModifiedBy>
  <cp:revision>400</cp:revision>
  <cp:lastPrinted>2012-02-10T17:17:14Z</cp:lastPrinted>
  <dcterms:created xsi:type="dcterms:W3CDTF">2010-01-06T10:10:18Z</dcterms:created>
  <dcterms:modified xsi:type="dcterms:W3CDTF">2013-03-26T13:44:34Z</dcterms:modified>
</cp:coreProperties>
</file>