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367" r:id="rId6"/>
    <p:sldId id="549" r:id="rId7"/>
    <p:sldId id="516" r:id="rId8"/>
    <p:sldId id="522" r:id="rId9"/>
    <p:sldId id="555" r:id="rId10"/>
    <p:sldId id="552" r:id="rId11"/>
    <p:sldId id="553" r:id="rId12"/>
    <p:sldId id="554" r:id="rId13"/>
    <p:sldId id="557" r:id="rId14"/>
    <p:sldId id="556" r:id="rId15"/>
    <p:sldId id="548" r:id="rId16"/>
    <p:sldId id="408" r:id="rId17"/>
    <p:sldId id="551" r:id="rId18"/>
    <p:sldId id="532" r:id="rId19"/>
    <p:sldId id="550"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Azoulay" initials="MA" lastIdx="22" clrIdx="0">
    <p:extLst/>
  </p:cmAuthor>
  <p:cmAuthor id="2" name="Violette GARCIA" initials="VG"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25F"/>
    <a:srgbClr val="735D9F"/>
    <a:srgbClr val="ECB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280" autoAdjust="0"/>
  </p:normalViewPr>
  <p:slideViewPr>
    <p:cSldViewPr>
      <p:cViewPr varScale="1">
        <p:scale>
          <a:sx n="100" d="100"/>
          <a:sy n="100" d="100"/>
        </p:scale>
        <p:origin x="94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E5172-7D20-4477-9291-481321A0AF72}"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fr-FR"/>
        </a:p>
      </dgm:t>
    </dgm:pt>
    <dgm:pt modelId="{D839F3A2-42C4-4FDB-B35B-CE1B94202F74}">
      <dgm:prSet phldrT="[Texte]" custT="1"/>
      <dgm:spPr>
        <a:solidFill>
          <a:schemeClr val="tx2">
            <a:lumMod val="40000"/>
            <a:lumOff val="60000"/>
          </a:schemeClr>
        </a:solidFill>
        <a:ln>
          <a:solidFill>
            <a:schemeClr val="tx2">
              <a:lumMod val="40000"/>
              <a:lumOff val="60000"/>
            </a:schemeClr>
          </a:solidFill>
        </a:ln>
      </dgm:spPr>
      <dgm:t>
        <a:bodyPr/>
        <a:lstStyle/>
        <a:p>
          <a:endParaRPr lang="fr-FR" sz="1800" b="1" dirty="0"/>
        </a:p>
        <a:p>
          <a:r>
            <a:rPr lang="fr-FR" sz="1800" b="1" dirty="0"/>
            <a:t>CS</a:t>
          </a:r>
        </a:p>
      </dgm:t>
    </dgm:pt>
    <dgm:pt modelId="{DF68AC40-D118-47B9-B538-1C3866C36056}" type="parTrans" cxnId="{5D437161-5AEC-4718-A520-946EC8CE8095}">
      <dgm:prSet/>
      <dgm:spPr/>
      <dgm:t>
        <a:bodyPr/>
        <a:lstStyle/>
        <a:p>
          <a:endParaRPr lang="fr-FR"/>
        </a:p>
      </dgm:t>
    </dgm:pt>
    <dgm:pt modelId="{7A881A97-603F-4D72-A268-9D5C04CC4BC9}" type="sibTrans" cxnId="{5D437161-5AEC-4718-A520-946EC8CE8095}">
      <dgm:prSet/>
      <dgm:spPr/>
      <dgm:t>
        <a:bodyPr/>
        <a:lstStyle/>
        <a:p>
          <a:endParaRPr lang="fr-FR"/>
        </a:p>
      </dgm:t>
    </dgm:pt>
    <dgm:pt modelId="{776298D0-1551-4B0E-8867-4B635B97DF0F}">
      <dgm:prSet phldrT="[Texte]" custT="1"/>
      <dgm:spPr>
        <a:ln>
          <a:solidFill>
            <a:schemeClr val="tx2">
              <a:lumMod val="40000"/>
              <a:lumOff val="60000"/>
            </a:schemeClr>
          </a:solidFill>
        </a:ln>
      </dgm:spPr>
      <dgm:t>
        <a:bodyPr/>
        <a:lstStyle/>
        <a:p>
          <a:r>
            <a:rPr lang="fr-FR" sz="1400" dirty="0"/>
            <a:t>Un professionnel médical, éventuellement assisté d’une IDE ou AS</a:t>
          </a:r>
        </a:p>
      </dgm:t>
    </dgm:pt>
    <dgm:pt modelId="{58FAFEAF-29D1-4837-9DCE-ACD67D69DF97}" type="parTrans" cxnId="{10F55D13-CFAD-4B8A-BB7C-CDC20E004A79}">
      <dgm:prSet/>
      <dgm:spPr/>
      <dgm:t>
        <a:bodyPr/>
        <a:lstStyle/>
        <a:p>
          <a:endParaRPr lang="fr-FR"/>
        </a:p>
      </dgm:t>
    </dgm:pt>
    <dgm:pt modelId="{CAC76E18-7884-4819-B075-371A003F5400}" type="sibTrans" cxnId="{10F55D13-CFAD-4B8A-BB7C-CDC20E004A79}">
      <dgm:prSet/>
      <dgm:spPr/>
      <dgm:t>
        <a:bodyPr/>
        <a:lstStyle/>
        <a:p>
          <a:endParaRPr lang="fr-FR"/>
        </a:p>
      </dgm:t>
    </dgm:pt>
    <dgm:pt modelId="{794F7084-FB09-4176-8FCB-336C54308DAE}">
      <dgm:prSet phldrT="[Texte]" custT="1"/>
      <dgm:spPr>
        <a:solidFill>
          <a:schemeClr val="tx2">
            <a:lumMod val="60000"/>
            <a:lumOff val="40000"/>
          </a:schemeClr>
        </a:solidFill>
        <a:ln>
          <a:solidFill>
            <a:schemeClr val="tx2">
              <a:lumMod val="60000"/>
              <a:lumOff val="40000"/>
            </a:schemeClr>
          </a:solidFill>
        </a:ln>
      </dgm:spPr>
      <dgm:t>
        <a:bodyPr anchor="ctr" anchorCtr="0"/>
        <a:lstStyle/>
        <a:p>
          <a:r>
            <a:rPr lang="fr-FR" sz="1800" b="1" dirty="0">
              <a:solidFill>
                <a:schemeClr val="bg1"/>
              </a:solidFill>
            </a:rPr>
            <a:t>Forfait prestation intermédiaire</a:t>
          </a:r>
        </a:p>
      </dgm:t>
    </dgm:pt>
    <dgm:pt modelId="{F90D2710-7BF5-4201-9C43-5A996516CD9D}" type="parTrans" cxnId="{DDBA872E-AFFB-40A5-895D-A7DF309DF1F6}">
      <dgm:prSet/>
      <dgm:spPr/>
      <dgm:t>
        <a:bodyPr/>
        <a:lstStyle/>
        <a:p>
          <a:endParaRPr lang="fr-FR"/>
        </a:p>
      </dgm:t>
    </dgm:pt>
    <dgm:pt modelId="{11C2EB31-CAFA-4EC3-9887-7E50A8BBF9DB}" type="sibTrans" cxnId="{DDBA872E-AFFB-40A5-895D-A7DF309DF1F6}">
      <dgm:prSet/>
      <dgm:spPr/>
      <dgm:t>
        <a:bodyPr/>
        <a:lstStyle/>
        <a:p>
          <a:endParaRPr lang="fr-FR"/>
        </a:p>
      </dgm:t>
    </dgm:pt>
    <dgm:pt modelId="{A2DE9F2F-63CF-4B37-B3D8-93076FCC25BC}">
      <dgm:prSet phldrT="[Texte]" custT="1"/>
      <dgm:spPr>
        <a:solidFill>
          <a:schemeClr val="tx2">
            <a:lumMod val="75000"/>
          </a:schemeClr>
        </a:solidFill>
        <a:ln>
          <a:solidFill>
            <a:schemeClr val="tx2">
              <a:lumMod val="50000"/>
            </a:schemeClr>
          </a:solidFill>
        </a:ln>
      </dgm:spPr>
      <dgm:t>
        <a:bodyPr/>
        <a:lstStyle/>
        <a:p>
          <a:endParaRPr lang="fr-FR" sz="1800" b="1" dirty="0"/>
        </a:p>
        <a:p>
          <a:r>
            <a:rPr lang="fr-FR" sz="1800" b="1" dirty="0">
              <a:solidFill>
                <a:schemeClr val="bg1"/>
              </a:solidFill>
            </a:rPr>
            <a:t>HDJ</a:t>
          </a:r>
        </a:p>
      </dgm:t>
    </dgm:pt>
    <dgm:pt modelId="{50C04B4E-EAF1-4CC7-88D4-76C5CA1E0AE9}" type="parTrans" cxnId="{28A5C2F5-113A-44A4-9550-ED37E3E0AD86}">
      <dgm:prSet/>
      <dgm:spPr/>
      <dgm:t>
        <a:bodyPr/>
        <a:lstStyle/>
        <a:p>
          <a:endParaRPr lang="fr-FR"/>
        </a:p>
      </dgm:t>
    </dgm:pt>
    <dgm:pt modelId="{6D71F257-F3BD-4FDA-8A60-E86F5980F368}" type="sibTrans" cxnId="{28A5C2F5-113A-44A4-9550-ED37E3E0AD86}">
      <dgm:prSet/>
      <dgm:spPr/>
      <dgm:t>
        <a:bodyPr/>
        <a:lstStyle/>
        <a:p>
          <a:endParaRPr lang="fr-FR"/>
        </a:p>
      </dgm:t>
    </dgm:pt>
    <dgm:pt modelId="{E4E73864-031C-48CD-86D8-CB49ECB14874}">
      <dgm:prSet phldrT="[Texte]" custT="1"/>
      <dgm:spPr>
        <a:ln>
          <a:solidFill>
            <a:schemeClr val="tx2">
              <a:lumMod val="50000"/>
            </a:schemeClr>
          </a:solidFill>
        </a:ln>
      </dgm:spPr>
      <dgm:t>
        <a:bodyPr/>
        <a:lstStyle/>
        <a:p>
          <a:r>
            <a:rPr lang="fr-FR" sz="1400" dirty="0"/>
            <a:t>Une consultation médicale (au moins un professionnel médical)</a:t>
          </a:r>
          <a:endParaRPr lang="fr-FR" sz="1400" i="1" dirty="0"/>
        </a:p>
      </dgm:t>
    </dgm:pt>
    <dgm:pt modelId="{150D5B2E-C8DC-411B-B923-53973201426A}" type="parTrans" cxnId="{F270FC7B-8F8D-44E8-B169-14C0BE34A8BC}">
      <dgm:prSet/>
      <dgm:spPr/>
      <dgm:t>
        <a:bodyPr/>
        <a:lstStyle/>
        <a:p>
          <a:endParaRPr lang="fr-FR"/>
        </a:p>
      </dgm:t>
    </dgm:pt>
    <dgm:pt modelId="{B72A07E4-52FB-41E8-97D8-113D250B8AFB}" type="sibTrans" cxnId="{F270FC7B-8F8D-44E8-B169-14C0BE34A8BC}">
      <dgm:prSet/>
      <dgm:spPr/>
      <dgm:t>
        <a:bodyPr/>
        <a:lstStyle/>
        <a:p>
          <a:endParaRPr lang="fr-FR"/>
        </a:p>
      </dgm:t>
    </dgm:pt>
    <dgm:pt modelId="{66A75DD1-C276-439A-B1B9-A52FFF89819A}">
      <dgm:prSet custT="1"/>
      <dgm:spPr>
        <a:ln>
          <a:solidFill>
            <a:schemeClr val="tx2">
              <a:lumMod val="40000"/>
              <a:lumOff val="60000"/>
            </a:schemeClr>
          </a:solidFill>
        </a:ln>
      </dgm:spPr>
      <dgm:t>
        <a:bodyPr/>
        <a:lstStyle/>
        <a:p>
          <a:r>
            <a:rPr lang="fr-FR" sz="1400" dirty="0"/>
            <a:t>Une durée « standard » de 20 à 40mn</a:t>
          </a:r>
        </a:p>
      </dgm:t>
    </dgm:pt>
    <dgm:pt modelId="{5AF1A5E8-B6DE-46DA-A2D5-858A3BFC2AC8}" type="parTrans" cxnId="{7BA3AE7B-44D1-4B09-A77F-E32BBB324E38}">
      <dgm:prSet/>
      <dgm:spPr/>
      <dgm:t>
        <a:bodyPr/>
        <a:lstStyle/>
        <a:p>
          <a:endParaRPr lang="fr-FR"/>
        </a:p>
      </dgm:t>
    </dgm:pt>
    <dgm:pt modelId="{E45BA6C2-45D3-4C87-BE8C-2ABD4B6CF116}" type="sibTrans" cxnId="{7BA3AE7B-44D1-4B09-A77F-E32BBB324E38}">
      <dgm:prSet/>
      <dgm:spPr/>
      <dgm:t>
        <a:bodyPr/>
        <a:lstStyle/>
        <a:p>
          <a:endParaRPr lang="fr-FR"/>
        </a:p>
      </dgm:t>
    </dgm:pt>
    <dgm:pt modelId="{3AF979AA-FDAE-46C7-891A-CA0E806B6084}">
      <dgm:prSet phldrT="[Texte]" custT="1"/>
      <dgm:spPr>
        <a:ln>
          <a:solidFill>
            <a:schemeClr val="tx2">
              <a:lumMod val="60000"/>
              <a:lumOff val="40000"/>
            </a:schemeClr>
          </a:solidFill>
        </a:ln>
      </dgm:spPr>
      <dgm:t>
        <a:bodyPr/>
        <a:lstStyle/>
        <a:p>
          <a:r>
            <a:rPr lang="fr-FR" sz="1400" dirty="0"/>
            <a:t> Une consultation médicale (au moins un professionnel médical)</a:t>
          </a:r>
        </a:p>
      </dgm:t>
    </dgm:pt>
    <dgm:pt modelId="{F70637EB-C146-4B72-8301-7F42A6E46BAD}" type="parTrans" cxnId="{421E3A44-EA07-459E-9ED7-735422DAB479}">
      <dgm:prSet/>
      <dgm:spPr/>
      <dgm:t>
        <a:bodyPr/>
        <a:lstStyle/>
        <a:p>
          <a:endParaRPr lang="fr-FR"/>
        </a:p>
      </dgm:t>
    </dgm:pt>
    <dgm:pt modelId="{B1498C7E-9FDA-4677-BB33-28A83406F507}" type="sibTrans" cxnId="{421E3A44-EA07-459E-9ED7-735422DAB479}">
      <dgm:prSet/>
      <dgm:spPr/>
      <dgm:t>
        <a:bodyPr/>
        <a:lstStyle/>
        <a:p>
          <a:endParaRPr lang="fr-FR"/>
        </a:p>
      </dgm:t>
    </dgm:pt>
    <dgm:pt modelId="{E7CD9362-E6C8-40AF-9B45-B8F6392575C4}">
      <dgm:prSet phldrT="[Texte]" custT="1"/>
      <dgm:spPr>
        <a:ln>
          <a:solidFill>
            <a:schemeClr val="tx2">
              <a:lumMod val="60000"/>
              <a:lumOff val="40000"/>
            </a:schemeClr>
          </a:solidFill>
        </a:ln>
      </dgm:spPr>
      <dgm:t>
        <a:bodyPr/>
        <a:lstStyle/>
        <a:p>
          <a:r>
            <a:rPr lang="fr-FR" sz="1400" dirty="0"/>
            <a:t> Caractère pluriprofessionnel : recours à au moins 2 personnels paramédicaux et/ou socio-éducatifs</a:t>
          </a:r>
        </a:p>
      </dgm:t>
    </dgm:pt>
    <dgm:pt modelId="{97728FCF-74C5-44EB-BDD4-035E183FF427}" type="parTrans" cxnId="{C58B379E-95C2-432F-A02F-F6DCE93B13A3}">
      <dgm:prSet/>
      <dgm:spPr/>
      <dgm:t>
        <a:bodyPr/>
        <a:lstStyle/>
        <a:p>
          <a:endParaRPr lang="fr-FR"/>
        </a:p>
      </dgm:t>
    </dgm:pt>
    <dgm:pt modelId="{892E9D7C-C3F6-4F65-BA93-D6BD9B086821}" type="sibTrans" cxnId="{C58B379E-95C2-432F-A02F-F6DCE93B13A3}">
      <dgm:prSet/>
      <dgm:spPr/>
      <dgm:t>
        <a:bodyPr/>
        <a:lstStyle/>
        <a:p>
          <a:endParaRPr lang="fr-FR"/>
        </a:p>
      </dgm:t>
    </dgm:pt>
    <dgm:pt modelId="{D0B51632-C24F-4265-8487-2959EEBC6EA2}">
      <dgm:prSet phldrT="[Texte]" custT="1"/>
      <dgm:spPr>
        <a:ln>
          <a:solidFill>
            <a:schemeClr val="tx2">
              <a:lumMod val="60000"/>
              <a:lumOff val="40000"/>
            </a:schemeClr>
          </a:solidFill>
        </a:ln>
      </dgm:spPr>
      <dgm:t>
        <a:bodyPr/>
        <a:lstStyle/>
        <a:p>
          <a:r>
            <a:rPr lang="fr-FR" sz="1400" dirty="0"/>
            <a:t> Une prise en charge coordonnée et une synthèse médicale formalisée</a:t>
          </a:r>
        </a:p>
      </dgm:t>
    </dgm:pt>
    <dgm:pt modelId="{AD3F28D1-BB95-48DE-853B-CA9264301294}" type="parTrans" cxnId="{F4C03489-F307-4106-876B-5700152D6D53}">
      <dgm:prSet/>
      <dgm:spPr/>
      <dgm:t>
        <a:bodyPr/>
        <a:lstStyle/>
        <a:p>
          <a:endParaRPr lang="fr-FR"/>
        </a:p>
      </dgm:t>
    </dgm:pt>
    <dgm:pt modelId="{AA852D29-2ACD-4521-8B73-84E83D7753C9}" type="sibTrans" cxnId="{F4C03489-F307-4106-876B-5700152D6D53}">
      <dgm:prSet/>
      <dgm:spPr/>
      <dgm:t>
        <a:bodyPr/>
        <a:lstStyle/>
        <a:p>
          <a:endParaRPr lang="fr-FR"/>
        </a:p>
      </dgm:t>
    </dgm:pt>
    <dgm:pt modelId="{0178003E-4632-468E-B90C-6A47EFC748A8}">
      <dgm:prSet custT="1"/>
      <dgm:spPr>
        <a:ln>
          <a:solidFill>
            <a:schemeClr val="tx2">
              <a:lumMod val="50000"/>
            </a:schemeClr>
          </a:solidFill>
        </a:ln>
      </dgm:spPr>
      <dgm:t>
        <a:bodyPr/>
        <a:lstStyle/>
        <a:p>
          <a:r>
            <a:rPr lang="fr-FR" sz="1400" dirty="0"/>
            <a:t>Caractère pluriprofessionnel : recours à au moins 2 personnels paramédicaux et/ou socio-éducatifs</a:t>
          </a:r>
        </a:p>
      </dgm:t>
    </dgm:pt>
    <dgm:pt modelId="{7D753084-97E2-426D-B6D2-79CE68BCFF99}" type="parTrans" cxnId="{DA2E77C8-8E12-4F1D-9173-CD1DE1918ECB}">
      <dgm:prSet/>
      <dgm:spPr/>
      <dgm:t>
        <a:bodyPr/>
        <a:lstStyle/>
        <a:p>
          <a:endParaRPr lang="fr-FR"/>
        </a:p>
      </dgm:t>
    </dgm:pt>
    <dgm:pt modelId="{BA994B53-3EA9-45A8-8AC8-B9C026C3BA44}" type="sibTrans" cxnId="{DA2E77C8-8E12-4F1D-9173-CD1DE1918ECB}">
      <dgm:prSet/>
      <dgm:spPr/>
      <dgm:t>
        <a:bodyPr/>
        <a:lstStyle/>
        <a:p>
          <a:endParaRPr lang="fr-FR"/>
        </a:p>
      </dgm:t>
    </dgm:pt>
    <dgm:pt modelId="{72CD3A83-B675-49D2-AF90-FA6CC9BCB20F}">
      <dgm:prSet custT="1"/>
      <dgm:spPr>
        <a:ln>
          <a:solidFill>
            <a:schemeClr val="tx2">
              <a:lumMod val="50000"/>
            </a:schemeClr>
          </a:solidFill>
        </a:ln>
      </dgm:spPr>
      <dgm:t>
        <a:bodyPr/>
        <a:lstStyle/>
        <a:p>
          <a:r>
            <a:rPr lang="fr-FR" sz="1400" dirty="0"/>
            <a:t>Une prise en charge coordonnée et une synthèse médicale formalisée</a:t>
          </a:r>
        </a:p>
      </dgm:t>
    </dgm:pt>
    <dgm:pt modelId="{AA8F2F8C-F342-4448-A62B-3E4360C40ADA}" type="parTrans" cxnId="{5E2A4A8A-CB3B-4B07-BEC1-7503BF35A143}">
      <dgm:prSet/>
      <dgm:spPr/>
      <dgm:t>
        <a:bodyPr/>
        <a:lstStyle/>
        <a:p>
          <a:endParaRPr lang="fr-FR"/>
        </a:p>
      </dgm:t>
    </dgm:pt>
    <dgm:pt modelId="{198B7408-374E-4CD6-8856-731591721C53}" type="sibTrans" cxnId="{5E2A4A8A-CB3B-4B07-BEC1-7503BF35A143}">
      <dgm:prSet/>
      <dgm:spPr/>
      <dgm:t>
        <a:bodyPr/>
        <a:lstStyle/>
        <a:p>
          <a:endParaRPr lang="fr-FR"/>
        </a:p>
      </dgm:t>
    </dgm:pt>
    <dgm:pt modelId="{5847C3C0-2B81-4CDD-A80D-22ECAC838F96}">
      <dgm:prSet custT="1"/>
      <dgm:spPr>
        <a:ln>
          <a:solidFill>
            <a:schemeClr val="tx2">
              <a:lumMod val="50000"/>
            </a:schemeClr>
          </a:solidFill>
        </a:ln>
      </dgm:spPr>
      <dgm:t>
        <a:bodyPr/>
        <a:lstStyle/>
        <a:p>
          <a:r>
            <a:rPr lang="fr-FR" sz="1400" dirty="0"/>
            <a:t> La réalisation d’actes techniques </a:t>
          </a:r>
        </a:p>
      </dgm:t>
    </dgm:pt>
    <dgm:pt modelId="{33BB13A3-3D9D-45CE-BB1A-0FF9D1ECD171}" type="parTrans" cxnId="{0D8CCB0D-7A72-4684-A747-849AFEF0542A}">
      <dgm:prSet/>
      <dgm:spPr/>
      <dgm:t>
        <a:bodyPr/>
        <a:lstStyle/>
        <a:p>
          <a:endParaRPr lang="fr-FR"/>
        </a:p>
      </dgm:t>
    </dgm:pt>
    <dgm:pt modelId="{E7D1D1BE-CBEC-4471-913B-16955E69A889}" type="sibTrans" cxnId="{0D8CCB0D-7A72-4684-A747-849AFEF0542A}">
      <dgm:prSet/>
      <dgm:spPr/>
      <dgm:t>
        <a:bodyPr/>
        <a:lstStyle/>
        <a:p>
          <a:endParaRPr lang="fr-FR"/>
        </a:p>
      </dgm:t>
    </dgm:pt>
    <dgm:pt modelId="{7629FAF2-6212-41DB-899A-F1B23AB7AEA0}" type="pres">
      <dgm:prSet presAssocID="{658E5172-7D20-4477-9291-481321A0AF72}" presName="linearFlow" presStyleCnt="0">
        <dgm:presLayoutVars>
          <dgm:dir/>
          <dgm:animLvl val="lvl"/>
          <dgm:resizeHandles val="exact"/>
        </dgm:presLayoutVars>
      </dgm:prSet>
      <dgm:spPr/>
      <dgm:t>
        <a:bodyPr/>
        <a:lstStyle/>
        <a:p>
          <a:endParaRPr lang="fr-FR"/>
        </a:p>
      </dgm:t>
    </dgm:pt>
    <dgm:pt modelId="{D63BB7E9-40E2-48B2-BD6E-DCA58978D0D3}" type="pres">
      <dgm:prSet presAssocID="{D839F3A2-42C4-4FDB-B35B-CE1B94202F74}" presName="composite" presStyleCnt="0"/>
      <dgm:spPr/>
    </dgm:pt>
    <dgm:pt modelId="{895DAE52-FF36-4BBA-9140-6079249F11D5}" type="pres">
      <dgm:prSet presAssocID="{D839F3A2-42C4-4FDB-B35B-CE1B94202F74}" presName="parentText" presStyleLbl="alignNode1" presStyleIdx="0" presStyleCnt="3" custScaleX="145034" custLinFactNeighborY="12927">
        <dgm:presLayoutVars>
          <dgm:chMax val="1"/>
          <dgm:bulletEnabled val="1"/>
        </dgm:presLayoutVars>
      </dgm:prSet>
      <dgm:spPr/>
      <dgm:t>
        <a:bodyPr/>
        <a:lstStyle/>
        <a:p>
          <a:endParaRPr lang="fr-FR"/>
        </a:p>
      </dgm:t>
    </dgm:pt>
    <dgm:pt modelId="{1FF6511C-88A0-46E4-9EBC-B0AAF675A110}" type="pres">
      <dgm:prSet presAssocID="{D839F3A2-42C4-4FDB-B35B-CE1B94202F74}" presName="descendantText" presStyleLbl="alignAcc1" presStyleIdx="0" presStyleCnt="3" custScaleY="100000" custLinFactNeighborX="5990" custLinFactNeighborY="11253">
        <dgm:presLayoutVars>
          <dgm:bulletEnabled val="1"/>
        </dgm:presLayoutVars>
      </dgm:prSet>
      <dgm:spPr/>
      <dgm:t>
        <a:bodyPr/>
        <a:lstStyle/>
        <a:p>
          <a:endParaRPr lang="fr-FR"/>
        </a:p>
      </dgm:t>
    </dgm:pt>
    <dgm:pt modelId="{D4CBCF8C-D998-4AFB-8C10-1D3BC3469202}" type="pres">
      <dgm:prSet presAssocID="{7A881A97-603F-4D72-A268-9D5C04CC4BC9}" presName="sp" presStyleCnt="0"/>
      <dgm:spPr/>
    </dgm:pt>
    <dgm:pt modelId="{3A65C055-12FF-40D6-B97D-9D60A41491C8}" type="pres">
      <dgm:prSet presAssocID="{794F7084-FB09-4176-8FCB-336C54308DAE}" presName="composite" presStyleCnt="0"/>
      <dgm:spPr/>
    </dgm:pt>
    <dgm:pt modelId="{FCE2CBBC-3516-4001-A1DA-87C82F2C307F}" type="pres">
      <dgm:prSet presAssocID="{794F7084-FB09-4176-8FCB-336C54308DAE}" presName="parentText" presStyleLbl="alignNode1" presStyleIdx="1" presStyleCnt="3" custScaleX="149449" custScaleY="159317">
        <dgm:presLayoutVars>
          <dgm:chMax val="1"/>
          <dgm:bulletEnabled val="1"/>
        </dgm:presLayoutVars>
      </dgm:prSet>
      <dgm:spPr/>
      <dgm:t>
        <a:bodyPr/>
        <a:lstStyle/>
        <a:p>
          <a:endParaRPr lang="fr-FR"/>
        </a:p>
      </dgm:t>
    </dgm:pt>
    <dgm:pt modelId="{C8B97153-51B5-4FF3-BC59-F5792E8AE75D}" type="pres">
      <dgm:prSet presAssocID="{794F7084-FB09-4176-8FCB-336C54308DAE}" presName="descendantText" presStyleLbl="alignAcc1" presStyleIdx="1" presStyleCnt="3" custScaleX="86530" custScaleY="180941" custLinFactNeighborX="-1851" custLinFactNeighborY="-5589">
        <dgm:presLayoutVars>
          <dgm:bulletEnabled val="1"/>
        </dgm:presLayoutVars>
      </dgm:prSet>
      <dgm:spPr/>
      <dgm:t>
        <a:bodyPr/>
        <a:lstStyle/>
        <a:p>
          <a:endParaRPr lang="fr-FR"/>
        </a:p>
      </dgm:t>
    </dgm:pt>
    <dgm:pt modelId="{2A6B65AB-4CEE-41F9-96DC-D529689E85D2}" type="pres">
      <dgm:prSet presAssocID="{11C2EB31-CAFA-4EC3-9887-7E50A8BBF9DB}" presName="sp" presStyleCnt="0"/>
      <dgm:spPr/>
    </dgm:pt>
    <dgm:pt modelId="{77960618-71AF-4413-801F-8FDEF064D2F7}" type="pres">
      <dgm:prSet presAssocID="{A2DE9F2F-63CF-4B37-B3D8-93076FCC25BC}" presName="composite" presStyleCnt="0"/>
      <dgm:spPr/>
    </dgm:pt>
    <dgm:pt modelId="{272E14D3-5DD1-4324-8502-4FB8218540A2}" type="pres">
      <dgm:prSet presAssocID="{A2DE9F2F-63CF-4B37-B3D8-93076FCC25BC}" presName="parentText" presStyleLbl="alignNode1" presStyleIdx="2" presStyleCnt="3" custScaleX="142984" custScaleY="103096" custLinFactNeighborX="746" custLinFactNeighborY="-27978">
        <dgm:presLayoutVars>
          <dgm:chMax val="1"/>
          <dgm:bulletEnabled val="1"/>
        </dgm:presLayoutVars>
      </dgm:prSet>
      <dgm:spPr/>
      <dgm:t>
        <a:bodyPr/>
        <a:lstStyle/>
        <a:p>
          <a:endParaRPr lang="fr-FR"/>
        </a:p>
      </dgm:t>
    </dgm:pt>
    <dgm:pt modelId="{A5CBA81F-AEDB-4DD6-9FC9-8E7A3CC70AB9}" type="pres">
      <dgm:prSet presAssocID="{A2DE9F2F-63CF-4B37-B3D8-93076FCC25BC}" presName="descendantText" presStyleLbl="alignAcc1" presStyleIdx="2" presStyleCnt="3" custScaleX="85519" custScaleY="114426" custLinFactNeighborX="-2101" custLinFactNeighborY="-36874">
        <dgm:presLayoutVars>
          <dgm:bulletEnabled val="1"/>
        </dgm:presLayoutVars>
      </dgm:prSet>
      <dgm:spPr/>
      <dgm:t>
        <a:bodyPr/>
        <a:lstStyle/>
        <a:p>
          <a:endParaRPr lang="fr-FR"/>
        </a:p>
      </dgm:t>
    </dgm:pt>
  </dgm:ptLst>
  <dgm:cxnLst>
    <dgm:cxn modelId="{76D76822-6B64-4F57-AF19-E55D1EAEECBD}" type="presOf" srcId="{A2DE9F2F-63CF-4B37-B3D8-93076FCC25BC}" destId="{272E14D3-5DD1-4324-8502-4FB8218540A2}" srcOrd="0" destOrd="0" presId="urn:microsoft.com/office/officeart/2005/8/layout/chevron2"/>
    <dgm:cxn modelId="{7BA3AE7B-44D1-4B09-A77F-E32BBB324E38}" srcId="{D839F3A2-42C4-4FDB-B35B-CE1B94202F74}" destId="{66A75DD1-C276-439A-B1B9-A52FFF89819A}" srcOrd="1" destOrd="0" parTransId="{5AF1A5E8-B6DE-46DA-A2D5-858A3BFC2AC8}" sibTransId="{E45BA6C2-45D3-4C87-BE8C-2ABD4B6CF116}"/>
    <dgm:cxn modelId="{C819CD99-6EF7-490C-A5C7-FD1126C9BFFF}" type="presOf" srcId="{E4E73864-031C-48CD-86D8-CB49ECB14874}" destId="{A5CBA81F-AEDB-4DD6-9FC9-8E7A3CC70AB9}" srcOrd="0" destOrd="0" presId="urn:microsoft.com/office/officeart/2005/8/layout/chevron2"/>
    <dgm:cxn modelId="{5E2A4A8A-CB3B-4B07-BEC1-7503BF35A143}" srcId="{A2DE9F2F-63CF-4B37-B3D8-93076FCC25BC}" destId="{72CD3A83-B675-49D2-AF90-FA6CC9BCB20F}" srcOrd="3" destOrd="0" parTransId="{AA8F2F8C-F342-4448-A62B-3E4360C40ADA}" sibTransId="{198B7408-374E-4CD6-8856-731591721C53}"/>
    <dgm:cxn modelId="{594B941E-18CA-4399-A894-F310543E390C}" type="presOf" srcId="{E7CD9362-E6C8-40AF-9B45-B8F6392575C4}" destId="{C8B97153-51B5-4FF3-BC59-F5792E8AE75D}" srcOrd="0" destOrd="1" presId="urn:microsoft.com/office/officeart/2005/8/layout/chevron2"/>
    <dgm:cxn modelId="{F4C03489-F307-4106-876B-5700152D6D53}" srcId="{794F7084-FB09-4176-8FCB-336C54308DAE}" destId="{D0B51632-C24F-4265-8487-2959EEBC6EA2}" srcOrd="2" destOrd="0" parTransId="{AD3F28D1-BB95-48DE-853B-CA9264301294}" sibTransId="{AA852D29-2ACD-4521-8B73-84E83D7753C9}"/>
    <dgm:cxn modelId="{201F3A2D-F1CB-4D91-8BB0-3D79CAB753AA}" type="presOf" srcId="{658E5172-7D20-4477-9291-481321A0AF72}" destId="{7629FAF2-6212-41DB-899A-F1B23AB7AEA0}" srcOrd="0" destOrd="0" presId="urn:microsoft.com/office/officeart/2005/8/layout/chevron2"/>
    <dgm:cxn modelId="{A6B7F749-753C-4D9A-8CEF-4E2CB98DE20C}" type="presOf" srcId="{776298D0-1551-4B0E-8867-4B635B97DF0F}" destId="{1FF6511C-88A0-46E4-9EBC-B0AAF675A110}" srcOrd="0" destOrd="0" presId="urn:microsoft.com/office/officeart/2005/8/layout/chevron2"/>
    <dgm:cxn modelId="{D9281EBE-DC31-4632-8A41-F0C4AF81AB0C}" type="presOf" srcId="{0178003E-4632-468E-B90C-6A47EFC748A8}" destId="{A5CBA81F-AEDB-4DD6-9FC9-8E7A3CC70AB9}" srcOrd="0" destOrd="1" presId="urn:microsoft.com/office/officeart/2005/8/layout/chevron2"/>
    <dgm:cxn modelId="{C58B379E-95C2-432F-A02F-F6DCE93B13A3}" srcId="{794F7084-FB09-4176-8FCB-336C54308DAE}" destId="{E7CD9362-E6C8-40AF-9B45-B8F6392575C4}" srcOrd="1" destOrd="0" parTransId="{97728FCF-74C5-44EB-BDD4-035E183FF427}" sibTransId="{892E9D7C-C3F6-4F65-BA93-D6BD9B086821}"/>
    <dgm:cxn modelId="{421E3A44-EA07-459E-9ED7-735422DAB479}" srcId="{794F7084-FB09-4176-8FCB-336C54308DAE}" destId="{3AF979AA-FDAE-46C7-891A-CA0E806B6084}" srcOrd="0" destOrd="0" parTransId="{F70637EB-C146-4B72-8301-7F42A6E46BAD}" sibTransId="{B1498C7E-9FDA-4677-BB33-28A83406F507}"/>
    <dgm:cxn modelId="{0D8CCB0D-7A72-4684-A747-849AFEF0542A}" srcId="{A2DE9F2F-63CF-4B37-B3D8-93076FCC25BC}" destId="{5847C3C0-2B81-4CDD-A80D-22ECAC838F96}" srcOrd="2" destOrd="0" parTransId="{33BB13A3-3D9D-45CE-BB1A-0FF9D1ECD171}" sibTransId="{E7D1D1BE-CBEC-4471-913B-16955E69A889}"/>
    <dgm:cxn modelId="{E346FC7F-8E95-48B7-A097-741B0D53FBC0}" type="presOf" srcId="{D0B51632-C24F-4265-8487-2959EEBC6EA2}" destId="{C8B97153-51B5-4FF3-BC59-F5792E8AE75D}" srcOrd="0" destOrd="2" presId="urn:microsoft.com/office/officeart/2005/8/layout/chevron2"/>
    <dgm:cxn modelId="{F270FC7B-8F8D-44E8-B169-14C0BE34A8BC}" srcId="{A2DE9F2F-63CF-4B37-B3D8-93076FCC25BC}" destId="{E4E73864-031C-48CD-86D8-CB49ECB14874}" srcOrd="0" destOrd="0" parTransId="{150D5B2E-C8DC-411B-B923-53973201426A}" sibTransId="{B72A07E4-52FB-41E8-97D8-113D250B8AFB}"/>
    <dgm:cxn modelId="{28A5C2F5-113A-44A4-9550-ED37E3E0AD86}" srcId="{658E5172-7D20-4477-9291-481321A0AF72}" destId="{A2DE9F2F-63CF-4B37-B3D8-93076FCC25BC}" srcOrd="2" destOrd="0" parTransId="{50C04B4E-EAF1-4CC7-88D4-76C5CA1E0AE9}" sibTransId="{6D71F257-F3BD-4FDA-8A60-E86F5980F368}"/>
    <dgm:cxn modelId="{2EA2A19C-D9A6-4ABF-9F83-15DBC43E0371}" type="presOf" srcId="{D839F3A2-42C4-4FDB-B35B-CE1B94202F74}" destId="{895DAE52-FF36-4BBA-9140-6079249F11D5}" srcOrd="0" destOrd="0" presId="urn:microsoft.com/office/officeart/2005/8/layout/chevron2"/>
    <dgm:cxn modelId="{3B90F370-891C-491E-9F1B-3B6BE3D36339}" type="presOf" srcId="{66A75DD1-C276-439A-B1B9-A52FFF89819A}" destId="{1FF6511C-88A0-46E4-9EBC-B0AAF675A110}" srcOrd="0" destOrd="1" presId="urn:microsoft.com/office/officeart/2005/8/layout/chevron2"/>
    <dgm:cxn modelId="{404AB0A9-B1EF-4D85-AEE4-47F5A301FF0E}" type="presOf" srcId="{794F7084-FB09-4176-8FCB-336C54308DAE}" destId="{FCE2CBBC-3516-4001-A1DA-87C82F2C307F}" srcOrd="0" destOrd="0" presId="urn:microsoft.com/office/officeart/2005/8/layout/chevron2"/>
    <dgm:cxn modelId="{0A351CD6-823E-4AC1-A919-9BEAB80909E8}" type="presOf" srcId="{3AF979AA-FDAE-46C7-891A-CA0E806B6084}" destId="{C8B97153-51B5-4FF3-BC59-F5792E8AE75D}" srcOrd="0" destOrd="0" presId="urn:microsoft.com/office/officeart/2005/8/layout/chevron2"/>
    <dgm:cxn modelId="{BC6D86A6-0B8B-476C-9D47-3EE3A72F792D}" type="presOf" srcId="{5847C3C0-2B81-4CDD-A80D-22ECAC838F96}" destId="{A5CBA81F-AEDB-4DD6-9FC9-8E7A3CC70AB9}" srcOrd="0" destOrd="2" presId="urn:microsoft.com/office/officeart/2005/8/layout/chevron2"/>
    <dgm:cxn modelId="{DA2E77C8-8E12-4F1D-9173-CD1DE1918ECB}" srcId="{A2DE9F2F-63CF-4B37-B3D8-93076FCC25BC}" destId="{0178003E-4632-468E-B90C-6A47EFC748A8}" srcOrd="1" destOrd="0" parTransId="{7D753084-97E2-426D-B6D2-79CE68BCFF99}" sibTransId="{BA994B53-3EA9-45A8-8AC8-B9C026C3BA44}"/>
    <dgm:cxn modelId="{6D00168B-46D8-4A65-8A45-40FEE412DE13}" type="presOf" srcId="{72CD3A83-B675-49D2-AF90-FA6CC9BCB20F}" destId="{A5CBA81F-AEDB-4DD6-9FC9-8E7A3CC70AB9}" srcOrd="0" destOrd="3" presId="urn:microsoft.com/office/officeart/2005/8/layout/chevron2"/>
    <dgm:cxn modelId="{10F55D13-CFAD-4B8A-BB7C-CDC20E004A79}" srcId="{D839F3A2-42C4-4FDB-B35B-CE1B94202F74}" destId="{776298D0-1551-4B0E-8867-4B635B97DF0F}" srcOrd="0" destOrd="0" parTransId="{58FAFEAF-29D1-4837-9DCE-ACD67D69DF97}" sibTransId="{CAC76E18-7884-4819-B075-371A003F5400}"/>
    <dgm:cxn modelId="{5D437161-5AEC-4718-A520-946EC8CE8095}" srcId="{658E5172-7D20-4477-9291-481321A0AF72}" destId="{D839F3A2-42C4-4FDB-B35B-CE1B94202F74}" srcOrd="0" destOrd="0" parTransId="{DF68AC40-D118-47B9-B538-1C3866C36056}" sibTransId="{7A881A97-603F-4D72-A268-9D5C04CC4BC9}"/>
    <dgm:cxn modelId="{DDBA872E-AFFB-40A5-895D-A7DF309DF1F6}" srcId="{658E5172-7D20-4477-9291-481321A0AF72}" destId="{794F7084-FB09-4176-8FCB-336C54308DAE}" srcOrd="1" destOrd="0" parTransId="{F90D2710-7BF5-4201-9C43-5A996516CD9D}" sibTransId="{11C2EB31-CAFA-4EC3-9887-7E50A8BBF9DB}"/>
    <dgm:cxn modelId="{ACB87114-39F8-4465-82F4-10D8D41BE401}" type="presParOf" srcId="{7629FAF2-6212-41DB-899A-F1B23AB7AEA0}" destId="{D63BB7E9-40E2-48B2-BD6E-DCA58978D0D3}" srcOrd="0" destOrd="0" presId="urn:microsoft.com/office/officeart/2005/8/layout/chevron2"/>
    <dgm:cxn modelId="{511C5E76-2D4B-46AD-8B3D-6DD6B7667FB7}" type="presParOf" srcId="{D63BB7E9-40E2-48B2-BD6E-DCA58978D0D3}" destId="{895DAE52-FF36-4BBA-9140-6079249F11D5}" srcOrd="0" destOrd="0" presId="urn:microsoft.com/office/officeart/2005/8/layout/chevron2"/>
    <dgm:cxn modelId="{F79DC4B2-DAAB-4787-B7B3-67EEA5AD0CC6}" type="presParOf" srcId="{D63BB7E9-40E2-48B2-BD6E-DCA58978D0D3}" destId="{1FF6511C-88A0-46E4-9EBC-B0AAF675A110}" srcOrd="1" destOrd="0" presId="urn:microsoft.com/office/officeart/2005/8/layout/chevron2"/>
    <dgm:cxn modelId="{EE29F575-DC2D-49E9-AFF5-21AD0A3779F1}" type="presParOf" srcId="{7629FAF2-6212-41DB-899A-F1B23AB7AEA0}" destId="{D4CBCF8C-D998-4AFB-8C10-1D3BC3469202}" srcOrd="1" destOrd="0" presId="urn:microsoft.com/office/officeart/2005/8/layout/chevron2"/>
    <dgm:cxn modelId="{B404BF07-0CBD-4CB3-AC1B-7FC2006B626B}" type="presParOf" srcId="{7629FAF2-6212-41DB-899A-F1B23AB7AEA0}" destId="{3A65C055-12FF-40D6-B97D-9D60A41491C8}" srcOrd="2" destOrd="0" presId="urn:microsoft.com/office/officeart/2005/8/layout/chevron2"/>
    <dgm:cxn modelId="{1EBAFA69-64DB-4EC7-BB0B-D88F50FD499E}" type="presParOf" srcId="{3A65C055-12FF-40D6-B97D-9D60A41491C8}" destId="{FCE2CBBC-3516-4001-A1DA-87C82F2C307F}" srcOrd="0" destOrd="0" presId="urn:microsoft.com/office/officeart/2005/8/layout/chevron2"/>
    <dgm:cxn modelId="{2D47EB41-8984-4490-86A6-C6FC877E2D58}" type="presParOf" srcId="{3A65C055-12FF-40D6-B97D-9D60A41491C8}" destId="{C8B97153-51B5-4FF3-BC59-F5792E8AE75D}" srcOrd="1" destOrd="0" presId="urn:microsoft.com/office/officeart/2005/8/layout/chevron2"/>
    <dgm:cxn modelId="{DD435538-71E3-448F-B06C-F7B54439EAEB}" type="presParOf" srcId="{7629FAF2-6212-41DB-899A-F1B23AB7AEA0}" destId="{2A6B65AB-4CEE-41F9-96DC-D529689E85D2}" srcOrd="3" destOrd="0" presId="urn:microsoft.com/office/officeart/2005/8/layout/chevron2"/>
    <dgm:cxn modelId="{7650CCAD-FAC0-422A-858A-B2D94573B5A1}" type="presParOf" srcId="{7629FAF2-6212-41DB-899A-F1B23AB7AEA0}" destId="{77960618-71AF-4413-801F-8FDEF064D2F7}" srcOrd="4" destOrd="0" presId="urn:microsoft.com/office/officeart/2005/8/layout/chevron2"/>
    <dgm:cxn modelId="{F4E6A478-9EA0-4C4B-87C1-789BE4AC4E93}" type="presParOf" srcId="{77960618-71AF-4413-801F-8FDEF064D2F7}" destId="{272E14D3-5DD1-4324-8502-4FB8218540A2}" srcOrd="0" destOrd="0" presId="urn:microsoft.com/office/officeart/2005/8/layout/chevron2"/>
    <dgm:cxn modelId="{E715178F-A216-49C7-BF85-7E374D722342}" type="presParOf" srcId="{77960618-71AF-4413-801F-8FDEF064D2F7}" destId="{A5CBA81F-AEDB-4DD6-9FC9-8E7A3CC70A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C3FE87-E408-46BA-B53E-5809E229033A}" type="datetimeFigureOut">
              <a:rPr lang="fr-FR" smtClean="0"/>
              <a:pPr/>
              <a:t>18/04/2017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61EA22-B00A-465B-ACFB-5E7795426995}" type="slidenum">
              <a:rPr lang="fr-FR" smtClean="0"/>
              <a:pPr/>
              <a:t>‹N°›</a:t>
            </a:fld>
            <a:endParaRPr lang="fr-FR"/>
          </a:p>
        </p:txBody>
      </p:sp>
    </p:spTree>
    <p:extLst>
      <p:ext uri="{BB962C8B-B14F-4D97-AF65-F5344CB8AC3E}">
        <p14:creationId xmlns:p14="http://schemas.microsoft.com/office/powerpoint/2010/main" val="2475528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E92B92-1B1B-4976-BDFE-E4EAF9E10A69}" type="datetimeFigureOut">
              <a:rPr lang="fr-FR" smtClean="0"/>
              <a:pPr/>
              <a:t>18/04/2017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E2BDD33-F142-46E1-B267-42FC3E33EA57}" type="slidenum">
              <a:rPr lang="fr-FR" smtClean="0"/>
              <a:pPr/>
              <a:t>‹N°›</a:t>
            </a:fld>
            <a:endParaRPr lang="fr-FR"/>
          </a:p>
        </p:txBody>
      </p:sp>
    </p:spTree>
    <p:extLst>
      <p:ext uri="{BB962C8B-B14F-4D97-AF65-F5344CB8AC3E}">
        <p14:creationId xmlns:p14="http://schemas.microsoft.com/office/powerpoint/2010/main" val="87274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F845205-F0C0-44B4-80E7-6F11DF102D20}" type="slidenum">
              <a:rPr lang="fr-FR" smtClean="0"/>
              <a:pPr/>
              <a:t>6</a:t>
            </a:fld>
            <a:endParaRPr lang="fr-FR"/>
          </a:p>
        </p:txBody>
      </p:sp>
    </p:spTree>
    <p:extLst>
      <p:ext uri="{BB962C8B-B14F-4D97-AF65-F5344CB8AC3E}">
        <p14:creationId xmlns:p14="http://schemas.microsoft.com/office/powerpoint/2010/main" val="19829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CA018E-6E0E-45DA-90C1-7B5EFE7CC473}" type="slidenum">
              <a:rPr lang="fr-FR" smtClean="0"/>
              <a:pPr/>
              <a:t>7</a:t>
            </a:fld>
            <a:endParaRPr lang="fr-FR"/>
          </a:p>
        </p:txBody>
      </p:sp>
    </p:spTree>
    <p:extLst>
      <p:ext uri="{BB962C8B-B14F-4D97-AF65-F5344CB8AC3E}">
        <p14:creationId xmlns:p14="http://schemas.microsoft.com/office/powerpoint/2010/main" val="2036051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8382DA1-83C9-4407-A58B-49A2A812CA5C}" type="datetime1">
              <a:rPr lang="fr-FR" smtClean="0"/>
              <a:pPr/>
              <a:t>18/04/2017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94F9512-EC2F-4452-AC19-F5551E51F7FE}" type="datetime1">
              <a:rPr lang="fr-FR" smtClean="0"/>
              <a:pPr/>
              <a:t>18/04/2017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58E91E6-9445-4644-A7D0-1D693F810FE7}" type="datetime1">
              <a:rPr lang="fr-FR" smtClean="0"/>
              <a:pPr/>
              <a:t>18/04/2017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0" y="1224000"/>
            <a:ext cx="2016336"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pic>
        <p:nvPicPr>
          <p:cNvPr id="16387" name="Picture 3" descr="D:\TRAVAIL AURELIEN\Identité visuelle DGOS\affaires_sociales_150.jpg"/>
          <p:cNvPicPr>
            <a:picLocks noChangeAspect="1" noChangeArrowheads="1"/>
          </p:cNvPicPr>
          <p:nvPr userDrawn="1"/>
        </p:nvPicPr>
        <p:blipFill>
          <a:blip r:embed="rId2" cstate="print"/>
          <a:srcRect/>
          <a:stretch>
            <a:fillRect/>
          </a:stretch>
        </p:blipFill>
        <p:spPr bwMode="auto">
          <a:xfrm>
            <a:off x="179512" y="188640"/>
            <a:ext cx="871132" cy="856800"/>
          </a:xfrm>
          <a:prstGeom prst="rect">
            <a:avLst/>
          </a:prstGeom>
          <a:noFill/>
        </p:spPr>
      </p:pic>
      <p:pic>
        <p:nvPicPr>
          <p:cNvPr id="16391" name="Picture 7" descr="D:\TRAVAIL AURELIEN\Identité visuelle DGOS\Powerpoint 2016\png\DGOS-ROUGE.png"/>
          <p:cNvPicPr>
            <a:picLocks noChangeAspect="1" noChangeArrowheads="1"/>
          </p:cNvPicPr>
          <p:nvPr userDrawn="1"/>
        </p:nvPicPr>
        <p:blipFill>
          <a:blip r:embed="rId3" cstate="print"/>
          <a:stretch>
            <a:fillRect/>
          </a:stretch>
        </p:blipFill>
        <p:spPr bwMode="auto">
          <a:xfrm>
            <a:off x="1116000" y="136800"/>
            <a:ext cx="1085850" cy="1085850"/>
          </a:xfrm>
          <a:prstGeom prst="rect">
            <a:avLst/>
          </a:prstGeom>
          <a:noFill/>
        </p:spPr>
      </p:pic>
    </p:spTree>
    <p:extLst>
      <p:ext uri="{BB962C8B-B14F-4D97-AF65-F5344CB8AC3E}">
        <p14:creationId xmlns:p14="http://schemas.microsoft.com/office/powerpoint/2010/main" val="312347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4989AAC-96D5-42DF-9372-3DA40AE34001}" type="datetime1">
              <a:rPr lang="fr-FR" smtClean="0"/>
              <a:pPr/>
              <a:t>18/04/2017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B473F02-B515-4150-9112-2B444E9FFD09}" type="datetime1">
              <a:rPr lang="fr-FR" smtClean="0"/>
              <a:pPr/>
              <a:t>18/04/2017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75936CA-7A05-435F-932E-91896998AB39}" type="datetime1">
              <a:rPr lang="fr-FR" smtClean="0"/>
              <a:pPr/>
              <a:t>18/04/2017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520582C-6871-4FAC-8255-E07202331FDF}" type="datetime1">
              <a:rPr lang="fr-FR" smtClean="0"/>
              <a:pPr/>
              <a:t>18/04/2017</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A9CA94D0-8FD1-4F2B-828D-36A3BA4AC263}" type="datetime1">
              <a:rPr lang="fr-FR" smtClean="0"/>
              <a:pPr/>
              <a:t>18/04/2017</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C959EA2F-7FF3-4479-8ABA-D184B8E1600E}" type="datetime1">
              <a:rPr lang="fr-FR" smtClean="0"/>
              <a:pPr/>
              <a:t>18/04/2017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07EB4D2-675E-4B26-A6C9-A48A91B9BD8B}" type="datetime1">
              <a:rPr lang="fr-FR" smtClean="0"/>
              <a:pPr/>
              <a:t>18/04/2017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6EE4592-6CB2-49DE-A6EE-96D4D39A1B35}" type="datetime1">
              <a:rPr lang="fr-FR" smtClean="0"/>
              <a:pPr/>
              <a:t>18/04/2017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5076056" y="2613041"/>
            <a:ext cx="3096344" cy="929778"/>
          </a:xfrm>
          <a:prstGeom prst="rect">
            <a:avLst/>
          </a:prstGeom>
          <a:noFill/>
          <a:ln w="9525">
            <a:noFill/>
            <a:miter lim="800000"/>
            <a:headEnd/>
            <a:tailEnd/>
          </a:ln>
        </p:spPr>
        <p:txBody>
          <a:bodyPr wrap="square" lIns="67346" tIns="33673" rIns="67346" bIns="33673">
            <a:spAutoFit/>
          </a:bodyPr>
          <a:lstStyle/>
          <a:p>
            <a:pPr lvl="0" algn="ctr"/>
            <a:r>
              <a:rPr lang="fr-FR" sz="2800" dirty="0"/>
              <a:t>Qu’est ce que l’efficience ?</a:t>
            </a:r>
          </a:p>
        </p:txBody>
      </p:sp>
      <p:sp>
        <p:nvSpPr>
          <p:cNvPr id="3" name="Text Box 9"/>
          <p:cNvSpPr txBox="1">
            <a:spLocks noChangeArrowheads="1"/>
          </p:cNvSpPr>
          <p:nvPr/>
        </p:nvSpPr>
        <p:spPr bwMode="auto">
          <a:xfrm>
            <a:off x="4860032" y="3933056"/>
            <a:ext cx="3312368" cy="745112"/>
          </a:xfrm>
          <a:prstGeom prst="rect">
            <a:avLst/>
          </a:prstGeom>
          <a:noFill/>
          <a:ln w="9525">
            <a:noFill/>
            <a:miter lim="800000"/>
            <a:headEnd/>
            <a:tailEnd/>
          </a:ln>
        </p:spPr>
        <p:txBody>
          <a:bodyPr wrap="square" lIns="67346" tIns="33673" rIns="67346" bIns="33673">
            <a:spAutoFit/>
          </a:bodyPr>
          <a:lstStyle/>
          <a:p>
            <a:pPr algn="r"/>
            <a:r>
              <a:rPr lang="fr-FR" sz="2400" i="1" dirty="0"/>
              <a:t>Michel Varroud-Vial</a:t>
            </a:r>
          </a:p>
          <a:p>
            <a:pPr algn="r"/>
            <a:r>
              <a:rPr lang="fr-FR" sz="2000" i="1" dirty="0">
                <a:latin typeface="Eurostile" pitchFamily="80" charset="0"/>
              </a:rPr>
              <a:t>Mars 2017</a:t>
            </a:r>
            <a:endParaRPr lang="fr-FR" i="1" dirty="0">
              <a:latin typeface="Eurostile" pitchFamily="8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chor="ctr"/>
          <a:lstStyle/>
          <a:p>
            <a:r>
              <a:rPr lang="fr-FR" sz="3600" b="1" dirty="0"/>
              <a:t>Révision de la circulaire frontière : les principales évolutions (2/2)</a:t>
            </a:r>
          </a:p>
        </p:txBody>
      </p:sp>
      <p:sp>
        <p:nvSpPr>
          <p:cNvPr id="3" name="Espace réservé du contenu 2"/>
          <p:cNvSpPr>
            <a:spLocks noGrp="1"/>
          </p:cNvSpPr>
          <p:nvPr>
            <p:ph idx="1"/>
          </p:nvPr>
        </p:nvSpPr>
        <p:spPr>
          <a:xfrm>
            <a:off x="323528" y="1556792"/>
            <a:ext cx="8496944" cy="2160240"/>
          </a:xfrm>
        </p:spPr>
        <p:txBody>
          <a:bodyPr anchor="ctr"/>
          <a:lstStyle/>
          <a:p>
            <a:pPr marL="0" indent="0" algn="just">
              <a:buNone/>
            </a:pPr>
            <a:r>
              <a:rPr lang="fr-FR" sz="2000" b="1" dirty="0"/>
              <a:t>Mise en place d’un mécanisme de rescrit dès 2017 complémentaire à l’instruction  </a:t>
            </a:r>
            <a:r>
              <a:rPr lang="fr-FR" sz="2000" dirty="0"/>
              <a:t>en raison de l’’évolution permanente des pratiques médicales et de l’impossibilité de dresser une liste exhaustive des situations relevant d’une HDJ :  dispositif</a:t>
            </a:r>
            <a:r>
              <a:rPr lang="fr-FR" sz="2000" b="1" dirty="0"/>
              <a:t> </a:t>
            </a:r>
            <a:r>
              <a:rPr lang="fr-FR" sz="2000" dirty="0"/>
              <a:t>permettant à tout ES d’obtenir une </a:t>
            </a:r>
            <a:r>
              <a:rPr lang="fr-FR" sz="2000" b="1" dirty="0"/>
              <a:t>prise de position formelle </a:t>
            </a:r>
            <a:r>
              <a:rPr lang="fr-FR" sz="2000" dirty="0"/>
              <a:t>de l’assurance maladie et de l’Etat sur </a:t>
            </a:r>
            <a:r>
              <a:rPr lang="fr-FR" sz="2000" b="1" dirty="0"/>
              <a:t>l’éligibilité à l’HDJ d’un protocole de soins précis </a:t>
            </a:r>
            <a:r>
              <a:rPr lang="fr-FR" sz="2000" dirty="0"/>
              <a:t>et </a:t>
            </a:r>
            <a:r>
              <a:rPr lang="fr-FR" sz="2000" b="1" dirty="0"/>
              <a:t>opposable</a:t>
            </a:r>
            <a:r>
              <a:rPr lang="fr-FR" sz="2000" dirty="0"/>
              <a:t> à ces derniers.</a:t>
            </a:r>
          </a:p>
        </p:txBody>
      </p:sp>
      <p:sp>
        <p:nvSpPr>
          <p:cNvPr id="5" name="Rectangle 4"/>
          <p:cNvSpPr/>
          <p:nvPr/>
        </p:nvSpPr>
        <p:spPr>
          <a:xfrm>
            <a:off x="459924" y="3789040"/>
            <a:ext cx="820891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t>La concertation n’est pas encore finalisée et le texte définitif n’est à ce stade ni validé ni adopté. Il devrait l’être dans les prochaines semaines, après transmission d’une nouvelle version du texte tenant compte des remarques des acteurs de la concertation pour validation définitive.</a:t>
            </a:r>
          </a:p>
          <a:p>
            <a:pPr algn="just"/>
            <a:endParaRPr lang="fr-FR" sz="1400" dirty="0"/>
          </a:p>
          <a:p>
            <a:pPr algn="just"/>
            <a:r>
              <a:rPr lang="fr-FR" sz="1400" dirty="0"/>
              <a:t>A noter que la  circulaire frontière n’avait pas été revue depuis 2010. </a:t>
            </a:r>
            <a:r>
              <a:rPr lang="fr-FR" sz="1400" b="1" dirty="0"/>
              <a:t>Elle a désormais  vocation à évoluer de façon plus régulière qu’auparavant (tous les ans si besoin), de façon à s’adapter aux évolutions des prises en charge et coller au plus près à la réalité quotidienne des établissements de santé. </a:t>
            </a:r>
            <a:endParaRPr lang="fr-FR" sz="1400" dirty="0"/>
          </a:p>
          <a:p>
            <a:pPr algn="ctr"/>
            <a:endParaRPr lang="fr-FR" sz="1400" dirty="0"/>
          </a:p>
        </p:txBody>
      </p:sp>
    </p:spTree>
    <p:extLst>
      <p:ext uri="{BB962C8B-B14F-4D97-AF65-F5344CB8AC3E}">
        <p14:creationId xmlns:p14="http://schemas.microsoft.com/office/powerpoint/2010/main" val="281343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63462E-5473-4BD7-AED7-E9897E9BBD84}" type="slidenum">
              <a:rPr lang="fr-FR" smtClean="0"/>
              <a:pPr/>
              <a:t>11</a:t>
            </a:fld>
            <a:endParaRPr lang="fr-FR"/>
          </a:p>
        </p:txBody>
      </p:sp>
      <p:cxnSp>
        <p:nvCxnSpPr>
          <p:cNvPr id="9" name="Connecteur droit 8"/>
          <p:cNvCxnSpPr/>
          <p:nvPr/>
        </p:nvCxnSpPr>
        <p:spPr>
          <a:xfrm>
            <a:off x="726119" y="5733256"/>
            <a:ext cx="73772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Flèche droite à entaille 9"/>
          <p:cNvSpPr/>
          <p:nvPr/>
        </p:nvSpPr>
        <p:spPr>
          <a:xfrm>
            <a:off x="1984387" y="3020375"/>
            <a:ext cx="106824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1226" y="2700054"/>
            <a:ext cx="1796518" cy="1015663"/>
          </a:xfrm>
          <a:prstGeom prst="rect">
            <a:avLst/>
          </a:prstGeom>
          <a:noFill/>
        </p:spPr>
        <p:txBody>
          <a:bodyPr wrap="square" rtlCol="0">
            <a:spAutoFit/>
          </a:bodyPr>
          <a:lstStyle/>
          <a:p>
            <a:r>
              <a:rPr lang="fr-FR" sz="2000" dirty="0"/>
              <a:t>Hospitalisation avec hébergement</a:t>
            </a:r>
          </a:p>
        </p:txBody>
      </p:sp>
      <p:sp>
        <p:nvSpPr>
          <p:cNvPr id="12" name="ZoneTexte 11"/>
          <p:cNvSpPr txBox="1"/>
          <p:nvPr/>
        </p:nvSpPr>
        <p:spPr>
          <a:xfrm>
            <a:off x="2838785" y="2700053"/>
            <a:ext cx="1527080" cy="1015663"/>
          </a:xfrm>
          <a:prstGeom prst="rect">
            <a:avLst/>
          </a:prstGeom>
          <a:noFill/>
        </p:spPr>
        <p:txBody>
          <a:bodyPr wrap="square" rtlCol="0">
            <a:spAutoFit/>
          </a:bodyPr>
          <a:lstStyle/>
          <a:p>
            <a:pPr algn="ctr"/>
            <a:r>
              <a:rPr lang="fr-FR" sz="2000" dirty="0"/>
              <a:t>Médecine et</a:t>
            </a:r>
          </a:p>
          <a:p>
            <a:pPr algn="ctr"/>
            <a:r>
              <a:rPr lang="fr-FR" sz="2000" dirty="0"/>
              <a:t>chirurgie ambulatoire</a:t>
            </a:r>
          </a:p>
        </p:txBody>
      </p:sp>
      <p:sp>
        <p:nvSpPr>
          <p:cNvPr id="13" name="Flèche droite à entaille 12"/>
          <p:cNvSpPr/>
          <p:nvPr/>
        </p:nvSpPr>
        <p:spPr>
          <a:xfrm>
            <a:off x="4131896" y="2971874"/>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Virage 13"/>
          <p:cNvSpPr/>
          <p:nvPr/>
        </p:nvSpPr>
        <p:spPr>
          <a:xfrm>
            <a:off x="3477156" y="1765136"/>
            <a:ext cx="531246" cy="8547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4929192" y="2884345"/>
            <a:ext cx="1404924" cy="707886"/>
          </a:xfrm>
          <a:prstGeom prst="rect">
            <a:avLst/>
          </a:prstGeom>
          <a:noFill/>
        </p:spPr>
        <p:txBody>
          <a:bodyPr wrap="square" rtlCol="0">
            <a:spAutoFit/>
          </a:bodyPr>
          <a:lstStyle/>
          <a:p>
            <a:r>
              <a:rPr lang="fr-FR" sz="2000" dirty="0"/>
              <a:t>Transition HAD</a:t>
            </a:r>
          </a:p>
        </p:txBody>
      </p:sp>
      <p:sp>
        <p:nvSpPr>
          <p:cNvPr id="18" name="Flèche droite à entaille 12"/>
          <p:cNvSpPr/>
          <p:nvPr/>
        </p:nvSpPr>
        <p:spPr>
          <a:xfrm>
            <a:off x="6195306" y="3003171"/>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emi-tour 5"/>
          <p:cNvSpPr/>
          <p:nvPr/>
        </p:nvSpPr>
        <p:spPr>
          <a:xfrm rot="10800000">
            <a:off x="1440566" y="3925305"/>
            <a:ext cx="5219666" cy="975447"/>
          </a:xfrm>
          <a:prstGeom prst="uturnArrow">
            <a:avLst>
              <a:gd name="adj1" fmla="val 25000"/>
              <a:gd name="adj2" fmla="val 25000"/>
              <a:gd name="adj3" fmla="val 25000"/>
              <a:gd name="adj4" fmla="val 46833"/>
              <a:gd name="adj5" fmla="val 75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8" name="Connecteur droit 7"/>
          <p:cNvCxnSpPr/>
          <p:nvPr/>
        </p:nvCxnSpPr>
        <p:spPr>
          <a:xfrm flipV="1">
            <a:off x="3087910" y="4410238"/>
            <a:ext cx="778492" cy="696478"/>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9" name="ZoneTexte 18"/>
          <p:cNvSpPr txBox="1"/>
          <p:nvPr/>
        </p:nvSpPr>
        <p:spPr>
          <a:xfrm>
            <a:off x="3912920" y="4828125"/>
            <a:ext cx="2032544" cy="400110"/>
          </a:xfrm>
          <a:prstGeom prst="rect">
            <a:avLst/>
          </a:prstGeom>
          <a:noFill/>
        </p:spPr>
        <p:txBody>
          <a:bodyPr wrap="none" rtlCol="0">
            <a:spAutoFit/>
          </a:bodyPr>
          <a:lstStyle/>
          <a:p>
            <a:r>
              <a:rPr lang="fr-FR" sz="2000" dirty="0"/>
              <a:t>Ré hospitalisation</a:t>
            </a:r>
          </a:p>
        </p:txBody>
      </p:sp>
      <p:sp>
        <p:nvSpPr>
          <p:cNvPr id="22" name="ZoneTexte 21"/>
          <p:cNvSpPr txBox="1"/>
          <p:nvPr/>
        </p:nvSpPr>
        <p:spPr>
          <a:xfrm>
            <a:off x="7231608" y="4468691"/>
            <a:ext cx="1286857" cy="707886"/>
          </a:xfrm>
          <a:prstGeom prst="rect">
            <a:avLst/>
          </a:prstGeom>
          <a:noFill/>
        </p:spPr>
        <p:txBody>
          <a:bodyPr wrap="square" rtlCol="0">
            <a:spAutoFit/>
          </a:bodyPr>
          <a:lstStyle/>
          <a:p>
            <a:r>
              <a:rPr lang="fr-FR" sz="2000" dirty="0"/>
              <a:t>Maintien à domicile</a:t>
            </a:r>
          </a:p>
        </p:txBody>
      </p:sp>
      <p:sp>
        <p:nvSpPr>
          <p:cNvPr id="23" name="Flèche : bas 22"/>
          <p:cNvSpPr/>
          <p:nvPr/>
        </p:nvSpPr>
        <p:spPr>
          <a:xfrm>
            <a:off x="7607075" y="3788478"/>
            <a:ext cx="336377" cy="590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angle droit 4"/>
          <p:cNvSpPr/>
          <p:nvPr/>
        </p:nvSpPr>
        <p:spPr>
          <a:xfrm rot="5400000">
            <a:off x="3608449" y="3660257"/>
            <a:ext cx="608942"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211960" y="3861048"/>
            <a:ext cx="807056" cy="707886"/>
          </a:xfrm>
          <a:prstGeom prst="rect">
            <a:avLst/>
          </a:prstGeom>
          <a:noFill/>
        </p:spPr>
        <p:txBody>
          <a:bodyPr wrap="square" rtlCol="0">
            <a:spAutoFit/>
          </a:bodyPr>
          <a:lstStyle/>
          <a:p>
            <a:r>
              <a:rPr lang="fr-FR" sz="2000" dirty="0"/>
              <a:t>RAAC</a:t>
            </a:r>
          </a:p>
          <a:p>
            <a:r>
              <a:rPr lang="fr-FR" sz="2000" dirty="0"/>
              <a:t>RRAC</a:t>
            </a:r>
          </a:p>
        </p:txBody>
      </p:sp>
      <p:sp>
        <p:nvSpPr>
          <p:cNvPr id="3" name="Ellipse 2"/>
          <p:cNvSpPr/>
          <p:nvPr/>
        </p:nvSpPr>
        <p:spPr>
          <a:xfrm>
            <a:off x="5508104" y="686166"/>
            <a:ext cx="3094086" cy="1556846"/>
          </a:xfrm>
          <a:prstGeom prst="ellipse">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 pentagone 20"/>
          <p:cNvSpPr/>
          <p:nvPr/>
        </p:nvSpPr>
        <p:spPr>
          <a:xfrm rot="5400000" flipV="1">
            <a:off x="6233587" y="3609401"/>
            <a:ext cx="613262" cy="240031"/>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08402" y="1641699"/>
            <a:ext cx="1499702" cy="923330"/>
          </a:xfrm>
          <a:prstGeom prst="rect">
            <a:avLst/>
          </a:prstGeom>
          <a:noFill/>
        </p:spPr>
        <p:txBody>
          <a:bodyPr wrap="square" rtlCol="0">
            <a:spAutoFit/>
          </a:bodyPr>
          <a:lstStyle/>
          <a:p>
            <a:r>
              <a:rPr lang="fr-FR" dirty="0"/>
              <a:t>HDJ ACE</a:t>
            </a:r>
          </a:p>
          <a:p>
            <a:r>
              <a:rPr lang="fr-FR" dirty="0"/>
              <a:t>Prestation </a:t>
            </a:r>
          </a:p>
          <a:p>
            <a:r>
              <a:rPr lang="fr-FR" dirty="0"/>
              <a:t>intermédiaire</a:t>
            </a:r>
          </a:p>
        </p:txBody>
      </p:sp>
      <p:sp>
        <p:nvSpPr>
          <p:cNvPr id="20" name="ZoneTexte 19"/>
          <p:cNvSpPr txBox="1"/>
          <p:nvPr/>
        </p:nvSpPr>
        <p:spPr>
          <a:xfrm>
            <a:off x="5724128" y="1045681"/>
            <a:ext cx="2962672" cy="923330"/>
          </a:xfrm>
          <a:prstGeom prst="rect">
            <a:avLst/>
          </a:prstGeom>
          <a:noFill/>
        </p:spPr>
        <p:txBody>
          <a:bodyPr wrap="square" rtlCol="0">
            <a:spAutoFit/>
          </a:bodyPr>
          <a:lstStyle/>
          <a:p>
            <a:r>
              <a:rPr lang="fr-FR" b="1" dirty="0"/>
              <a:t>En ambulatoire: développer une offre de soins pluri-professionnelle </a:t>
            </a:r>
          </a:p>
        </p:txBody>
      </p:sp>
      <p:cxnSp>
        <p:nvCxnSpPr>
          <p:cNvPr id="26" name="Connecteur droit 25"/>
          <p:cNvCxnSpPr>
            <a:cxnSpLocks/>
          </p:cNvCxnSpPr>
          <p:nvPr/>
        </p:nvCxnSpPr>
        <p:spPr>
          <a:xfrm flipH="1" flipV="1">
            <a:off x="3102233" y="4433546"/>
            <a:ext cx="732308" cy="69896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25" name="ZoneTexte 24"/>
          <p:cNvSpPr txBox="1"/>
          <p:nvPr/>
        </p:nvSpPr>
        <p:spPr>
          <a:xfrm>
            <a:off x="6994424" y="2498501"/>
            <a:ext cx="1898056" cy="1323439"/>
          </a:xfrm>
          <a:prstGeom prst="rect">
            <a:avLst/>
          </a:prstGeom>
          <a:noFill/>
        </p:spPr>
        <p:txBody>
          <a:bodyPr wrap="square" rtlCol="0">
            <a:spAutoFit/>
          </a:bodyPr>
          <a:lstStyle/>
          <a:p>
            <a:r>
              <a:rPr lang="fr-FR" sz="2000" dirty="0"/>
              <a:t>Soins ambulatoires Regroupements professionnels </a:t>
            </a:r>
          </a:p>
        </p:txBody>
      </p:sp>
    </p:spTree>
    <p:extLst>
      <p:ext uri="{BB962C8B-B14F-4D97-AF65-F5344CB8AC3E}">
        <p14:creationId xmlns:p14="http://schemas.microsoft.com/office/powerpoint/2010/main" val="205946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4"/>
          <p:cNvSpPr>
            <a:spLocks noGrp="1"/>
          </p:cNvSpPr>
          <p:nvPr>
            <p:ph type="title"/>
          </p:nvPr>
        </p:nvSpPr>
        <p:spPr>
          <a:xfrm>
            <a:off x="107504" y="332656"/>
            <a:ext cx="8928992" cy="1143000"/>
          </a:xfrm>
        </p:spPr>
        <p:txBody>
          <a:bodyPr anchor="ctr"/>
          <a:lstStyle/>
          <a:p>
            <a:pPr algn="ctr"/>
            <a:r>
              <a:rPr lang="fr-FR" altLang="fr-FR" sz="2800" dirty="0">
                <a:ea typeface="ＭＳ Ｐゴシック" pitchFamily="34" charset="-128"/>
              </a:rPr>
              <a:t>LMSS: équipes de soins primaires (ESP) et communauté professionnelle territoriale de santé (CPTS)</a:t>
            </a:r>
          </a:p>
        </p:txBody>
      </p:sp>
      <p:sp>
        <p:nvSpPr>
          <p:cNvPr id="44035" name="Espace réservé du contenu 5"/>
          <p:cNvSpPr>
            <a:spLocks noGrp="1"/>
          </p:cNvSpPr>
          <p:nvPr>
            <p:ph idx="1"/>
          </p:nvPr>
        </p:nvSpPr>
        <p:spPr>
          <a:xfrm>
            <a:off x="250825" y="1484313"/>
            <a:ext cx="8713788" cy="4608512"/>
          </a:xfrm>
        </p:spPr>
        <p:txBody>
          <a:bodyPr/>
          <a:lstStyle/>
          <a:p>
            <a:pPr marL="0" indent="0" algn="just">
              <a:buNone/>
            </a:pPr>
            <a:r>
              <a:rPr lang="fr-FR" altLang="fr-FR" sz="2400" dirty="0">
                <a:ea typeface="ＭＳ Ｐゴシック" pitchFamily="34" charset="-128"/>
              </a:rPr>
              <a:t>« </a:t>
            </a:r>
            <a:r>
              <a:rPr lang="fr-FR" altLang="fr-FR" sz="2400" i="1" dirty="0">
                <a:ea typeface="ＭＳ Ｐゴシック" pitchFamily="34" charset="-128"/>
              </a:rPr>
              <a:t>Une équipe de soins primaires est un ensemble de professionnels de santé constitué autour de médecins généralistes de premier recours, choisissant d’assurer leurs activités de soins de premier recours sur la base d’un </a:t>
            </a:r>
            <a:r>
              <a:rPr lang="fr-FR" altLang="fr-FR" sz="2400" i="1" u="sng" dirty="0">
                <a:ea typeface="ＭＳ Ｐゴシック" pitchFamily="34" charset="-128"/>
              </a:rPr>
              <a:t>projet de santé </a:t>
            </a:r>
            <a:r>
              <a:rPr lang="fr-FR" altLang="fr-FR" sz="2400" i="1" dirty="0">
                <a:ea typeface="ＭＳ Ｐゴシック" pitchFamily="34" charset="-128"/>
              </a:rPr>
              <a:t>qu’ils élaborent. Elle peut prendre la forme d’un centre de santé ou d’une maison de santé.</a:t>
            </a:r>
            <a:r>
              <a:rPr lang="fr-FR" altLang="fr-FR" sz="2400" dirty="0">
                <a:ea typeface="ＭＳ Ｐゴシック" pitchFamily="34" charset="-128"/>
              </a:rPr>
              <a:t> »</a:t>
            </a:r>
          </a:p>
          <a:p>
            <a:pPr marL="0" indent="0" algn="just">
              <a:buFont typeface="Arial" charset="0"/>
              <a:buNone/>
            </a:pPr>
            <a:r>
              <a:rPr lang="fr-FR" altLang="fr-FR" sz="2400" dirty="0">
                <a:ea typeface="ＭＳ Ｐゴシック" pitchFamily="34" charset="-128"/>
              </a:rPr>
              <a:t>« </a:t>
            </a:r>
            <a:r>
              <a:rPr lang="fr-FR" altLang="fr-FR" sz="2400" i="1" dirty="0">
                <a:ea typeface="ＭＳ Ｐゴシック" pitchFamily="34" charset="-128"/>
              </a:rPr>
              <a:t>Une CPTS est composée de professionnels de santé regroupés, le cas échéant, sous la forme d’une ou de plusieurs équipes de soins primaires, ainsi que d’acteurs assurant des soins de premier ou de second recours, et d’acteurs médico-sociaux et sociaux concourant à la réalisation des objectifs du projet régional de santé. Les membres de la CPTS formalisent, à cet effet, un </a:t>
            </a:r>
            <a:r>
              <a:rPr lang="fr-FR" altLang="fr-FR" sz="2400" i="1" u="sng" dirty="0">
                <a:ea typeface="ＭＳ Ｐゴシック" pitchFamily="34" charset="-128"/>
              </a:rPr>
              <a:t>projet de santé</a:t>
            </a:r>
            <a:r>
              <a:rPr lang="fr-FR" altLang="fr-FR" sz="2400" i="1" dirty="0">
                <a:ea typeface="ＭＳ Ｐゴシック" pitchFamily="34" charset="-128"/>
              </a:rPr>
              <a:t>, qu’ils transmettent à L’ARS.</a:t>
            </a:r>
            <a:r>
              <a:rPr lang="fr-FR" altLang="fr-FR" sz="2400" dirty="0">
                <a:ea typeface="ＭＳ Ｐゴシック" pitchFamily="34" charset="-128"/>
              </a:rPr>
              <a:t> » </a:t>
            </a:r>
          </a:p>
          <a:p>
            <a:pPr marL="0" indent="0" algn="just">
              <a:buFont typeface="Arial" charset="0"/>
              <a:buNone/>
            </a:pPr>
            <a:endParaRPr lang="fr-FR" altLang="fr-FR" sz="2400" dirty="0">
              <a:ea typeface="ＭＳ Ｐゴシック" pitchFamily="34" charset="-128"/>
            </a:endParaRPr>
          </a:p>
          <a:p>
            <a:pPr marL="0" indent="0" algn="just">
              <a:buFont typeface="Arial" charset="0"/>
              <a:buNone/>
            </a:pPr>
            <a:endParaRPr lang="fr-FR" altLang="fr-FR" sz="2400" dirty="0">
              <a:ea typeface="ＭＳ Ｐゴシック" pitchFamily="34" charset="-128"/>
            </a:endParaRPr>
          </a:p>
          <a:p>
            <a:pPr marL="0" indent="0" algn="just">
              <a:buFont typeface="Arial" charset="0"/>
              <a:buNone/>
            </a:pPr>
            <a:endParaRPr lang="fr-FR" altLang="fr-FR" sz="2400" dirty="0">
              <a:ea typeface="ＭＳ Ｐゴシック" pitchFamily="34" charset="-128"/>
            </a:endParaRPr>
          </a:p>
          <a:p>
            <a:pPr marL="0" indent="0" algn="just">
              <a:buFont typeface="Arial" charset="0"/>
              <a:buNone/>
            </a:pPr>
            <a:endParaRPr lang="fr-FR" altLang="fr-FR" sz="2400" dirty="0">
              <a:ea typeface="ＭＳ Ｐゴシック" pitchFamily="34" charset="-128"/>
            </a:endParaRPr>
          </a:p>
        </p:txBody>
      </p:sp>
      <p:sp>
        <p:nvSpPr>
          <p:cNvPr id="44036" name="Espace réservé du numéro de diapositive 3"/>
          <p:cNvSpPr>
            <a:spLocks noGrp="1"/>
          </p:cNvSpPr>
          <p:nvPr>
            <p:ph type="sldNum" sz="quarter" idx="11"/>
          </p:nvPr>
        </p:nvSpPr>
        <p:spPr>
          <a:noFill/>
        </p:spPr>
        <p:txBody>
          <a:bodyPr/>
          <a:lstStyle/>
          <a:p>
            <a:fld id="{60DE67C3-B973-4514-9CC0-0CEC0F255898}" type="slidenum">
              <a:rPr lang="fr-FR" altLang="fr-FR"/>
              <a:pPr/>
              <a:t>12</a:t>
            </a:fld>
            <a:endParaRPr lang="fr-FR"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lstStyle/>
          <a:p>
            <a:r>
              <a:rPr lang="fr-FR" dirty="0"/>
              <a:t>Efficience = adapter </a:t>
            </a:r>
            <a:r>
              <a:rPr lang="fr-FR"/>
              <a:t>la tarification </a:t>
            </a:r>
            <a:r>
              <a:rPr lang="fr-FR" dirty="0"/>
              <a:t>/rémunération aux résultats </a:t>
            </a:r>
          </a:p>
        </p:txBody>
      </p:sp>
      <p:sp>
        <p:nvSpPr>
          <p:cNvPr id="3" name="Espace réservé du contenu 2"/>
          <p:cNvSpPr>
            <a:spLocks noGrp="1"/>
          </p:cNvSpPr>
          <p:nvPr>
            <p:ph idx="1"/>
          </p:nvPr>
        </p:nvSpPr>
        <p:spPr>
          <a:xfrm>
            <a:off x="474320" y="1830387"/>
            <a:ext cx="8229600" cy="4525963"/>
          </a:xfrm>
        </p:spPr>
        <p:txBody>
          <a:bodyPr/>
          <a:lstStyle/>
          <a:p>
            <a:r>
              <a:rPr lang="fr-FR" dirty="0"/>
              <a:t>Rémunération mixte incluant une part forfaitaire modulée selon les résultats obtenus ET la satisfaction des patients</a:t>
            </a:r>
          </a:p>
          <a:p>
            <a:pPr lvl="1"/>
            <a:r>
              <a:rPr lang="fr-FR" dirty="0"/>
              <a:t>Indicateur d’hospitalisations évitables</a:t>
            </a:r>
          </a:p>
          <a:p>
            <a:pPr lvl="1"/>
            <a:r>
              <a:rPr lang="fr-FR" dirty="0"/>
              <a:t>Ré hospitalisations </a:t>
            </a:r>
          </a:p>
          <a:p>
            <a:pPr lvl="1"/>
            <a:r>
              <a:rPr lang="fr-FR" dirty="0" err="1"/>
              <a:t>PROM’s</a:t>
            </a:r>
            <a:endParaRPr lang="fr-FR" dirty="0"/>
          </a:p>
          <a:p>
            <a:r>
              <a:rPr lang="fr-FR" dirty="0"/>
              <a:t>Organisation territoriale de l’offre de soins et responsabilité collective</a:t>
            </a:r>
          </a:p>
          <a:p>
            <a:pPr lvl="1"/>
            <a:endParaRPr lang="fr-FR" dirty="0"/>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13</a:t>
            </a:fld>
            <a:endParaRPr lang="fr-FR"/>
          </a:p>
        </p:txBody>
      </p:sp>
    </p:spTree>
    <p:extLst>
      <p:ext uri="{BB962C8B-B14F-4D97-AF65-F5344CB8AC3E}">
        <p14:creationId xmlns:p14="http://schemas.microsoft.com/office/powerpoint/2010/main" val="311180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5"/>
          <p:cNvSpPr>
            <a:spLocks noGrp="1"/>
          </p:cNvSpPr>
          <p:nvPr>
            <p:ph type="title"/>
          </p:nvPr>
        </p:nvSpPr>
        <p:spPr>
          <a:xfrm>
            <a:off x="467544" y="188640"/>
            <a:ext cx="8229600" cy="1143000"/>
          </a:xfrm>
        </p:spPr>
        <p:txBody>
          <a:bodyPr/>
          <a:lstStyle/>
          <a:p>
            <a:pPr algn="ctr"/>
            <a:r>
              <a:rPr lang="fr-FR" altLang="fr-FR" sz="3600" dirty="0"/>
              <a:t>Pathologies associées aux hospitalisations évitables</a:t>
            </a:r>
          </a:p>
        </p:txBody>
      </p:sp>
      <p:sp>
        <p:nvSpPr>
          <p:cNvPr id="11267" name="Espace réservé du contenu 6"/>
          <p:cNvSpPr>
            <a:spLocks noGrp="1"/>
          </p:cNvSpPr>
          <p:nvPr>
            <p:ph idx="1"/>
          </p:nvPr>
        </p:nvSpPr>
        <p:spPr>
          <a:xfrm>
            <a:off x="539750" y="1628801"/>
            <a:ext cx="8064698" cy="3888432"/>
          </a:xfrm>
        </p:spPr>
        <p:txBody>
          <a:bodyPr anchor="ctr"/>
          <a:lstStyle/>
          <a:p>
            <a:r>
              <a:rPr lang="fr-FR" altLang="fr-FR" dirty="0"/>
              <a:t>Déshydratation de l’adulte</a:t>
            </a:r>
          </a:p>
          <a:p>
            <a:r>
              <a:rPr lang="fr-FR" altLang="fr-FR" dirty="0"/>
              <a:t>Asthme de l’adulte</a:t>
            </a:r>
          </a:p>
          <a:p>
            <a:r>
              <a:rPr lang="fr-FR" altLang="fr-FR" dirty="0"/>
              <a:t>BPCO</a:t>
            </a:r>
          </a:p>
          <a:p>
            <a:r>
              <a:rPr lang="fr-FR" altLang="fr-FR" b="1" dirty="0"/>
              <a:t>Complications du diabète</a:t>
            </a:r>
          </a:p>
          <a:p>
            <a:r>
              <a:rPr lang="fr-FR" altLang="fr-FR" dirty="0"/>
              <a:t>Angor sans IDM</a:t>
            </a:r>
          </a:p>
          <a:p>
            <a:r>
              <a:rPr lang="fr-FR" altLang="fr-FR" dirty="0"/>
              <a:t>Insuffisance cardiaque</a:t>
            </a:r>
          </a:p>
        </p:txBody>
      </p:sp>
      <p:sp>
        <p:nvSpPr>
          <p:cNvPr id="11270" name="Espace réservé du numéro de diapositive 4"/>
          <p:cNvSpPr>
            <a:spLocks noGrp="1"/>
          </p:cNvSpPr>
          <p:nvPr>
            <p:ph type="sldNum" sz="quarter" idx="12"/>
          </p:nvPr>
        </p:nvSpPr>
        <p:spPr>
          <a:noFill/>
          <a:ln>
            <a:miter lim="800000"/>
            <a:headEnd/>
            <a:tailEnd/>
          </a:ln>
        </p:spPr>
        <p:txBody>
          <a:bodyPr/>
          <a:lstStyle/>
          <a:p>
            <a:fld id="{9CAE9A81-552C-4402-9A69-8487502D17D7}" type="slidenum">
              <a:rPr lang="fr-FR" altLang="fr-FR">
                <a:solidFill>
                  <a:schemeClr val="tx1"/>
                </a:solidFill>
              </a:rPr>
              <a:pPr/>
              <a:t>14</a:t>
            </a:fld>
            <a:endParaRPr lang="fr-FR" altLang="fr-FR">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chor="ctr"/>
          <a:lstStyle/>
          <a:p>
            <a:r>
              <a:rPr lang="fr-FR" dirty="0"/>
              <a:t>Le bon patient au bon endroit ?</a:t>
            </a:r>
          </a:p>
        </p:txBody>
      </p:sp>
      <p:sp>
        <p:nvSpPr>
          <p:cNvPr id="6" name="Espace réservé du contenu 5"/>
          <p:cNvSpPr>
            <a:spLocks noGrp="1"/>
          </p:cNvSpPr>
          <p:nvPr>
            <p:ph idx="1"/>
          </p:nvPr>
        </p:nvSpPr>
        <p:spPr>
          <a:xfrm>
            <a:off x="457200" y="1600200"/>
            <a:ext cx="8252460" cy="4525963"/>
          </a:xfrm>
        </p:spPr>
        <p:txBody>
          <a:bodyPr anchor="ctr"/>
          <a:lstStyle/>
          <a:p>
            <a:r>
              <a:rPr lang="fr-FR" sz="2400" dirty="0"/>
              <a:t>X,  homme 22 ans, DT1 depuis 12 ans , HbA1c 9% sous multi-injections. Indication d’un </a:t>
            </a:r>
            <a:r>
              <a:rPr lang="fr-FR" sz="2400" b="1" dirty="0"/>
              <a:t>traitement par pompe à insuline </a:t>
            </a:r>
            <a:r>
              <a:rPr lang="fr-FR" sz="2400" dirty="0"/>
              <a:t>et monitoring continu de la glycémie</a:t>
            </a:r>
          </a:p>
          <a:p>
            <a:r>
              <a:rPr lang="fr-FR" sz="2400" dirty="0"/>
              <a:t>Y, homme 56 ans, DT2 depuis 25 ans, HbA1c 9% sous ADO + insuline, IMC 36 kg/m</a:t>
            </a:r>
            <a:r>
              <a:rPr lang="fr-FR" sz="2400" baseline="30000" dirty="0"/>
              <a:t>2</a:t>
            </a:r>
            <a:r>
              <a:rPr lang="fr-FR" sz="2400" dirty="0"/>
              <a:t>, cardiopathie ischémique et insuffisance cardiaque, </a:t>
            </a:r>
            <a:r>
              <a:rPr lang="fr-FR" sz="2400" b="1" dirty="0"/>
              <a:t>mal perforant plantaire depuis 1 an</a:t>
            </a:r>
            <a:r>
              <a:rPr lang="fr-FR" sz="2400" dirty="0"/>
              <a:t> </a:t>
            </a:r>
          </a:p>
          <a:p>
            <a:r>
              <a:rPr lang="fr-FR" sz="2400" dirty="0"/>
              <a:t>Z, 66 ans, femme DT2 depuis 16 ans, </a:t>
            </a:r>
            <a:r>
              <a:rPr lang="fr-FR" sz="2400" b="1" dirty="0"/>
              <a:t>HbA1c 9% sous trithérapie par ADO</a:t>
            </a:r>
            <a:r>
              <a:rPr lang="fr-FR" sz="2400" dirty="0"/>
              <a:t>, IMC 27 kg/m</a:t>
            </a:r>
            <a:r>
              <a:rPr lang="fr-FR" sz="2400" baseline="30000" dirty="0"/>
              <a:t>2</a:t>
            </a:r>
            <a:r>
              <a:rPr lang="fr-FR" sz="2400" dirty="0"/>
              <a:t>, pas de complication dégénérative, rétrécissement aortique moyennement serré</a:t>
            </a:r>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15</a:t>
            </a:fld>
            <a:endParaRPr lang="fr-FR" dirty="0"/>
          </a:p>
        </p:txBody>
      </p:sp>
    </p:spTree>
    <p:extLst>
      <p:ext uri="{BB962C8B-B14F-4D97-AF65-F5344CB8AC3E}">
        <p14:creationId xmlns:p14="http://schemas.microsoft.com/office/powerpoint/2010/main" val="254688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83568" y="836712"/>
            <a:ext cx="8003232" cy="4968552"/>
          </a:xfrm>
        </p:spPr>
        <p:txBody>
          <a:bodyPr anchor="ctr"/>
          <a:lstStyle/>
          <a:p>
            <a:r>
              <a:rPr lang="fr-FR" sz="4000" dirty="0">
                <a:solidFill>
                  <a:schemeClr val="tx1"/>
                </a:solidFill>
              </a:rPr>
              <a:t>L’efficience des soins est l’obtention de </a:t>
            </a:r>
            <a:r>
              <a:rPr lang="fr-FR" sz="4000" b="1" dirty="0">
                <a:solidFill>
                  <a:schemeClr val="tx1"/>
                </a:solidFill>
              </a:rPr>
              <a:t>résultats</a:t>
            </a:r>
            <a:r>
              <a:rPr lang="fr-FR" sz="4000" dirty="0">
                <a:solidFill>
                  <a:schemeClr val="tx1"/>
                </a:solidFill>
              </a:rPr>
              <a:t> (efficacité) au meilleur coût possible</a:t>
            </a:r>
          </a:p>
          <a:p>
            <a:pPr marL="571500" indent="-571500">
              <a:buFont typeface="Wingdings" panose="05000000000000000000" pitchFamily="2" charset="2"/>
              <a:buChar char="§"/>
            </a:pPr>
            <a:r>
              <a:rPr lang="fr-FR" sz="4000" dirty="0">
                <a:solidFill>
                  <a:schemeClr val="tx1"/>
                </a:solidFill>
              </a:rPr>
              <a:t>Elle se mesure à partir d’un rapport entre les résultats obtenus et les ressources mobilisées</a:t>
            </a:r>
          </a:p>
          <a:p>
            <a:pPr marL="571500" indent="-571500">
              <a:buFont typeface="Arial" panose="020B0604020202020204" pitchFamily="34" charset="0"/>
              <a:buChar char="•"/>
            </a:pPr>
            <a:r>
              <a:rPr lang="fr-FR" sz="4000" dirty="0">
                <a:solidFill>
                  <a:schemeClr val="tx1"/>
                </a:solidFill>
              </a:rPr>
              <a:t>Elle implique une </a:t>
            </a:r>
            <a:r>
              <a:rPr lang="fr-FR" sz="4000" b="1" dirty="0">
                <a:solidFill>
                  <a:schemeClr val="tx1"/>
                </a:solidFill>
              </a:rPr>
              <a:t>comparaison</a:t>
            </a:r>
            <a:r>
              <a:rPr lang="fr-FR" sz="4000" dirty="0">
                <a:solidFill>
                  <a:schemeClr val="tx1"/>
                </a:solidFill>
              </a:rPr>
              <a:t> entre les offres de soins.</a:t>
            </a:r>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2</a:t>
            </a:fld>
            <a:endParaRPr lang="fr-FR"/>
          </a:p>
        </p:txBody>
      </p:sp>
    </p:spTree>
    <p:extLst>
      <p:ext uri="{BB962C8B-B14F-4D97-AF65-F5344CB8AC3E}">
        <p14:creationId xmlns:p14="http://schemas.microsoft.com/office/powerpoint/2010/main" val="97042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virage ambulatoire</a:t>
            </a:r>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3</a:t>
            </a:fld>
            <a:endParaRPr lang="fr-FR"/>
          </a:p>
        </p:txBody>
      </p:sp>
      <p:cxnSp>
        <p:nvCxnSpPr>
          <p:cNvPr id="9" name="Connecteur droit 8"/>
          <p:cNvCxnSpPr/>
          <p:nvPr/>
        </p:nvCxnSpPr>
        <p:spPr>
          <a:xfrm>
            <a:off x="726119" y="5733256"/>
            <a:ext cx="73772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Flèche droite à entaille 9"/>
          <p:cNvSpPr/>
          <p:nvPr/>
        </p:nvSpPr>
        <p:spPr>
          <a:xfrm>
            <a:off x="1984387" y="3020375"/>
            <a:ext cx="106824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23528" y="2700054"/>
            <a:ext cx="1944216" cy="1261884"/>
          </a:xfrm>
          <a:prstGeom prst="rect">
            <a:avLst/>
          </a:prstGeom>
          <a:noFill/>
        </p:spPr>
        <p:txBody>
          <a:bodyPr wrap="square" rtlCol="0">
            <a:spAutoFit/>
          </a:bodyPr>
          <a:lstStyle/>
          <a:p>
            <a:r>
              <a:rPr lang="fr-FR" sz="2000" dirty="0"/>
              <a:t>Hospitalisation avec hébergement</a:t>
            </a:r>
          </a:p>
          <a:p>
            <a:r>
              <a:rPr lang="fr-FR" sz="1600" dirty="0">
                <a:sym typeface="Wingdings"/>
              </a:rPr>
              <a:t> </a:t>
            </a:r>
            <a:r>
              <a:rPr lang="fr-FR" sz="1600" dirty="0"/>
              <a:t>DMS et indications</a:t>
            </a:r>
          </a:p>
        </p:txBody>
      </p:sp>
      <p:sp>
        <p:nvSpPr>
          <p:cNvPr id="12" name="ZoneTexte 11"/>
          <p:cNvSpPr txBox="1"/>
          <p:nvPr/>
        </p:nvSpPr>
        <p:spPr>
          <a:xfrm>
            <a:off x="2838785" y="2700053"/>
            <a:ext cx="1527080" cy="1015663"/>
          </a:xfrm>
          <a:prstGeom prst="rect">
            <a:avLst/>
          </a:prstGeom>
          <a:noFill/>
        </p:spPr>
        <p:txBody>
          <a:bodyPr wrap="square" rtlCol="0">
            <a:spAutoFit/>
          </a:bodyPr>
          <a:lstStyle/>
          <a:p>
            <a:pPr algn="ctr"/>
            <a:r>
              <a:rPr lang="fr-FR" sz="2000" dirty="0"/>
              <a:t>Médecine et </a:t>
            </a:r>
          </a:p>
          <a:p>
            <a:pPr algn="ctr"/>
            <a:r>
              <a:rPr lang="fr-FR" sz="2000" dirty="0"/>
              <a:t>chirurgie ambulatoire</a:t>
            </a:r>
          </a:p>
        </p:txBody>
      </p:sp>
      <p:sp>
        <p:nvSpPr>
          <p:cNvPr id="13" name="Flèche droite à entaille 12"/>
          <p:cNvSpPr/>
          <p:nvPr/>
        </p:nvSpPr>
        <p:spPr>
          <a:xfrm>
            <a:off x="4131896" y="2971874"/>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Virage 13"/>
          <p:cNvSpPr/>
          <p:nvPr/>
        </p:nvSpPr>
        <p:spPr>
          <a:xfrm>
            <a:off x="3477156" y="1765136"/>
            <a:ext cx="531246" cy="8547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4078582" y="1566216"/>
            <a:ext cx="2725666" cy="646331"/>
          </a:xfrm>
          <a:prstGeom prst="rect">
            <a:avLst/>
          </a:prstGeom>
          <a:noFill/>
        </p:spPr>
        <p:txBody>
          <a:bodyPr wrap="square" rtlCol="0">
            <a:spAutoFit/>
          </a:bodyPr>
          <a:lstStyle/>
          <a:p>
            <a:r>
              <a:rPr lang="fr-FR" dirty="0"/>
              <a:t>HDJ - ACE</a:t>
            </a:r>
          </a:p>
          <a:p>
            <a:r>
              <a:rPr lang="fr-FR" dirty="0"/>
              <a:t>Prestation intermédiaire</a:t>
            </a:r>
          </a:p>
        </p:txBody>
      </p:sp>
      <p:sp>
        <p:nvSpPr>
          <p:cNvPr id="16" name="ZoneTexte 15"/>
          <p:cNvSpPr txBox="1"/>
          <p:nvPr/>
        </p:nvSpPr>
        <p:spPr>
          <a:xfrm>
            <a:off x="6994424" y="2498501"/>
            <a:ext cx="1898056" cy="1323439"/>
          </a:xfrm>
          <a:prstGeom prst="rect">
            <a:avLst/>
          </a:prstGeom>
          <a:noFill/>
        </p:spPr>
        <p:txBody>
          <a:bodyPr wrap="square" rtlCol="0">
            <a:spAutoFit/>
          </a:bodyPr>
          <a:lstStyle/>
          <a:p>
            <a:r>
              <a:rPr lang="fr-FR" sz="2000" dirty="0"/>
              <a:t>Soins ambulatoires Regroupements professionnels </a:t>
            </a:r>
          </a:p>
        </p:txBody>
      </p:sp>
      <p:sp>
        <p:nvSpPr>
          <p:cNvPr id="17" name="ZoneTexte 16"/>
          <p:cNvSpPr txBox="1"/>
          <p:nvPr/>
        </p:nvSpPr>
        <p:spPr>
          <a:xfrm>
            <a:off x="4929192" y="2884345"/>
            <a:ext cx="1404924" cy="707886"/>
          </a:xfrm>
          <a:prstGeom prst="rect">
            <a:avLst/>
          </a:prstGeom>
          <a:noFill/>
        </p:spPr>
        <p:txBody>
          <a:bodyPr wrap="square" rtlCol="0">
            <a:spAutoFit/>
          </a:bodyPr>
          <a:lstStyle/>
          <a:p>
            <a:r>
              <a:rPr lang="fr-FR" sz="2000" dirty="0"/>
              <a:t>Transition HAD</a:t>
            </a:r>
          </a:p>
        </p:txBody>
      </p:sp>
      <p:sp>
        <p:nvSpPr>
          <p:cNvPr id="18" name="Flèche droite à entaille 12"/>
          <p:cNvSpPr/>
          <p:nvPr/>
        </p:nvSpPr>
        <p:spPr>
          <a:xfrm>
            <a:off x="6195306" y="3003171"/>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emi-tour 5"/>
          <p:cNvSpPr/>
          <p:nvPr/>
        </p:nvSpPr>
        <p:spPr>
          <a:xfrm rot="10800000">
            <a:off x="1440566" y="3925305"/>
            <a:ext cx="5219666" cy="975447"/>
          </a:xfrm>
          <a:prstGeom prst="uturnArrow">
            <a:avLst>
              <a:gd name="adj1" fmla="val 25000"/>
              <a:gd name="adj2" fmla="val 25000"/>
              <a:gd name="adj3" fmla="val 25000"/>
              <a:gd name="adj4" fmla="val 46833"/>
              <a:gd name="adj5" fmla="val 75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3912920" y="4828125"/>
            <a:ext cx="2032544" cy="400110"/>
          </a:xfrm>
          <a:prstGeom prst="rect">
            <a:avLst/>
          </a:prstGeom>
          <a:noFill/>
        </p:spPr>
        <p:txBody>
          <a:bodyPr wrap="none" rtlCol="0">
            <a:spAutoFit/>
          </a:bodyPr>
          <a:lstStyle/>
          <a:p>
            <a:r>
              <a:rPr lang="fr-FR" sz="2000" dirty="0"/>
              <a:t>Ré hospitalisation</a:t>
            </a:r>
          </a:p>
        </p:txBody>
      </p:sp>
      <p:sp>
        <p:nvSpPr>
          <p:cNvPr id="22" name="ZoneTexte 21"/>
          <p:cNvSpPr txBox="1"/>
          <p:nvPr/>
        </p:nvSpPr>
        <p:spPr>
          <a:xfrm>
            <a:off x="7174700" y="4373128"/>
            <a:ext cx="1286857" cy="707886"/>
          </a:xfrm>
          <a:prstGeom prst="rect">
            <a:avLst/>
          </a:prstGeom>
          <a:noFill/>
        </p:spPr>
        <p:txBody>
          <a:bodyPr wrap="square" rtlCol="0">
            <a:spAutoFit/>
          </a:bodyPr>
          <a:lstStyle/>
          <a:p>
            <a:r>
              <a:rPr lang="fr-FR" sz="2000" dirty="0"/>
              <a:t>Maintien à domicile</a:t>
            </a:r>
          </a:p>
        </p:txBody>
      </p:sp>
      <p:sp>
        <p:nvSpPr>
          <p:cNvPr id="23" name="Flèche : bas 22"/>
          <p:cNvSpPr/>
          <p:nvPr/>
        </p:nvSpPr>
        <p:spPr>
          <a:xfrm>
            <a:off x="7607075" y="3825547"/>
            <a:ext cx="336377" cy="590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angle droit 4"/>
          <p:cNvSpPr/>
          <p:nvPr/>
        </p:nvSpPr>
        <p:spPr>
          <a:xfrm rot="5400000">
            <a:off x="3608449" y="3660257"/>
            <a:ext cx="608942"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283967" y="3861048"/>
            <a:ext cx="1176467" cy="707886"/>
          </a:xfrm>
          <a:prstGeom prst="rect">
            <a:avLst/>
          </a:prstGeom>
          <a:noFill/>
        </p:spPr>
        <p:txBody>
          <a:bodyPr wrap="square" rtlCol="0">
            <a:spAutoFit/>
          </a:bodyPr>
          <a:lstStyle/>
          <a:p>
            <a:r>
              <a:rPr lang="fr-FR" sz="2000" dirty="0"/>
              <a:t>RAAC</a:t>
            </a:r>
          </a:p>
          <a:p>
            <a:r>
              <a:rPr lang="fr-FR" sz="2000" dirty="0"/>
              <a:t>ou RRAC</a:t>
            </a:r>
          </a:p>
        </p:txBody>
      </p:sp>
      <p:sp>
        <p:nvSpPr>
          <p:cNvPr id="21" name="Flèche : pentagone 20"/>
          <p:cNvSpPr/>
          <p:nvPr/>
        </p:nvSpPr>
        <p:spPr>
          <a:xfrm rot="5400000" flipV="1">
            <a:off x="6233588" y="3609402"/>
            <a:ext cx="613262" cy="240031"/>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p:nvCxnSpPr>
        <p:spPr>
          <a:xfrm flipV="1">
            <a:off x="3087910" y="4410238"/>
            <a:ext cx="778492" cy="696478"/>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Connecteur droit 24"/>
          <p:cNvCxnSpPr>
            <a:cxnSpLocks/>
          </p:cNvCxnSpPr>
          <p:nvPr/>
        </p:nvCxnSpPr>
        <p:spPr>
          <a:xfrm flipH="1" flipV="1">
            <a:off x="3151115" y="4342256"/>
            <a:ext cx="591664" cy="815015"/>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301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392650" y="904477"/>
            <a:ext cx="3094086" cy="1556846"/>
          </a:xfrm>
          <a:prstGeom prst="ellipse">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4</a:t>
            </a:fld>
            <a:endParaRPr lang="fr-FR"/>
          </a:p>
        </p:txBody>
      </p:sp>
      <p:cxnSp>
        <p:nvCxnSpPr>
          <p:cNvPr id="9" name="Connecteur droit 8"/>
          <p:cNvCxnSpPr/>
          <p:nvPr/>
        </p:nvCxnSpPr>
        <p:spPr>
          <a:xfrm>
            <a:off x="726119" y="5733256"/>
            <a:ext cx="73772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Flèche droite à entaille 9"/>
          <p:cNvSpPr/>
          <p:nvPr/>
        </p:nvSpPr>
        <p:spPr>
          <a:xfrm>
            <a:off x="1984387" y="3020375"/>
            <a:ext cx="106824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1226" y="2700054"/>
            <a:ext cx="1796518" cy="1015663"/>
          </a:xfrm>
          <a:prstGeom prst="rect">
            <a:avLst/>
          </a:prstGeom>
          <a:noFill/>
        </p:spPr>
        <p:txBody>
          <a:bodyPr wrap="square" rtlCol="0">
            <a:spAutoFit/>
          </a:bodyPr>
          <a:lstStyle/>
          <a:p>
            <a:r>
              <a:rPr lang="fr-FR" sz="2000" dirty="0"/>
              <a:t>Hospitalisation avec hébergement</a:t>
            </a:r>
          </a:p>
        </p:txBody>
      </p:sp>
      <p:sp>
        <p:nvSpPr>
          <p:cNvPr id="12" name="ZoneTexte 11"/>
          <p:cNvSpPr txBox="1"/>
          <p:nvPr/>
        </p:nvSpPr>
        <p:spPr>
          <a:xfrm>
            <a:off x="2838785" y="2700053"/>
            <a:ext cx="1527080" cy="1015663"/>
          </a:xfrm>
          <a:prstGeom prst="rect">
            <a:avLst/>
          </a:prstGeom>
          <a:noFill/>
        </p:spPr>
        <p:txBody>
          <a:bodyPr wrap="square" rtlCol="0">
            <a:spAutoFit/>
          </a:bodyPr>
          <a:lstStyle/>
          <a:p>
            <a:pPr algn="ctr"/>
            <a:r>
              <a:rPr lang="fr-FR" sz="2000" dirty="0"/>
              <a:t>Médecine et</a:t>
            </a:r>
          </a:p>
          <a:p>
            <a:pPr algn="ctr"/>
            <a:r>
              <a:rPr lang="fr-FR" sz="2000" dirty="0"/>
              <a:t>chirurgie ambulatoire</a:t>
            </a:r>
          </a:p>
        </p:txBody>
      </p:sp>
      <p:sp>
        <p:nvSpPr>
          <p:cNvPr id="13" name="Flèche droite à entaille 12"/>
          <p:cNvSpPr/>
          <p:nvPr/>
        </p:nvSpPr>
        <p:spPr>
          <a:xfrm>
            <a:off x="4131896" y="2971874"/>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Virage 13"/>
          <p:cNvSpPr/>
          <p:nvPr/>
        </p:nvSpPr>
        <p:spPr>
          <a:xfrm>
            <a:off x="3477156" y="1765136"/>
            <a:ext cx="531246" cy="8547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4929192" y="2884345"/>
            <a:ext cx="1404924" cy="707886"/>
          </a:xfrm>
          <a:prstGeom prst="rect">
            <a:avLst/>
          </a:prstGeom>
          <a:noFill/>
        </p:spPr>
        <p:txBody>
          <a:bodyPr wrap="square" rtlCol="0">
            <a:spAutoFit/>
          </a:bodyPr>
          <a:lstStyle/>
          <a:p>
            <a:r>
              <a:rPr lang="fr-FR" sz="2000" dirty="0"/>
              <a:t>Transition HAD</a:t>
            </a:r>
          </a:p>
        </p:txBody>
      </p:sp>
      <p:sp>
        <p:nvSpPr>
          <p:cNvPr id="18" name="Flèche droite à entaille 12"/>
          <p:cNvSpPr/>
          <p:nvPr/>
        </p:nvSpPr>
        <p:spPr>
          <a:xfrm>
            <a:off x="6195306" y="3003171"/>
            <a:ext cx="850272" cy="4097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emi-tour 5"/>
          <p:cNvSpPr/>
          <p:nvPr/>
        </p:nvSpPr>
        <p:spPr>
          <a:xfrm rot="10800000">
            <a:off x="1440566" y="3925305"/>
            <a:ext cx="5219666" cy="975447"/>
          </a:xfrm>
          <a:prstGeom prst="uturnArrow">
            <a:avLst>
              <a:gd name="adj1" fmla="val 25000"/>
              <a:gd name="adj2" fmla="val 25000"/>
              <a:gd name="adj3" fmla="val 25000"/>
              <a:gd name="adj4" fmla="val 46833"/>
              <a:gd name="adj5" fmla="val 75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8" name="Connecteur droit 7"/>
          <p:cNvCxnSpPr/>
          <p:nvPr/>
        </p:nvCxnSpPr>
        <p:spPr>
          <a:xfrm flipV="1">
            <a:off x="3087910" y="4410238"/>
            <a:ext cx="778492" cy="696478"/>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9" name="ZoneTexte 18"/>
          <p:cNvSpPr txBox="1"/>
          <p:nvPr/>
        </p:nvSpPr>
        <p:spPr>
          <a:xfrm>
            <a:off x="3912920" y="4828125"/>
            <a:ext cx="2032544" cy="400110"/>
          </a:xfrm>
          <a:prstGeom prst="rect">
            <a:avLst/>
          </a:prstGeom>
          <a:noFill/>
        </p:spPr>
        <p:txBody>
          <a:bodyPr wrap="none" rtlCol="0">
            <a:spAutoFit/>
          </a:bodyPr>
          <a:lstStyle/>
          <a:p>
            <a:r>
              <a:rPr lang="fr-FR" sz="2000" dirty="0"/>
              <a:t>Ré hospitalisation</a:t>
            </a:r>
          </a:p>
        </p:txBody>
      </p:sp>
      <p:sp>
        <p:nvSpPr>
          <p:cNvPr id="22" name="ZoneTexte 21"/>
          <p:cNvSpPr txBox="1"/>
          <p:nvPr/>
        </p:nvSpPr>
        <p:spPr>
          <a:xfrm>
            <a:off x="7236296" y="4570734"/>
            <a:ext cx="1286857" cy="707886"/>
          </a:xfrm>
          <a:prstGeom prst="rect">
            <a:avLst/>
          </a:prstGeom>
          <a:noFill/>
        </p:spPr>
        <p:txBody>
          <a:bodyPr wrap="square" rtlCol="0">
            <a:spAutoFit/>
          </a:bodyPr>
          <a:lstStyle/>
          <a:p>
            <a:r>
              <a:rPr lang="fr-FR" sz="2000" dirty="0"/>
              <a:t>Maintien à domicile</a:t>
            </a:r>
          </a:p>
        </p:txBody>
      </p:sp>
      <p:sp>
        <p:nvSpPr>
          <p:cNvPr id="23" name="Flèche : bas 22"/>
          <p:cNvSpPr/>
          <p:nvPr/>
        </p:nvSpPr>
        <p:spPr>
          <a:xfrm>
            <a:off x="7607075" y="3901266"/>
            <a:ext cx="336377" cy="590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angle droit 4"/>
          <p:cNvSpPr/>
          <p:nvPr/>
        </p:nvSpPr>
        <p:spPr>
          <a:xfrm rot="5400000">
            <a:off x="3608449" y="3660257"/>
            <a:ext cx="608942"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211960" y="3861048"/>
            <a:ext cx="807056" cy="707886"/>
          </a:xfrm>
          <a:prstGeom prst="rect">
            <a:avLst/>
          </a:prstGeom>
          <a:noFill/>
        </p:spPr>
        <p:txBody>
          <a:bodyPr wrap="square" rtlCol="0">
            <a:spAutoFit/>
          </a:bodyPr>
          <a:lstStyle/>
          <a:p>
            <a:r>
              <a:rPr lang="fr-FR" sz="2000" dirty="0"/>
              <a:t>RAAC</a:t>
            </a:r>
          </a:p>
          <a:p>
            <a:r>
              <a:rPr lang="fr-FR" sz="2000" dirty="0"/>
              <a:t>RRAC</a:t>
            </a:r>
          </a:p>
        </p:txBody>
      </p:sp>
      <p:sp>
        <p:nvSpPr>
          <p:cNvPr id="21" name="Flèche : pentagone 20"/>
          <p:cNvSpPr/>
          <p:nvPr/>
        </p:nvSpPr>
        <p:spPr>
          <a:xfrm rot="5400000" flipV="1">
            <a:off x="6233587" y="3609401"/>
            <a:ext cx="613262" cy="240031"/>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72474" y="1505503"/>
            <a:ext cx="2681842" cy="646331"/>
          </a:xfrm>
          <a:prstGeom prst="rect">
            <a:avLst/>
          </a:prstGeom>
          <a:noFill/>
        </p:spPr>
        <p:txBody>
          <a:bodyPr wrap="square" rtlCol="0">
            <a:spAutoFit/>
          </a:bodyPr>
          <a:lstStyle/>
          <a:p>
            <a:r>
              <a:rPr lang="fr-FR" dirty="0"/>
              <a:t>HDJ - ACE </a:t>
            </a:r>
          </a:p>
          <a:p>
            <a:r>
              <a:rPr lang="fr-FR" dirty="0"/>
              <a:t>Prestation intermédiaire</a:t>
            </a:r>
          </a:p>
        </p:txBody>
      </p:sp>
      <p:sp>
        <p:nvSpPr>
          <p:cNvPr id="15" name="Rectangle 14"/>
          <p:cNvSpPr/>
          <p:nvPr/>
        </p:nvSpPr>
        <p:spPr>
          <a:xfrm>
            <a:off x="552785" y="1206813"/>
            <a:ext cx="3000095" cy="923330"/>
          </a:xfrm>
          <a:prstGeom prst="rect">
            <a:avLst/>
          </a:prstGeom>
        </p:spPr>
        <p:txBody>
          <a:bodyPr wrap="square">
            <a:spAutoFit/>
          </a:bodyPr>
          <a:lstStyle/>
          <a:p>
            <a:r>
              <a:rPr lang="fr-FR" b="1" dirty="0"/>
              <a:t>En établissement de santé: gérer des modèles tarifaires et organisationnels distincts</a:t>
            </a:r>
          </a:p>
        </p:txBody>
      </p:sp>
      <p:cxnSp>
        <p:nvCxnSpPr>
          <p:cNvPr id="26" name="Connecteur droit 25"/>
          <p:cNvCxnSpPr>
            <a:cxnSpLocks/>
          </p:cNvCxnSpPr>
          <p:nvPr/>
        </p:nvCxnSpPr>
        <p:spPr>
          <a:xfrm flipH="1" flipV="1">
            <a:off x="3102233" y="4433546"/>
            <a:ext cx="732308" cy="69896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27" name="ZoneTexte 26"/>
          <p:cNvSpPr txBox="1"/>
          <p:nvPr/>
        </p:nvSpPr>
        <p:spPr>
          <a:xfrm>
            <a:off x="6994424" y="2498501"/>
            <a:ext cx="1898056" cy="1323439"/>
          </a:xfrm>
          <a:prstGeom prst="rect">
            <a:avLst/>
          </a:prstGeom>
          <a:noFill/>
        </p:spPr>
        <p:txBody>
          <a:bodyPr wrap="square" rtlCol="0">
            <a:spAutoFit/>
          </a:bodyPr>
          <a:lstStyle/>
          <a:p>
            <a:r>
              <a:rPr lang="fr-FR" sz="2000" dirty="0"/>
              <a:t>Soins ambulatoires Regroupements professionnels </a:t>
            </a:r>
          </a:p>
        </p:txBody>
      </p:sp>
    </p:spTree>
    <p:extLst>
      <p:ext uri="{BB962C8B-B14F-4D97-AF65-F5344CB8AC3E}">
        <p14:creationId xmlns:p14="http://schemas.microsoft.com/office/powerpoint/2010/main" val="337255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lstStyle/>
          <a:p>
            <a:r>
              <a:rPr lang="fr-FR" sz="3600" b="1" dirty="0"/>
              <a:t>Deux chantiers</a:t>
            </a:r>
          </a:p>
        </p:txBody>
      </p:sp>
      <p:sp>
        <p:nvSpPr>
          <p:cNvPr id="3" name="Espace réservé du contenu 2"/>
          <p:cNvSpPr>
            <a:spLocks noGrp="1"/>
          </p:cNvSpPr>
          <p:nvPr>
            <p:ph idx="1"/>
          </p:nvPr>
        </p:nvSpPr>
        <p:spPr>
          <a:xfrm>
            <a:off x="467544" y="1700808"/>
            <a:ext cx="8229600" cy="4248472"/>
          </a:xfrm>
        </p:spPr>
        <p:txBody>
          <a:bodyPr anchor="ctr"/>
          <a:lstStyle/>
          <a:p>
            <a:pPr marL="0" indent="0">
              <a:buNone/>
            </a:pPr>
            <a:r>
              <a:rPr lang="fr-FR" sz="2800" b="1" dirty="0">
                <a:solidFill>
                  <a:srgbClr val="FF0000"/>
                </a:solidFill>
              </a:rPr>
              <a:t>1/ </a:t>
            </a:r>
            <a:r>
              <a:rPr lang="fr-FR" altLang="fr-FR" sz="2800" dirty="0"/>
              <a:t>Révision de la circulaire frontière</a:t>
            </a:r>
          </a:p>
          <a:p>
            <a:pPr marL="0" indent="0">
              <a:buNone/>
            </a:pPr>
            <a:r>
              <a:rPr lang="fr-FR" altLang="fr-FR" sz="2800" b="1" dirty="0">
                <a:solidFill>
                  <a:srgbClr val="FF0000"/>
                </a:solidFill>
              </a:rPr>
              <a:t>2/ </a:t>
            </a:r>
            <a:r>
              <a:rPr lang="fr-FR" altLang="fr-FR" sz="2800" dirty="0"/>
              <a:t>C</a:t>
            </a:r>
            <a:r>
              <a:rPr lang="fr-FR" sz="2800" dirty="0"/>
              <a:t>réation du forfait prestation intermédiaire</a:t>
            </a:r>
          </a:p>
          <a:p>
            <a:pPr marL="0" indent="0">
              <a:buNone/>
            </a:pPr>
            <a:endParaRPr lang="fr-FR" sz="1600" dirty="0"/>
          </a:p>
          <a:p>
            <a:pPr marL="0" indent="0">
              <a:buNone/>
            </a:pPr>
            <a:r>
              <a:rPr lang="fr-FR" sz="2800" b="1" dirty="0"/>
              <a:t>Objectif :</a:t>
            </a:r>
          </a:p>
          <a:p>
            <a:pPr marL="0" indent="0">
              <a:buNone/>
            </a:pPr>
            <a:endParaRPr lang="fr-FR" sz="200" dirty="0"/>
          </a:p>
          <a:p>
            <a:pPr>
              <a:buFontTx/>
              <a:buChar char="-"/>
            </a:pPr>
            <a:r>
              <a:rPr lang="fr-FR" sz="2800" dirty="0"/>
              <a:t>Sécuriser ce qui relève de l’hospitalisation de jour (r</a:t>
            </a:r>
            <a:r>
              <a:rPr lang="fr-FR" altLang="fr-FR" sz="2800" dirty="0"/>
              <a:t>isque de requalification en « actes et consultations externes » par les contrôles de l’assurance maladie)</a:t>
            </a:r>
            <a:endParaRPr lang="fr-FR" sz="2800" dirty="0"/>
          </a:p>
          <a:p>
            <a:pPr>
              <a:buFontTx/>
              <a:buChar char="-"/>
            </a:pPr>
            <a:r>
              <a:rPr lang="fr-FR" sz="2800" dirty="0"/>
              <a:t>Proposer un niveau de tarification intermédiaire entre l’HDJ et la consultation externe.</a:t>
            </a:r>
          </a:p>
        </p:txBody>
      </p:sp>
      <p:sp>
        <p:nvSpPr>
          <p:cNvPr id="4" name="Espace réservé du numéro de diapositive 3"/>
          <p:cNvSpPr>
            <a:spLocks noGrp="1"/>
          </p:cNvSpPr>
          <p:nvPr>
            <p:ph type="sldNum" sz="quarter" idx="12"/>
          </p:nvPr>
        </p:nvSpPr>
        <p:spPr/>
        <p:txBody>
          <a:bodyPr/>
          <a:lstStyle/>
          <a:p>
            <a:fld id="{7363462E-5473-4BD7-AED7-E9897E9BBD84}" type="slidenum">
              <a:rPr lang="fr-FR" smtClean="0"/>
              <a:pPr/>
              <a:t>5</a:t>
            </a:fld>
            <a:endParaRPr lang="fr-FR"/>
          </a:p>
        </p:txBody>
      </p:sp>
    </p:spTree>
    <p:extLst>
      <p:ext uri="{BB962C8B-B14F-4D97-AF65-F5344CB8AC3E}">
        <p14:creationId xmlns:p14="http://schemas.microsoft.com/office/powerpoint/2010/main" val="114202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010400" y="6356350"/>
            <a:ext cx="2133600" cy="365125"/>
          </a:xfrm>
          <a:prstGeom prst="rect">
            <a:avLst/>
          </a:prstGeom>
        </p:spPr>
        <p:txBody>
          <a:bodyPr/>
          <a:lstStyle/>
          <a:p>
            <a:fld id="{7363462E-5473-4BD7-AED7-E9897E9BBD84}" type="slidenum">
              <a:rPr lang="fr-FR" smtClean="0">
                <a:solidFill>
                  <a:prstClr val="black"/>
                </a:solidFill>
              </a:rPr>
              <a:pPr/>
              <a:t>6</a:t>
            </a:fld>
            <a:endParaRPr lang="fr-FR" dirty="0">
              <a:solidFill>
                <a:prstClr val="black"/>
              </a:solidFill>
            </a:endParaRPr>
          </a:p>
        </p:txBody>
      </p:sp>
      <p:graphicFrame>
        <p:nvGraphicFramePr>
          <p:cNvPr id="31" name="Diagramme 30"/>
          <p:cNvGraphicFramePr/>
          <p:nvPr>
            <p:extLst>
              <p:ext uri="{D42A27DB-BD31-4B8C-83A1-F6EECF244321}">
                <p14:modId xmlns:p14="http://schemas.microsoft.com/office/powerpoint/2010/main" val="2598689397"/>
              </p:ext>
            </p:extLst>
          </p:nvPr>
        </p:nvGraphicFramePr>
        <p:xfrm>
          <a:off x="811833" y="1016732"/>
          <a:ext cx="806489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à coins arrondis 31"/>
          <p:cNvSpPr/>
          <p:nvPr/>
        </p:nvSpPr>
        <p:spPr>
          <a:xfrm>
            <a:off x="2411760" y="260648"/>
            <a:ext cx="6264696" cy="36004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solidFill>
                  <a:schemeClr val="tx1"/>
                </a:solidFill>
              </a:rPr>
              <a:t>Une gradation tarifaire assise sur l’intensité des moyens dédiés</a:t>
            </a:r>
          </a:p>
        </p:txBody>
      </p:sp>
      <p:sp>
        <p:nvSpPr>
          <p:cNvPr id="33" name="ZoneTexte 32"/>
          <p:cNvSpPr txBox="1"/>
          <p:nvPr/>
        </p:nvSpPr>
        <p:spPr>
          <a:xfrm>
            <a:off x="140023" y="2564904"/>
            <a:ext cx="615553" cy="1800200"/>
          </a:xfrm>
          <a:prstGeom prst="rect">
            <a:avLst/>
          </a:prstGeom>
          <a:solidFill>
            <a:schemeClr val="tx2">
              <a:lumMod val="60000"/>
              <a:lumOff val="40000"/>
            </a:schemeClr>
          </a:solidFill>
          <a:ln w="15875">
            <a:solidFill>
              <a:schemeClr val="tx2">
                <a:lumMod val="60000"/>
                <a:lumOff val="40000"/>
              </a:schemeClr>
            </a:solidFill>
          </a:ln>
        </p:spPr>
        <p:txBody>
          <a:bodyPr vert="vert270" wrap="square" rtlCol="0">
            <a:spAutoFit/>
          </a:bodyPr>
          <a:lstStyle/>
          <a:p>
            <a:pPr algn="ctr"/>
            <a:r>
              <a:rPr lang="fr-FR" sz="1400" b="1" dirty="0">
                <a:solidFill>
                  <a:schemeClr val="bg1"/>
                </a:solidFill>
              </a:rPr>
              <a:t>Environnement hospitalier</a:t>
            </a:r>
            <a:endParaRPr lang="fr-FR" sz="1400" b="1" dirty="0"/>
          </a:p>
        </p:txBody>
      </p:sp>
      <p:sp>
        <p:nvSpPr>
          <p:cNvPr id="6" name="ZoneTexte 5"/>
          <p:cNvSpPr txBox="1"/>
          <p:nvPr/>
        </p:nvSpPr>
        <p:spPr>
          <a:xfrm>
            <a:off x="179511" y="1196752"/>
            <a:ext cx="615553" cy="936104"/>
          </a:xfrm>
          <a:prstGeom prst="rect">
            <a:avLst/>
          </a:prstGeom>
          <a:solidFill>
            <a:schemeClr val="tx2">
              <a:lumMod val="40000"/>
              <a:lumOff val="60000"/>
            </a:schemeClr>
          </a:solidFill>
          <a:ln w="15875">
            <a:solidFill>
              <a:schemeClr val="tx2">
                <a:lumMod val="40000"/>
                <a:lumOff val="60000"/>
              </a:schemeClr>
            </a:solidFill>
          </a:ln>
        </p:spPr>
        <p:txBody>
          <a:bodyPr vert="vert270" wrap="square" rtlCol="0">
            <a:spAutoFit/>
          </a:bodyPr>
          <a:lstStyle/>
          <a:p>
            <a:pPr algn="ctr"/>
            <a:r>
              <a:rPr lang="fr-FR" sz="1400" b="1" dirty="0">
                <a:solidFill>
                  <a:schemeClr val="bg1"/>
                </a:solidFill>
              </a:rPr>
              <a:t>Actes externes</a:t>
            </a:r>
            <a:endParaRPr lang="fr-FR" sz="1400" b="1" dirty="0"/>
          </a:p>
        </p:txBody>
      </p:sp>
      <p:sp>
        <p:nvSpPr>
          <p:cNvPr id="7" name="ZoneTexte 6"/>
          <p:cNvSpPr txBox="1"/>
          <p:nvPr/>
        </p:nvSpPr>
        <p:spPr>
          <a:xfrm>
            <a:off x="179512" y="4725144"/>
            <a:ext cx="615553" cy="1224136"/>
          </a:xfrm>
          <a:prstGeom prst="rect">
            <a:avLst/>
          </a:prstGeom>
          <a:solidFill>
            <a:schemeClr val="tx2">
              <a:lumMod val="75000"/>
            </a:schemeClr>
          </a:solidFill>
          <a:ln w="15875">
            <a:solidFill>
              <a:schemeClr val="tx2">
                <a:lumMod val="75000"/>
              </a:schemeClr>
            </a:solidFill>
          </a:ln>
        </p:spPr>
        <p:txBody>
          <a:bodyPr vert="vert270" wrap="square" rtlCol="0">
            <a:spAutoFit/>
          </a:bodyPr>
          <a:lstStyle/>
          <a:p>
            <a:pPr algn="ctr"/>
            <a:r>
              <a:rPr lang="fr-FR" sz="1400" b="1" dirty="0">
                <a:solidFill>
                  <a:schemeClr val="bg1"/>
                </a:solidFill>
              </a:rPr>
              <a:t>Hospitalisation</a:t>
            </a:r>
          </a:p>
          <a:p>
            <a:pPr algn="ctr"/>
            <a:endParaRPr lang="fr-FR" sz="1400" b="1" dirty="0"/>
          </a:p>
        </p:txBody>
      </p:sp>
    </p:spTree>
    <p:extLst>
      <p:ext uri="{BB962C8B-B14F-4D97-AF65-F5344CB8AC3E}">
        <p14:creationId xmlns:p14="http://schemas.microsoft.com/office/powerpoint/2010/main" val="375996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79512" y="1584096"/>
            <a:ext cx="8784976" cy="5184576"/>
          </a:xfrm>
          <a:prstGeom prst="rect">
            <a:avLst/>
          </a:prstGeom>
          <a:noFill/>
        </p:spPr>
        <p:txBody>
          <a:bodyPr anchor="ctr"/>
          <a:lstStyle/>
          <a:p>
            <a:pPr algn="just">
              <a:defRPr/>
            </a:pPr>
            <a:r>
              <a:rPr lang="fr-FR" sz="1400" b="1" dirty="0"/>
              <a:t>Définition :</a:t>
            </a:r>
          </a:p>
          <a:p>
            <a:pPr marL="266700" algn="just" fontAlgn="auto">
              <a:buFont typeface="Arial" pitchFamily="34" charset="0"/>
              <a:buChar char="•"/>
              <a:defRPr/>
            </a:pPr>
            <a:r>
              <a:rPr lang="fr-FR" sz="1400" dirty="0">
                <a:latin typeface="Calibri" pitchFamily="34" charset="0"/>
              </a:rPr>
              <a:t>une </a:t>
            </a:r>
            <a:r>
              <a:rPr lang="fr-FR" sz="1400" b="1" dirty="0">
                <a:latin typeface="Calibri" pitchFamily="34" charset="0"/>
              </a:rPr>
              <a:t>prestation hospitalière non suivie d’hospitalisation </a:t>
            </a:r>
            <a:r>
              <a:rPr lang="fr-FR" sz="1400" dirty="0">
                <a:latin typeface="Calibri" pitchFamily="34" charset="0"/>
              </a:rPr>
              <a:t>dont la facturation reste dans le champ des prises en charge</a:t>
            </a:r>
            <a:r>
              <a:rPr lang="fr-FR" sz="1400" strike="sngStrike" dirty="0">
                <a:latin typeface="Calibri" pitchFamily="34" charset="0"/>
              </a:rPr>
              <a:t> </a:t>
            </a:r>
            <a:r>
              <a:rPr lang="fr-FR" sz="1400" dirty="0">
                <a:latin typeface="Calibri" pitchFamily="34" charset="0"/>
              </a:rPr>
              <a:t>externes réalisées en ES ;</a:t>
            </a:r>
          </a:p>
          <a:p>
            <a:pPr marL="266700" lvl="1" algn="just">
              <a:buFont typeface="Arial" pitchFamily="34" charset="0"/>
              <a:buChar char="•"/>
              <a:defRPr/>
            </a:pPr>
            <a:r>
              <a:rPr lang="fr-FR" altLang="fr-FR" sz="1400" dirty="0"/>
              <a:t>Valorisation du temps médical lié à la coordination et la synthèse, du temps lié à l’intervention de plusieurs professionnels médicaux ou paramédicaux ou socio-éducatifs, </a:t>
            </a:r>
          </a:p>
          <a:p>
            <a:pPr marL="266700" lvl="3" algn="just">
              <a:buFont typeface="Arial" pitchFamily="34" charset="0"/>
              <a:buChar char="•"/>
              <a:defRPr/>
            </a:pPr>
            <a:r>
              <a:rPr lang="fr-FR" sz="1400" dirty="0">
                <a:latin typeface="Calibri" pitchFamily="34" charset="0"/>
              </a:rPr>
              <a:t> à un </a:t>
            </a:r>
            <a:r>
              <a:rPr lang="fr-FR" sz="1400" b="1" dirty="0">
                <a:latin typeface="Calibri" pitchFamily="34" charset="0"/>
              </a:rPr>
              <a:t>tarif identique quelle que soit la prise en charge</a:t>
            </a:r>
            <a:r>
              <a:rPr lang="fr-FR" sz="1400" dirty="0">
                <a:latin typeface="Calibri" pitchFamily="34" charset="0"/>
              </a:rPr>
              <a:t>, qui vient valoriser les moyens mobilisés « en moyenne » ; </a:t>
            </a:r>
          </a:p>
          <a:p>
            <a:pPr marL="266700" lvl="3" algn="just" fontAlgn="auto">
              <a:buFont typeface="Arial" pitchFamily="34" charset="0"/>
              <a:buChar char="•"/>
              <a:defRPr/>
            </a:pPr>
            <a:r>
              <a:rPr lang="fr-FR" sz="1400" dirty="0">
                <a:latin typeface="Calibri" pitchFamily="34" charset="0"/>
              </a:rPr>
              <a:t> un forfait </a:t>
            </a:r>
            <a:r>
              <a:rPr lang="fr-FR" sz="1400" b="1" dirty="0">
                <a:latin typeface="Calibri" pitchFamily="34" charset="0"/>
              </a:rPr>
              <a:t>facturé à chaque venue du patient </a:t>
            </a:r>
            <a:r>
              <a:rPr lang="fr-FR" sz="1400" dirty="0">
                <a:latin typeface="Calibri" pitchFamily="34" charset="0"/>
              </a:rPr>
              <a:t>et </a:t>
            </a:r>
            <a:r>
              <a:rPr lang="fr-FR" sz="1400" b="1" dirty="0">
                <a:latin typeface="Calibri" pitchFamily="34" charset="0"/>
              </a:rPr>
              <a:t>en complément </a:t>
            </a:r>
            <a:r>
              <a:rPr lang="fr-FR" sz="1400" dirty="0">
                <a:latin typeface="Calibri" pitchFamily="34" charset="0"/>
              </a:rPr>
              <a:t>d’une consultation + le cas échéant d’actes techniques CCAM / NGAP réalisés au cours de la prise en charge.</a:t>
            </a:r>
          </a:p>
          <a:p>
            <a:pPr marL="712788" lvl="3" algn="just" fontAlgn="auto">
              <a:defRPr/>
            </a:pPr>
            <a:endParaRPr lang="fr-FR" sz="1400" dirty="0">
              <a:solidFill>
                <a:schemeClr val="tx1">
                  <a:lumMod val="50000"/>
                </a:schemeClr>
              </a:solidFill>
              <a:latin typeface="Calibri" pitchFamily="34" charset="0"/>
            </a:endParaRPr>
          </a:p>
          <a:p>
            <a:pPr algn="just"/>
            <a:r>
              <a:rPr lang="fr-FR" sz="1400" b="1" dirty="0">
                <a:solidFill>
                  <a:schemeClr val="tx1">
                    <a:lumMod val="50000"/>
                  </a:schemeClr>
                </a:solidFill>
                <a:latin typeface="Calibri" pitchFamily="34" charset="0"/>
              </a:rPr>
              <a:t>Critères de facturation</a:t>
            </a:r>
            <a:r>
              <a:rPr lang="fr-FR" sz="1400" dirty="0">
                <a:solidFill>
                  <a:schemeClr val="tx1">
                    <a:lumMod val="50000"/>
                  </a:schemeClr>
                </a:solidFill>
                <a:latin typeface="Calibri" pitchFamily="34" charset="0"/>
              </a:rPr>
              <a:t>:</a:t>
            </a:r>
          </a:p>
          <a:p>
            <a:pPr marL="266700" lvl="1" algn="just">
              <a:buFont typeface="Arial" pitchFamily="34" charset="0"/>
              <a:buChar char="•"/>
            </a:pPr>
            <a:r>
              <a:rPr lang="fr-FR" altLang="fr-FR" sz="1400" dirty="0">
                <a:solidFill>
                  <a:schemeClr val="tx1">
                    <a:lumMod val="50000"/>
                  </a:schemeClr>
                </a:solidFill>
                <a:latin typeface="Calibri" pitchFamily="34" charset="0"/>
              </a:rPr>
              <a:t>Pas de nécessité d’acte technique </a:t>
            </a:r>
          </a:p>
          <a:p>
            <a:pPr marL="266700" lvl="1" algn="just">
              <a:buFont typeface="Arial" pitchFamily="34" charset="0"/>
              <a:buChar char="•"/>
            </a:pPr>
            <a:r>
              <a:rPr lang="fr-FR" sz="1400" dirty="0">
                <a:solidFill>
                  <a:schemeClr val="tx1">
                    <a:lumMod val="50000"/>
                  </a:schemeClr>
                </a:solidFill>
                <a:latin typeface="Calibri" pitchFamily="34" charset="0"/>
              </a:rPr>
              <a:t>Intervention de trois professionnels  médicaux, paramédicaux, socio-éducatifs, dont un médecin au moins;</a:t>
            </a:r>
          </a:p>
          <a:p>
            <a:pPr marL="266700" lvl="1" algn="just">
              <a:buFont typeface="Arial" pitchFamily="34" charset="0"/>
              <a:buChar char="•"/>
            </a:pPr>
            <a:r>
              <a:rPr lang="fr-FR" sz="1400" dirty="0">
                <a:solidFill>
                  <a:schemeClr val="tx1">
                    <a:lumMod val="50000"/>
                  </a:schemeClr>
                </a:solidFill>
                <a:latin typeface="Calibri" pitchFamily="34" charset="0"/>
              </a:rPr>
              <a:t>Réalisation d’une synthèse médicale de la prise en charge.</a:t>
            </a:r>
            <a:endParaRPr lang="fr-FR" sz="1400" b="1" dirty="0">
              <a:solidFill>
                <a:srgbClr val="E7525F"/>
              </a:solidFill>
            </a:endParaRPr>
          </a:p>
          <a:p>
            <a:pPr marL="266700" lvl="1" algn="just">
              <a:buFont typeface="Arial" pitchFamily="34" charset="0"/>
              <a:buChar char="•"/>
            </a:pPr>
            <a:r>
              <a:rPr lang="fr-FR" sz="1400" dirty="0">
                <a:solidFill>
                  <a:schemeClr val="tx1">
                    <a:lumMod val="50000"/>
                  </a:schemeClr>
                </a:solidFill>
                <a:latin typeface="Calibri" pitchFamily="34" charset="0"/>
              </a:rPr>
              <a:t>Forfait (FPI) de 110 € qui se cumule avec les autres actes externes réalisés, à l’exception des AMI.</a:t>
            </a:r>
            <a:endParaRPr lang="fr-FR" altLang="fr-FR" sz="1400" dirty="0">
              <a:solidFill>
                <a:schemeClr val="tx1">
                  <a:lumMod val="50000"/>
                </a:schemeClr>
              </a:solidFill>
              <a:latin typeface="Calibri" pitchFamily="34" charset="0"/>
            </a:endParaRPr>
          </a:p>
          <a:p>
            <a:pPr algn="just">
              <a:spcBef>
                <a:spcPts val="1200"/>
              </a:spcBef>
            </a:pPr>
            <a:r>
              <a:rPr lang="fr-FR" sz="1400" b="1" dirty="0">
                <a:latin typeface="Calibri" pitchFamily="34" charset="0"/>
              </a:rPr>
              <a:t>Exemple de tarification d’une prise en charge pour diabète gestationnel :</a:t>
            </a:r>
          </a:p>
          <a:p>
            <a:pPr marL="342900" indent="-342900" algn="just">
              <a:buAutoNum type="arabicParenR"/>
            </a:pPr>
            <a:endParaRPr lang="fr-FR" sz="1400" b="1" dirty="0">
              <a:latin typeface="Calibri" pitchFamily="34" charset="0"/>
            </a:endParaRPr>
          </a:p>
          <a:p>
            <a:pPr marL="342900" indent="-342900" algn="just">
              <a:buAutoNum type="arabicParenR"/>
            </a:pPr>
            <a:r>
              <a:rPr lang="fr-FR" sz="1400" b="1" dirty="0">
                <a:latin typeface="Calibri" pitchFamily="34" charset="0"/>
              </a:rPr>
              <a:t>Descriptif de la prise en charge : </a:t>
            </a:r>
            <a:r>
              <a:rPr lang="fr-FR" sz="1400" dirty="0">
                <a:latin typeface="Calibri" pitchFamily="34" charset="0"/>
              </a:rPr>
              <a:t>une consultation de diabétologue, d’infirmière et de diététicienne / Bilan </a:t>
            </a:r>
            <a:r>
              <a:rPr lang="fr-FR" sz="1400" dirty="0" err="1">
                <a:latin typeface="Calibri" pitchFamily="34" charset="0"/>
              </a:rPr>
              <a:t>thyroidien</a:t>
            </a:r>
            <a:r>
              <a:rPr lang="fr-FR" sz="1400" dirty="0">
                <a:latin typeface="Calibri" pitchFamily="34" charset="0"/>
              </a:rPr>
              <a:t> et ECBU</a:t>
            </a:r>
            <a:endParaRPr lang="fr-FR" sz="1400" b="1" dirty="0">
              <a:latin typeface="Calibri" pitchFamily="34" charset="0"/>
            </a:endParaRPr>
          </a:p>
          <a:p>
            <a:pPr marL="342900" indent="-342900" algn="just">
              <a:buFont typeface="+mj-lt"/>
              <a:buAutoNum type="arabicParenR" startAt="2"/>
            </a:pPr>
            <a:r>
              <a:rPr lang="fr-FR" sz="1400" b="1" dirty="0">
                <a:latin typeface="Calibri" pitchFamily="34" charset="0"/>
              </a:rPr>
              <a:t>Valorisation financière</a:t>
            </a:r>
          </a:p>
          <a:p>
            <a:pPr lvl="1" algn="just">
              <a:buFont typeface="Wingdings" pitchFamily="2" charset="2"/>
              <a:buChar char="ü"/>
            </a:pPr>
            <a:r>
              <a:rPr lang="fr-FR" sz="1400" dirty="0">
                <a:latin typeface="Calibri" pitchFamily="34" charset="0"/>
              </a:rPr>
              <a:t> CS médicale de diabétologie : 23€ + 5€ de MCS dans la plupart des cas</a:t>
            </a:r>
          </a:p>
          <a:p>
            <a:pPr lvl="1" algn="just">
              <a:buFont typeface="Wingdings" pitchFamily="2" charset="2"/>
              <a:buChar char="ü"/>
            </a:pPr>
            <a:r>
              <a:rPr lang="fr-FR" sz="1400" dirty="0">
                <a:latin typeface="Calibri" pitchFamily="34" charset="0"/>
              </a:rPr>
              <a:t> FPI : 110€</a:t>
            </a:r>
          </a:p>
          <a:p>
            <a:pPr lvl="1" algn="just">
              <a:buFont typeface="Wingdings" pitchFamily="2" charset="2"/>
              <a:buChar char="ü"/>
            </a:pPr>
            <a:r>
              <a:rPr lang="fr-FR" sz="1400" dirty="0">
                <a:latin typeface="Calibri" pitchFamily="34" charset="0"/>
              </a:rPr>
              <a:t> Actes de biologie : ECBU (B65) : 17,55€ ; TSH (B30) : 8,10€</a:t>
            </a:r>
          </a:p>
          <a:p>
            <a:pPr algn="just"/>
            <a:r>
              <a:rPr lang="fr-FR" sz="1400" b="1" dirty="0">
                <a:latin typeface="Calibri" pitchFamily="34" charset="0"/>
              </a:rPr>
              <a:t>	Soit au total une prise en charge facturée par l’établissement 163.65€</a:t>
            </a:r>
          </a:p>
        </p:txBody>
      </p:sp>
      <p:sp>
        <p:nvSpPr>
          <p:cNvPr id="2" name="Rectangle 1"/>
          <p:cNvSpPr/>
          <p:nvPr/>
        </p:nvSpPr>
        <p:spPr>
          <a:xfrm>
            <a:off x="2339752" y="14436"/>
            <a:ext cx="6480720" cy="1569660"/>
          </a:xfrm>
          <a:prstGeom prst="rect">
            <a:avLst/>
          </a:prstGeom>
        </p:spPr>
        <p:txBody>
          <a:bodyPr wrap="square">
            <a:spAutoFit/>
          </a:bodyPr>
          <a:lstStyle/>
          <a:p>
            <a:pPr algn="ctr"/>
            <a:r>
              <a:rPr lang="fr-FR" sz="3200" b="1" dirty="0">
                <a:latin typeface="Calibri" pitchFamily="34" charset="0"/>
              </a:rPr>
              <a:t>Champ d’application de la prestation intermédiaire en 2017 : </a:t>
            </a:r>
          </a:p>
          <a:p>
            <a:pPr algn="ctr"/>
            <a:r>
              <a:rPr lang="fr-FR" sz="3200" dirty="0">
                <a:latin typeface="Calibri" pitchFamily="34" charset="0"/>
              </a:rPr>
              <a:t>DT1, DT2, DG, PR, SPA, IC grave </a:t>
            </a:r>
          </a:p>
        </p:txBody>
      </p:sp>
    </p:spTree>
    <p:extLst>
      <p:ext uri="{BB962C8B-B14F-4D97-AF65-F5344CB8AC3E}">
        <p14:creationId xmlns:p14="http://schemas.microsoft.com/office/powerpoint/2010/main" val="47011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chor="ctr"/>
          <a:lstStyle/>
          <a:p>
            <a:r>
              <a:rPr lang="fr-FR" sz="3600" b="1" dirty="0"/>
              <a:t>Révision de la circulaire frontière : Clarification des types de prise en charge </a:t>
            </a:r>
          </a:p>
        </p:txBody>
      </p:sp>
      <p:sp>
        <p:nvSpPr>
          <p:cNvPr id="3" name="Espace réservé du contenu 2"/>
          <p:cNvSpPr>
            <a:spLocks noGrp="1"/>
          </p:cNvSpPr>
          <p:nvPr>
            <p:ph idx="1"/>
          </p:nvPr>
        </p:nvSpPr>
        <p:spPr>
          <a:xfrm>
            <a:off x="323528" y="1700808"/>
            <a:ext cx="8496944" cy="4320480"/>
          </a:xfrm>
        </p:spPr>
        <p:txBody>
          <a:bodyPr anchor="ctr"/>
          <a:lstStyle/>
          <a:p>
            <a:pPr algn="just">
              <a:buFont typeface="Wingdings" pitchFamily="2" charset="2"/>
              <a:buChar char="Ø"/>
            </a:pPr>
            <a:r>
              <a:rPr lang="fr-FR" sz="1800" b="1" dirty="0">
                <a:latin typeface="Arial" panose="020B0604020202020204" pitchFamily="34" charset="0"/>
                <a:cs typeface="Arial" panose="020B0604020202020204" pitchFamily="34" charset="0"/>
              </a:rPr>
              <a:t>1er type d’HDJ : </a:t>
            </a:r>
            <a:r>
              <a:rPr lang="fr-FR" sz="1800" dirty="0">
                <a:latin typeface="Arial" panose="020B0604020202020204" pitchFamily="34" charset="0"/>
                <a:cs typeface="Arial" panose="020B0604020202020204" pitchFamily="34" charset="0"/>
              </a:rPr>
              <a:t>environnement respectant les conditions de fonctionnement relatives à la pratique de l’anesthésie ;</a:t>
            </a:r>
          </a:p>
          <a:p>
            <a:pPr marL="0" indent="0" algn="just">
              <a:buNone/>
            </a:pPr>
            <a:endParaRPr lang="fr-FR" sz="1800" dirty="0">
              <a:latin typeface="Arial" panose="020B0604020202020204" pitchFamily="34" charset="0"/>
              <a:cs typeface="Arial" panose="020B0604020202020204" pitchFamily="34" charset="0"/>
            </a:endParaRPr>
          </a:p>
          <a:p>
            <a:pPr algn="just">
              <a:buFont typeface="Wingdings" pitchFamily="2" charset="2"/>
              <a:buChar char="Ø"/>
            </a:pPr>
            <a:r>
              <a:rPr lang="fr-FR" sz="1800" b="1" dirty="0">
                <a:latin typeface="Arial" panose="020B0604020202020204" pitchFamily="34" charset="0"/>
                <a:cs typeface="Arial" panose="020B0604020202020204" pitchFamily="34" charset="0"/>
              </a:rPr>
              <a:t>2ème type d’HDJ: </a:t>
            </a:r>
            <a:r>
              <a:rPr lang="fr-FR" sz="1800" dirty="0">
                <a:latin typeface="Arial" panose="020B0604020202020204" pitchFamily="34" charset="0"/>
                <a:cs typeface="Arial" panose="020B0604020202020204" pitchFamily="34" charset="0"/>
              </a:rPr>
              <a:t>équipe pluri professionnelle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Au moins 1 PS médical + 2 autres professionnels médicaux, paramédicaux ou socio-éducatifs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Réalisation d’au moins 2 actes techniques relevant de 2 techniques de spécialités différentes (à l’exclusion biologie, actes médico-infirmiers, ECG)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Réalisation d’un CRH ou d’une lettre de liaison.</a:t>
            </a:r>
          </a:p>
          <a:p>
            <a:pPr marL="457200" lvl="1" indent="0">
              <a:buNone/>
            </a:pPr>
            <a:endParaRPr lang="fr-FR" sz="1600" dirty="0">
              <a:latin typeface="Arial" panose="020B0604020202020204" pitchFamily="34" charset="0"/>
              <a:cs typeface="Arial" panose="020B0604020202020204" pitchFamily="34" charset="0"/>
            </a:endParaRPr>
          </a:p>
          <a:p>
            <a:pPr algn="just">
              <a:buFont typeface="Wingdings" pitchFamily="2" charset="2"/>
              <a:buChar char="Ø"/>
            </a:pPr>
            <a:r>
              <a:rPr lang="fr-FR" sz="1800" b="1" dirty="0">
                <a:latin typeface="Arial" panose="020B0604020202020204" pitchFamily="34" charset="0"/>
                <a:cs typeface="Arial" panose="020B0604020202020204" pitchFamily="34" charset="0"/>
              </a:rPr>
              <a:t>3ème type d’HDJ: </a:t>
            </a:r>
            <a:r>
              <a:rPr lang="fr-FR" sz="1800" dirty="0">
                <a:latin typeface="Arial" panose="020B0604020202020204" pitchFamily="34" charset="0"/>
                <a:cs typeface="Arial" panose="020B0604020202020204" pitchFamily="34" charset="0"/>
              </a:rPr>
              <a:t>Les prises en charges relevant du terrain à risque et impliquant que des précautions particulières soient prises dans le cadre des examens ou des soins réalisés</a:t>
            </a:r>
          </a:p>
        </p:txBody>
      </p:sp>
    </p:spTree>
    <p:extLst>
      <p:ext uri="{BB962C8B-B14F-4D97-AF65-F5344CB8AC3E}">
        <p14:creationId xmlns:p14="http://schemas.microsoft.com/office/powerpoint/2010/main" val="446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chor="ctr"/>
          <a:lstStyle/>
          <a:p>
            <a:r>
              <a:rPr lang="fr-FR" sz="3600" b="1" dirty="0"/>
              <a:t>Révision de la circulaire frontière : les principales évolutions (1/2)</a:t>
            </a:r>
          </a:p>
        </p:txBody>
      </p:sp>
      <p:sp>
        <p:nvSpPr>
          <p:cNvPr id="3" name="Espace réservé du contenu 2"/>
          <p:cNvSpPr>
            <a:spLocks noGrp="1"/>
          </p:cNvSpPr>
          <p:nvPr>
            <p:ph idx="1"/>
          </p:nvPr>
        </p:nvSpPr>
        <p:spPr>
          <a:xfrm>
            <a:off x="467544" y="1412776"/>
            <a:ext cx="8496944" cy="5112568"/>
          </a:xfrm>
        </p:spPr>
        <p:txBody>
          <a:bodyPr anchor="ctr"/>
          <a:lstStyle/>
          <a:p>
            <a:pPr marL="36000" algn="just">
              <a:buFont typeface="Wingdings" pitchFamily="2" charset="2"/>
              <a:buChar char="Ø"/>
            </a:pPr>
            <a:r>
              <a:rPr lang="fr-FR" sz="1800" b="1" dirty="0"/>
              <a:t>Suppression de la notion de lit ou de place </a:t>
            </a:r>
          </a:p>
          <a:p>
            <a:pPr marL="36000" indent="0" algn="just">
              <a:buNone/>
            </a:pPr>
            <a:endParaRPr lang="fr-FR" sz="700" dirty="0"/>
          </a:p>
          <a:p>
            <a:pPr marL="36000" algn="just">
              <a:spcBef>
                <a:spcPts val="0"/>
              </a:spcBef>
              <a:buFont typeface="Wingdings" pitchFamily="2" charset="2"/>
              <a:buChar char="Ø"/>
            </a:pPr>
            <a:r>
              <a:rPr lang="fr-FR" sz="1800" b="1" dirty="0"/>
              <a:t>1er type d’HDJ </a:t>
            </a:r>
            <a:r>
              <a:rPr lang="fr-FR" sz="1800" dirty="0"/>
              <a:t>: élargissement aux techniques réalisées dans un bloc opératoire ou un secteur interventionnel et ne pouvant être réalisées que dans des conditions strictes d’asepsie </a:t>
            </a:r>
          </a:p>
          <a:p>
            <a:pPr marL="36000" indent="0" algn="just">
              <a:buNone/>
            </a:pPr>
            <a:endParaRPr lang="fr-FR" sz="700" dirty="0"/>
          </a:p>
          <a:p>
            <a:pPr marL="36000" algn="just">
              <a:spcBef>
                <a:spcPts val="0"/>
              </a:spcBef>
              <a:buFont typeface="Wingdings" pitchFamily="2" charset="2"/>
              <a:buChar char="Ø"/>
            </a:pPr>
            <a:r>
              <a:rPr lang="fr-FR" sz="1800" b="1" dirty="0"/>
              <a:t>2ème type d’HDJ </a:t>
            </a:r>
            <a:r>
              <a:rPr lang="fr-FR" sz="1800" dirty="0"/>
              <a:t>: suppression de la notion subjective de plateaux techniques pour la remplacer par celle d’acte technique (CCAM ou NGAP)</a:t>
            </a:r>
          </a:p>
          <a:p>
            <a:pPr marL="36000" indent="0" algn="just">
              <a:buNone/>
            </a:pPr>
            <a:endParaRPr lang="fr-FR" sz="700" dirty="0"/>
          </a:p>
          <a:p>
            <a:pPr marL="36000" lvl="1" indent="-342900" algn="just">
              <a:spcBef>
                <a:spcPts val="0"/>
              </a:spcBef>
              <a:buFont typeface="Wingdings" pitchFamily="2" charset="2"/>
              <a:buChar char="Ø"/>
            </a:pPr>
            <a:r>
              <a:rPr lang="fr-FR" sz="1800" b="1" dirty="0"/>
              <a:t>3ème type d’HDJ </a:t>
            </a:r>
            <a:r>
              <a:rPr lang="fr-FR" sz="1800" dirty="0"/>
              <a:t>: élargissement aux prises en charge nécessitant la mise en œuvre de  moyens supplémentaires  : difficultés de coopération ou incapacité à s’exprimer (handicap physique ou mental), état grabataire ou pathologies psychiatriques, maladies infectieuses pour lesquelles les RBP prescrivent l’isolement;</a:t>
            </a:r>
          </a:p>
          <a:p>
            <a:pPr marL="36000" lvl="1" indent="0" algn="just">
              <a:buNone/>
            </a:pPr>
            <a:endParaRPr lang="fr-FR" sz="700" dirty="0"/>
          </a:p>
          <a:p>
            <a:pPr marL="36000" algn="just">
              <a:spcBef>
                <a:spcPts val="0"/>
              </a:spcBef>
              <a:buFont typeface="Wingdings" pitchFamily="2" charset="2"/>
              <a:buChar char="Ø"/>
            </a:pPr>
            <a:r>
              <a:rPr lang="fr-FR" sz="1800" b="1" dirty="0"/>
              <a:t>Elargissement des exceptions à la circulaire frontière </a:t>
            </a:r>
            <a:r>
              <a:rPr lang="fr-FR" sz="1800" dirty="0"/>
              <a:t>: </a:t>
            </a:r>
          </a:p>
          <a:p>
            <a:pPr marL="36000" indent="354013" algn="just"/>
            <a:r>
              <a:rPr lang="fr-FR" sz="1600" dirty="0"/>
              <a:t>Prises en charge aux urgences donnant lieu ou non à passage en UHCD ;</a:t>
            </a:r>
          </a:p>
          <a:p>
            <a:pPr marL="36000" indent="354013" algn="just"/>
            <a:r>
              <a:rPr lang="fr-FR" sz="1600" dirty="0"/>
              <a:t>Prises en charge de moins d’une journée du fait du décès ou d’une sortie contre avis médical;</a:t>
            </a:r>
          </a:p>
          <a:p>
            <a:pPr indent="354013" algn="just"/>
            <a:r>
              <a:rPr lang="fr-FR" sz="1600" dirty="0"/>
              <a:t>Séances au sens du PMSI;</a:t>
            </a:r>
          </a:p>
          <a:p>
            <a:pPr indent="354013" algn="just"/>
            <a:r>
              <a:rPr lang="fr-FR" sz="1600" dirty="0"/>
              <a:t>Prises en charge pour les soins palliatifs;</a:t>
            </a:r>
          </a:p>
          <a:p>
            <a:pPr indent="354013" algn="just">
              <a:tabLst>
                <a:tab pos="354013" algn="l"/>
              </a:tabLst>
            </a:pPr>
            <a:r>
              <a:rPr lang="fr-FR" sz="1600" dirty="0"/>
              <a:t>Hospitalisation d’un mineur décidée par un médecin pour suspicion de maltraitance. </a:t>
            </a:r>
          </a:p>
        </p:txBody>
      </p:sp>
    </p:spTree>
    <p:extLst>
      <p:ext uri="{BB962C8B-B14F-4D97-AF65-F5344CB8AC3E}">
        <p14:creationId xmlns:p14="http://schemas.microsoft.com/office/powerpoint/2010/main" val="42302902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CXYRD2YVEM74-469-40</_dlc_DocId>
    <_dlc_DocIdUrl xmlns="7b4e5cf4-0fc5-48ee-950b-8270790171f4">
      <Url>https://paco.intranet.social.gouv.fr/sante/dgos/boite_outils/_layouts/15/DocIdRedir.aspx?ID=CXYRD2YVEM74-469-40</Url>
      <Description>CXYRD2YVEM74-469-40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Props1.xml><?xml version="1.0" encoding="utf-8"?>
<ds:datastoreItem xmlns:ds="http://schemas.openxmlformats.org/officeDocument/2006/customXml" ds:itemID="{A348FEAB-1D0F-4F3D-AA11-D03A000208E7}">
  <ds:schemaRef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7f020e4e-05e3-4854-bed3-e96f0ff1d633"/>
    <ds:schemaRef ds:uri="7b4e5cf4-0fc5-48ee-950b-8270790171f4"/>
    <ds:schemaRef ds:uri="http://schemas.microsoft.com/sharepoint/v3"/>
    <ds:schemaRef ds:uri="http://purl.org/dc/elements/1.1/"/>
  </ds:schemaRefs>
</ds:datastoreItem>
</file>

<file path=customXml/itemProps2.xml><?xml version="1.0" encoding="utf-8"?>
<ds:datastoreItem xmlns:ds="http://schemas.openxmlformats.org/officeDocument/2006/customXml" ds:itemID="{DB017916-78E9-4A24-8F12-199101779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53E22D-A91E-4410-8ABE-D2E85EC32B7D}">
  <ds:schemaRefs>
    <ds:schemaRef ds:uri="http://schemas.microsoft.com/sharepoint/v3/contenttype/forms"/>
  </ds:schemaRefs>
</ds:datastoreItem>
</file>

<file path=customXml/itemProps4.xml><?xml version="1.0" encoding="utf-8"?>
<ds:datastoreItem xmlns:ds="http://schemas.openxmlformats.org/officeDocument/2006/customXml" ds:itemID="{E9BF1A9C-C474-49A8-A08A-D4D4495514E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13462</TotalTime>
  <Words>1006</Words>
  <Application>Microsoft Office PowerPoint</Application>
  <PresentationFormat>Affichage à l'écran (4:3)</PresentationFormat>
  <Paragraphs>154</Paragraphs>
  <Slides>15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ＭＳ Ｐゴシック</vt:lpstr>
      <vt:lpstr>Arial</vt:lpstr>
      <vt:lpstr>Calibri</vt:lpstr>
      <vt:lpstr>Eurostile</vt:lpstr>
      <vt:lpstr>Wingdings</vt:lpstr>
      <vt:lpstr>Thème Office</vt:lpstr>
      <vt:lpstr>Présentation PowerPoint</vt:lpstr>
      <vt:lpstr>Présentation PowerPoint</vt:lpstr>
      <vt:lpstr>Le virage ambulatoire</vt:lpstr>
      <vt:lpstr>Présentation PowerPoint</vt:lpstr>
      <vt:lpstr>Deux chantiers</vt:lpstr>
      <vt:lpstr>Présentation PowerPoint</vt:lpstr>
      <vt:lpstr>Présentation PowerPoint</vt:lpstr>
      <vt:lpstr>Révision de la circulaire frontière : Clarification des types de prise en charge </vt:lpstr>
      <vt:lpstr>Révision de la circulaire frontière : les principales évolutions (1/2)</vt:lpstr>
      <vt:lpstr>Révision de la circulaire frontière : les principales évolutions (2/2)</vt:lpstr>
      <vt:lpstr>Présentation PowerPoint</vt:lpstr>
      <vt:lpstr>LMSS: équipes de soins primaires (ESP) et communauté professionnelle territoriale de santé (CPTS)</vt:lpstr>
      <vt:lpstr>Efficience = adapter la tarification /rémunération aux résultats </vt:lpstr>
      <vt:lpstr>Pathologies associées aux hospitalisations évitables</vt:lpstr>
      <vt:lpstr>Le bon patient au bon endroit ?</vt:lpstr>
    </vt:vector>
  </TitlesOfParts>
  <Company>MSS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Strat</dc:title>
  <dc:creator>Mikaël AZOULAY</dc:creator>
  <cp:lastModifiedBy>Pierre SERUSCLAT</cp:lastModifiedBy>
  <cp:revision>1104</cp:revision>
  <cp:lastPrinted>2017-03-27T12:51:07Z</cp:lastPrinted>
  <dcterms:created xsi:type="dcterms:W3CDTF">2014-09-30T15:02:23Z</dcterms:created>
  <dcterms:modified xsi:type="dcterms:W3CDTF">2017-04-18T16:22:14Z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fba0859d-e09c-4f64-8305-d6be94de2c27</vt:lpwstr>
  </property>
  <property fmtid="{D5CDD505-2E9C-101B-9397-08002B2CF9AE}" pid="6" name="_NewReviewCycle">
    <vt:lpwstr/>
  </property>
</Properties>
</file>